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2.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12" r:id="rId5"/>
    <p:sldMasterId id="2147483743" r:id="rId6"/>
  </p:sldMasterIdLst>
  <p:notesMasterIdLst>
    <p:notesMasterId r:id="rId18"/>
  </p:notesMasterIdLst>
  <p:handoutMasterIdLst>
    <p:handoutMasterId r:id="rId19"/>
  </p:handoutMasterIdLst>
  <p:sldIdLst>
    <p:sldId id="2146848062" r:id="rId7"/>
    <p:sldId id="2146848065" r:id="rId8"/>
    <p:sldId id="2146848054" r:id="rId9"/>
    <p:sldId id="2146848056" r:id="rId10"/>
    <p:sldId id="2146848043" r:id="rId11"/>
    <p:sldId id="2146848061" r:id="rId12"/>
    <p:sldId id="2146848060" r:id="rId13"/>
    <p:sldId id="2146848064" r:id="rId14"/>
    <p:sldId id="4565" r:id="rId15"/>
    <p:sldId id="4567" r:id="rId16"/>
    <p:sldId id="2146848063" r:id="rId17"/>
  </p:sldIdLst>
  <p:sldSz cx="9906000" cy="6858000" type="A4"/>
  <p:notesSz cx="6797675" cy="9926638"/>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25" userDrawn="1">
          <p15:clr>
            <a:srgbClr val="A4A3A4"/>
          </p15:clr>
        </p15:guide>
        <p15:guide id="2" orient="horz" pos="3845" userDrawn="1">
          <p15:clr>
            <a:srgbClr val="A4A3A4"/>
          </p15:clr>
        </p15:guide>
        <p15:guide id="3" orient="horz" pos="754" userDrawn="1">
          <p15:clr>
            <a:srgbClr val="A4A3A4"/>
          </p15:clr>
        </p15:guide>
        <p15:guide id="4" pos="235" userDrawn="1">
          <p15:clr>
            <a:srgbClr val="A4A3A4"/>
          </p15:clr>
        </p15:guide>
        <p15:guide id="5" pos="6000" userDrawn="1">
          <p15:clr>
            <a:srgbClr val="A4A3A4"/>
          </p15:clr>
        </p15:guide>
        <p15:guide id="6" orient="horz" pos="1117" userDrawn="1">
          <p15:clr>
            <a:srgbClr val="A4A3A4"/>
          </p15:clr>
        </p15:guide>
        <p15:guide id="7" pos="3120" userDrawn="1">
          <p15:clr>
            <a:srgbClr val="A4A3A4"/>
          </p15:clr>
        </p15:guide>
        <p15:guide id="8" pos="3336" userDrawn="1">
          <p15:clr>
            <a:srgbClr val="A4A3A4"/>
          </p15:clr>
        </p15:guide>
        <p15:guide id="9" pos="3204" userDrawn="1">
          <p15:clr>
            <a:srgbClr val="A4A3A4"/>
          </p15:clr>
        </p15:guide>
        <p15:guide id="10" orient="horz" pos="62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2DDF59-481E-BA78-A117-0EE025D627E3}" name="Jonathan Milne" initials="JM" userId="S::Jonathan.Milne@capricornenergy.com::620017e6-ac21-4f76-8532-86417e7cad1b" providerId="AD"/>
  <p188:author id="{88A95E7F-76B9-7575-CDD3-12C657A193A9}" name="Wilson, Violet" initials="WV" userId="S::vwilson@apcoworldwide.com::22e9efd5-45fa-4095-89d5-cfb601f2cf8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2F2F2"/>
    <a:srgbClr val="FFFFFF"/>
    <a:srgbClr val="FFFFBE"/>
    <a:srgbClr val="26B6C1"/>
    <a:srgbClr val="91A000"/>
    <a:srgbClr val="92D050"/>
    <a:srgbClr val="6F6F68"/>
    <a:srgbClr val="00B050"/>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083E6E3-FA7D-4D7B-A595-EF9225AFEA8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0" autoAdjust="0"/>
    <p:restoredTop sz="89777" autoAdjust="0"/>
  </p:normalViewPr>
  <p:slideViewPr>
    <p:cSldViewPr snapToGrid="0" showGuides="1">
      <p:cViewPr varScale="1">
        <p:scale>
          <a:sx n="102" d="100"/>
          <a:sy n="102" d="100"/>
        </p:scale>
        <p:origin x="1698" y="108"/>
      </p:cViewPr>
      <p:guideLst>
        <p:guide orient="horz" pos="3725"/>
        <p:guide orient="horz" pos="3845"/>
        <p:guide orient="horz" pos="754"/>
        <p:guide pos="235"/>
        <p:guide pos="6000"/>
        <p:guide orient="horz" pos="1117"/>
        <p:guide pos="3120"/>
        <p:guide pos="3336"/>
        <p:guide pos="3204"/>
        <p:guide orient="horz" pos="624"/>
      </p:guideLst>
    </p:cSldViewPr>
  </p:slideViewPr>
  <p:outlineViewPr>
    <p:cViewPr>
      <p:scale>
        <a:sx n="33" d="100"/>
        <a:sy n="33" d="100"/>
      </p:scale>
      <p:origin x="0" y="-15873"/>
    </p:cViewPr>
  </p:outlineViewPr>
  <p:notesTextViewPr>
    <p:cViewPr>
      <p:scale>
        <a:sx n="125" d="100"/>
        <a:sy n="125" d="100"/>
      </p:scale>
      <p:origin x="0" y="0"/>
    </p:cViewPr>
  </p:notesTextViewPr>
  <p:sorterViewPr>
    <p:cViewPr varScale="1">
      <p:scale>
        <a:sx n="1" d="1"/>
        <a:sy n="1" d="1"/>
      </p:scale>
      <p:origin x="0" y="-4190"/>
    </p:cViewPr>
  </p:sorterViewPr>
  <p:notesViewPr>
    <p:cSldViewPr snapToGrid="0" showGuides="1">
      <p:cViewPr varScale="1">
        <p:scale>
          <a:sx n="85" d="100"/>
          <a:sy n="85" d="100"/>
        </p:scale>
        <p:origin x="2955" y="6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A2FFF3-2326-440E-B81D-A74B74D2BDDE}"/>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9A0D3338-F5FE-433B-A489-6B5114B95237}"/>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80607D0E-8461-4EF5-9144-D91260BE5D49}" type="datetimeFigureOut">
              <a:rPr lang="en-GB" smtClean="0"/>
              <a:t>26/06/2023</a:t>
            </a:fld>
            <a:endParaRPr lang="en-GB" dirty="0"/>
          </a:p>
        </p:txBody>
      </p:sp>
      <p:sp>
        <p:nvSpPr>
          <p:cNvPr id="4" name="Footer Placeholder 3">
            <a:extLst>
              <a:ext uri="{FF2B5EF4-FFF2-40B4-BE49-F238E27FC236}">
                <a16:creationId xmlns:a16="http://schemas.microsoft.com/office/drawing/2014/main" id="{4461C304-CB0A-4414-BFAE-FA54988AAF95}"/>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406A634A-BE4C-485D-9E2A-5C9929DB566E}"/>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3F493C4C-6695-4F56-B704-C5FE8F992619}" type="slidenum">
              <a:rPr lang="en-GB" smtClean="0"/>
              <a:t>‹#›</a:t>
            </a:fld>
            <a:endParaRPr lang="en-GB" dirty="0"/>
          </a:p>
        </p:txBody>
      </p:sp>
    </p:spTree>
    <p:extLst>
      <p:ext uri="{BB962C8B-B14F-4D97-AF65-F5344CB8AC3E}">
        <p14:creationId xmlns:p14="http://schemas.microsoft.com/office/powerpoint/2010/main" val="6957513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3EF83FB-91CB-4C32-9749-4BA76C1D352D}" type="datetimeFigureOut">
              <a:rPr lang="en-GB" smtClean="0"/>
              <a:t>26/06/2023</a:t>
            </a:fld>
            <a:endParaRPr lang="en-GB" dirty="0"/>
          </a:p>
        </p:txBody>
      </p:sp>
      <p:sp>
        <p:nvSpPr>
          <p:cNvPr id="4" name="Slide Image Placeholder 3"/>
          <p:cNvSpPr>
            <a:spLocks noGrp="1" noRot="1" noChangeAspect="1"/>
          </p:cNvSpPr>
          <p:nvPr>
            <p:ph type="sldImg" idx="2"/>
          </p:nvPr>
        </p:nvSpPr>
        <p:spPr>
          <a:xfrm>
            <a:off x="981075" y="1241425"/>
            <a:ext cx="4835525"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9BDAFF4-8A72-4723-9293-479F3E61DF45}" type="slidenum">
              <a:rPr lang="en-GB" smtClean="0"/>
              <a:t>‹#›</a:t>
            </a:fld>
            <a:endParaRPr lang="en-GB" dirty="0"/>
          </a:p>
        </p:txBody>
      </p:sp>
    </p:spTree>
    <p:extLst>
      <p:ext uri="{BB962C8B-B14F-4D97-AF65-F5344CB8AC3E}">
        <p14:creationId xmlns:p14="http://schemas.microsoft.com/office/powerpoint/2010/main" val="531999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BDAFF4-8A72-4723-9293-479F3E61DF45}" type="slidenum">
              <a:rPr lang="en-GB" smtClean="0"/>
              <a:t>2</a:t>
            </a:fld>
            <a:endParaRPr lang="en-GB" dirty="0"/>
          </a:p>
        </p:txBody>
      </p:sp>
    </p:spTree>
    <p:extLst>
      <p:ext uri="{BB962C8B-B14F-4D97-AF65-F5344CB8AC3E}">
        <p14:creationId xmlns:p14="http://schemas.microsoft.com/office/powerpoint/2010/main" val="2662620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BDAFF4-8A72-4723-9293-479F3E61DF45}" type="slidenum">
              <a:rPr lang="en-GB" smtClean="0"/>
              <a:t>5</a:t>
            </a:fld>
            <a:endParaRPr lang="en-GB" dirty="0"/>
          </a:p>
        </p:txBody>
      </p:sp>
    </p:spTree>
    <p:extLst>
      <p:ext uri="{BB962C8B-B14F-4D97-AF65-F5344CB8AC3E}">
        <p14:creationId xmlns:p14="http://schemas.microsoft.com/office/powerpoint/2010/main" val="2412962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BDAFF4-8A72-4723-9293-479F3E61DF45}" type="slidenum">
              <a:rPr lang="en-GB" smtClean="0"/>
              <a:t>6</a:t>
            </a:fld>
            <a:endParaRPr lang="en-GB" dirty="0"/>
          </a:p>
        </p:txBody>
      </p:sp>
    </p:spTree>
    <p:extLst>
      <p:ext uri="{BB962C8B-B14F-4D97-AF65-F5344CB8AC3E}">
        <p14:creationId xmlns:p14="http://schemas.microsoft.com/office/powerpoint/2010/main" val="2613529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BDAFF4-8A72-4723-9293-479F3E61DF45}" type="slidenum">
              <a:rPr lang="en-GB" smtClean="0"/>
              <a:t>7</a:t>
            </a:fld>
            <a:endParaRPr lang="en-GB" dirty="0"/>
          </a:p>
        </p:txBody>
      </p:sp>
    </p:spTree>
    <p:extLst>
      <p:ext uri="{BB962C8B-B14F-4D97-AF65-F5344CB8AC3E}">
        <p14:creationId xmlns:p14="http://schemas.microsoft.com/office/powerpoint/2010/main" val="1469432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jp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8.jp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11.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g"/><Relationship Id="rId1" Type="http://schemas.openxmlformats.org/officeDocument/2006/relationships/slideMaster" Target="../slideMasters/slideMaster3.xml"/><Relationship Id="rId4" Type="http://schemas.openxmlformats.org/officeDocument/2006/relationships/image" Target="../media/image11.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15.sv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15.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19.sv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image" Target="../media/image19.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AR Title Slide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2BCC9A-BBA0-496A-BDD3-3B39FEFA0FB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00"/>
            <a:ext cx="9906000" cy="6857399"/>
          </a:xfrm>
          <a:prstGeom prst="rect">
            <a:avLst/>
          </a:prstGeom>
        </p:spPr>
      </p:pic>
      <p:sp>
        <p:nvSpPr>
          <p:cNvPr id="2" name="Title 1">
            <a:extLst>
              <a:ext uri="{FF2B5EF4-FFF2-40B4-BE49-F238E27FC236}">
                <a16:creationId xmlns:a16="http://schemas.microsoft.com/office/drawing/2014/main" id="{3CA993BB-B445-4E0D-BB16-380E29E0F9D8}"/>
              </a:ext>
            </a:extLst>
          </p:cNvPr>
          <p:cNvSpPr>
            <a:spLocks noGrp="1"/>
          </p:cNvSpPr>
          <p:nvPr>
            <p:ph type="ctrTitle"/>
          </p:nvPr>
        </p:nvSpPr>
        <p:spPr>
          <a:xfrm>
            <a:off x="5476347" y="1319213"/>
            <a:ext cx="4055003" cy="2190750"/>
          </a:xfrm>
        </p:spPr>
        <p:txBody>
          <a:bodyPr anchor="b">
            <a:normAutofit/>
          </a:bodyPr>
          <a:lstStyle>
            <a:lvl1pPr algn="l">
              <a:defRPr sz="4000" b="1">
                <a:solidFill>
                  <a:schemeClr val="accent2"/>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1D1D77C1-4413-4341-A65B-732A65544406}"/>
              </a:ext>
            </a:extLst>
          </p:cNvPr>
          <p:cNvSpPr>
            <a:spLocks noGrp="1"/>
          </p:cNvSpPr>
          <p:nvPr>
            <p:ph type="subTitle" idx="1"/>
          </p:nvPr>
        </p:nvSpPr>
        <p:spPr>
          <a:xfrm>
            <a:off x="5476347" y="3729038"/>
            <a:ext cx="4055003" cy="1128712"/>
          </a:xfrm>
        </p:spPr>
        <p:txBody>
          <a:bodyPr>
            <a:normAutofit/>
          </a:bodyPr>
          <a:lstStyle>
            <a:lvl1pPr marL="0" indent="0" algn="l">
              <a:buNone/>
              <a:defRPr sz="1600"/>
            </a:lvl1pPr>
            <a:lvl2pPr marL="371484" indent="0" algn="ctr">
              <a:buNone/>
              <a:defRPr sz="1625"/>
            </a:lvl2pPr>
            <a:lvl3pPr marL="742969" indent="0" algn="ctr">
              <a:buNone/>
              <a:defRPr sz="1463"/>
            </a:lvl3pPr>
            <a:lvl4pPr marL="1114453" indent="0" algn="ctr">
              <a:buNone/>
              <a:defRPr sz="1300"/>
            </a:lvl4pPr>
            <a:lvl5pPr marL="1485937" indent="0" algn="ctr">
              <a:buNone/>
              <a:defRPr sz="1300"/>
            </a:lvl5pPr>
            <a:lvl6pPr marL="1857421" indent="0" algn="ctr">
              <a:buNone/>
              <a:defRPr sz="1300"/>
            </a:lvl6pPr>
            <a:lvl7pPr marL="2228906" indent="0" algn="ctr">
              <a:buNone/>
              <a:defRPr sz="1300"/>
            </a:lvl7pPr>
            <a:lvl8pPr marL="2600390" indent="0" algn="ctr">
              <a:buNone/>
              <a:defRPr sz="1300"/>
            </a:lvl8pPr>
            <a:lvl9pPr marL="2971874" indent="0" algn="ctr">
              <a:buNone/>
              <a:defRPr sz="1300"/>
            </a:lvl9pPr>
          </a:lstStyle>
          <a:p>
            <a:r>
              <a:rPr lang="en-US"/>
              <a:t>Click to edit Master subtitle style</a:t>
            </a:r>
            <a:endParaRPr lang="en-GB" dirty="0"/>
          </a:p>
        </p:txBody>
      </p:sp>
      <p:pic>
        <p:nvPicPr>
          <p:cNvPr id="8" name="Graphic 7">
            <a:extLst>
              <a:ext uri="{FF2B5EF4-FFF2-40B4-BE49-F238E27FC236}">
                <a16:creationId xmlns:a16="http://schemas.microsoft.com/office/drawing/2014/main" id="{9D835275-5A2B-4849-9671-F82A97DE6EB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09708" y="363745"/>
            <a:ext cx="920948" cy="759600"/>
          </a:xfrm>
          <a:prstGeom prst="rect">
            <a:avLst/>
          </a:prstGeom>
        </p:spPr>
      </p:pic>
    </p:spTree>
    <p:extLst>
      <p:ext uri="{BB962C8B-B14F-4D97-AF65-F5344CB8AC3E}">
        <p14:creationId xmlns:p14="http://schemas.microsoft.com/office/powerpoint/2010/main" val="1793430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2E7CA98C-F153-484D-B775-746649C49E46}"/>
              </a:ext>
            </a:extLst>
          </p:cNvPr>
          <p:cNvSpPr/>
          <p:nvPr userDrawn="1"/>
        </p:nvSpPr>
        <p:spPr>
          <a:xfrm rot="18900000">
            <a:off x="-205692" y="-1452210"/>
            <a:ext cx="9578386" cy="11293707"/>
          </a:xfrm>
          <a:custGeom>
            <a:avLst/>
            <a:gdLst>
              <a:gd name="connsiteX0" fmla="*/ 8618165 w 9578386"/>
              <a:gd name="connsiteY0" fmla="*/ 8809226 h 11293707"/>
              <a:gd name="connsiteX1" fmla="*/ 8886068 w 9578386"/>
              <a:gd name="connsiteY1" fmla="*/ 9077131 h 11293707"/>
              <a:gd name="connsiteX2" fmla="*/ 6669490 w 9578386"/>
              <a:gd name="connsiteY2" fmla="*/ 11293707 h 11293707"/>
              <a:gd name="connsiteX3" fmla="*/ 4486511 w 9578386"/>
              <a:gd name="connsiteY3" fmla="*/ 9110728 h 11293707"/>
              <a:gd name="connsiteX4" fmla="*/ 4576854 w 9578386"/>
              <a:gd name="connsiteY4" fmla="*/ 9175505 h 11293707"/>
              <a:gd name="connsiteX5" fmla="*/ 8608371 w 9578386"/>
              <a:gd name="connsiteY5" fmla="*/ 8818887 h 11293707"/>
              <a:gd name="connsiteX6" fmla="*/ 8618165 w 9578386"/>
              <a:gd name="connsiteY6" fmla="*/ 8809226 h 11293707"/>
              <a:gd name="connsiteX7" fmla="*/ 8668630 w 9578386"/>
              <a:gd name="connsiteY7" fmla="*/ 4290564 h 11293707"/>
              <a:gd name="connsiteX8" fmla="*/ 8618165 w 9578386"/>
              <a:gd name="connsiteY8" fmla="*/ 8809226 h 11293707"/>
              <a:gd name="connsiteX9" fmla="*/ 6383355 w 9578386"/>
              <a:gd name="connsiteY9" fmla="*/ 6574415 h 11293707"/>
              <a:gd name="connsiteX10" fmla="*/ 5074458 w 9578386"/>
              <a:gd name="connsiteY10" fmla="*/ 0 h 11293707"/>
              <a:gd name="connsiteX11" fmla="*/ 9016826 w 9578386"/>
              <a:gd name="connsiteY11" fmla="*/ 3942368 h 11293707"/>
              <a:gd name="connsiteX12" fmla="*/ 8668630 w 9578386"/>
              <a:gd name="connsiteY12" fmla="*/ 4290564 h 11293707"/>
              <a:gd name="connsiteX13" fmla="*/ 4140308 w 9578386"/>
              <a:gd name="connsiteY13" fmla="*/ 4230238 h 11293707"/>
              <a:gd name="connsiteX14" fmla="*/ 3766222 w 9578386"/>
              <a:gd name="connsiteY14" fmla="*/ 8383350 h 11293707"/>
              <a:gd name="connsiteX15" fmla="*/ 3787891 w 9578386"/>
              <a:gd name="connsiteY15" fmla="*/ 8412108 h 11293707"/>
              <a:gd name="connsiteX16" fmla="*/ 0 w 9578386"/>
              <a:gd name="connsiteY16" fmla="*/ 4624217 h 11293707"/>
              <a:gd name="connsiteX17" fmla="*/ 6565 w 9578386"/>
              <a:gd name="connsiteY17" fmla="*/ 4600329 h 11293707"/>
              <a:gd name="connsiteX18" fmla="*/ 353380 w 9578386"/>
              <a:gd name="connsiteY18" fmla="*/ 3694609 h 11293707"/>
              <a:gd name="connsiteX19" fmla="*/ 447443 w 9578386"/>
              <a:gd name="connsiteY19" fmla="*/ 3506557 h 11293707"/>
              <a:gd name="connsiteX20" fmla="*/ 3361033 w 9578386"/>
              <a:gd name="connsiteY20" fmla="*/ 592966 h 11293707"/>
              <a:gd name="connsiteX21" fmla="*/ 3604034 w 9578386"/>
              <a:gd name="connsiteY21" fmla="*/ 474246 h 11293707"/>
              <a:gd name="connsiteX22" fmla="*/ 4823676 w 9578386"/>
              <a:gd name="connsiteY22" fmla="*/ 53621 h 1129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578386" h="11293707">
                <a:moveTo>
                  <a:pt x="8618165" y="8809226"/>
                </a:moveTo>
                <a:lnTo>
                  <a:pt x="8886068" y="9077131"/>
                </a:lnTo>
                <a:lnTo>
                  <a:pt x="6669490" y="11293707"/>
                </a:lnTo>
                <a:lnTo>
                  <a:pt x="4486511" y="9110728"/>
                </a:lnTo>
                <a:lnTo>
                  <a:pt x="4576854" y="9175505"/>
                </a:lnTo>
                <a:cubicBezTo>
                  <a:pt x="5808757" y="10012743"/>
                  <a:pt x="7499543" y="9898438"/>
                  <a:pt x="8608371" y="8818887"/>
                </a:cubicBezTo>
                <a:cubicBezTo>
                  <a:pt x="8611532" y="8815726"/>
                  <a:pt x="8614849" y="8812409"/>
                  <a:pt x="8618165" y="8809226"/>
                </a:cubicBezTo>
                <a:close/>
                <a:moveTo>
                  <a:pt x="8668630" y="4290564"/>
                </a:moveTo>
                <a:cubicBezTo>
                  <a:pt x="9901090" y="5552875"/>
                  <a:pt x="9878473" y="7574785"/>
                  <a:pt x="8618165" y="8809226"/>
                </a:cubicBezTo>
                <a:lnTo>
                  <a:pt x="6383355" y="6574415"/>
                </a:lnTo>
                <a:close/>
                <a:moveTo>
                  <a:pt x="5074458" y="0"/>
                </a:moveTo>
                <a:lnTo>
                  <a:pt x="9016826" y="3942368"/>
                </a:lnTo>
                <a:lnTo>
                  <a:pt x="8668630" y="4290564"/>
                </a:lnTo>
                <a:cubicBezTo>
                  <a:pt x="7434858" y="3023447"/>
                  <a:pt x="5407382" y="2996444"/>
                  <a:pt x="4140308" y="4230238"/>
                </a:cubicBezTo>
                <a:cubicBezTo>
                  <a:pt x="2992021" y="5348364"/>
                  <a:pt x="2862102" y="7118277"/>
                  <a:pt x="3766222" y="8383350"/>
                </a:cubicBezTo>
                <a:lnTo>
                  <a:pt x="3787891" y="8412108"/>
                </a:lnTo>
                <a:lnTo>
                  <a:pt x="0" y="4624217"/>
                </a:lnTo>
                <a:lnTo>
                  <a:pt x="6565" y="4600329"/>
                </a:lnTo>
                <a:cubicBezTo>
                  <a:pt x="99360" y="4292107"/>
                  <a:pt x="214970" y="3989314"/>
                  <a:pt x="353380" y="3694609"/>
                </a:cubicBezTo>
                <a:lnTo>
                  <a:pt x="447443" y="3506557"/>
                </a:lnTo>
                <a:lnTo>
                  <a:pt x="3361033" y="592966"/>
                </a:lnTo>
                <a:lnTo>
                  <a:pt x="3604034" y="474246"/>
                </a:lnTo>
                <a:cubicBezTo>
                  <a:pt x="3998685" y="293379"/>
                  <a:pt x="4407334" y="153180"/>
                  <a:pt x="4823676" y="53621"/>
                </a:cubicBezTo>
                <a:close/>
              </a:path>
            </a:pathLst>
          </a:custGeom>
          <a:solidFill>
            <a:schemeClr val="accent2">
              <a:lumMod val="50000"/>
              <a:alpha val="62000"/>
            </a:schemeClr>
          </a:solidFill>
          <a:ln w="6477" cap="flat">
            <a:noFill/>
            <a:prstDash val="solid"/>
            <a:miter/>
          </a:ln>
        </p:spPr>
        <p:txBody>
          <a:bodyPr wrap="square" rtlCol="0" anchor="ctr">
            <a:noAutofit/>
          </a:bodyPr>
          <a:lstStyle/>
          <a:p>
            <a:endParaRPr lang="en-GB" dirty="0"/>
          </a:p>
        </p:txBody>
      </p:sp>
      <p:sp>
        <p:nvSpPr>
          <p:cNvPr id="8" name="Rectangle 7">
            <a:extLst>
              <a:ext uri="{FF2B5EF4-FFF2-40B4-BE49-F238E27FC236}">
                <a16:creationId xmlns:a16="http://schemas.microsoft.com/office/drawing/2014/main" id="{6E625473-9734-482C-B866-996AD6E94D76}"/>
              </a:ext>
            </a:extLst>
          </p:cNvPr>
          <p:cNvSpPr/>
          <p:nvPr userDrawn="1"/>
        </p:nvSpPr>
        <p:spPr>
          <a:xfrm>
            <a:off x="0" y="0"/>
            <a:ext cx="9906000" cy="6858000"/>
          </a:xfrm>
          <a:prstGeom prst="rect">
            <a:avLst/>
          </a:prstGeom>
          <a:gradFill>
            <a:gsLst>
              <a:gs pos="0">
                <a:srgbClr val="189EC0">
                  <a:alpha val="86000"/>
                </a:srgbClr>
              </a:gs>
              <a:gs pos="56000">
                <a:schemeClr val="accent1">
                  <a:alpha val="67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63" dirty="0"/>
          </a:p>
        </p:txBody>
      </p:sp>
      <p:sp>
        <p:nvSpPr>
          <p:cNvPr id="2" name="Title 1">
            <a:extLst>
              <a:ext uri="{FF2B5EF4-FFF2-40B4-BE49-F238E27FC236}">
                <a16:creationId xmlns:a16="http://schemas.microsoft.com/office/drawing/2014/main" id="{760A8C28-1978-43C1-9D49-2ECFB1543C4F}"/>
              </a:ext>
            </a:extLst>
          </p:cNvPr>
          <p:cNvSpPr>
            <a:spLocks noGrp="1"/>
          </p:cNvSpPr>
          <p:nvPr>
            <p:ph type="title"/>
          </p:nvPr>
        </p:nvSpPr>
        <p:spPr>
          <a:xfrm>
            <a:off x="371475" y="2114555"/>
            <a:ext cx="4344194" cy="2746375"/>
          </a:xfrm>
        </p:spPr>
        <p:txBody>
          <a:bodyPr anchor="t" anchorCtr="0">
            <a:normAutofit/>
          </a:bodyPr>
          <a:lstStyle>
            <a:lvl1pPr>
              <a:defRPr sz="5200">
                <a:solidFill>
                  <a:schemeClr val="bg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395D3F1F-C25E-41F5-8181-49113B8B3286}"/>
              </a:ext>
            </a:extLst>
          </p:cNvPr>
          <p:cNvSpPr>
            <a:spLocks noGrp="1"/>
          </p:cNvSpPr>
          <p:nvPr>
            <p:ph type="body" idx="1"/>
          </p:nvPr>
        </p:nvSpPr>
        <p:spPr>
          <a:xfrm>
            <a:off x="371475" y="4887918"/>
            <a:ext cx="4344194" cy="782637"/>
          </a:xfrm>
        </p:spPr>
        <p:txBody>
          <a:bodyPr>
            <a:normAutofit/>
          </a:bodyPr>
          <a:lstStyle>
            <a:lvl1pPr marL="0" indent="0">
              <a:buNone/>
              <a:defRPr sz="1800">
                <a:solidFill>
                  <a:schemeClr val="bg1"/>
                </a:solidFill>
              </a:defRPr>
            </a:lvl1pPr>
            <a:lvl2pPr marL="371484" indent="0">
              <a:buNone/>
              <a:defRPr sz="1625">
                <a:solidFill>
                  <a:schemeClr val="tx1">
                    <a:tint val="75000"/>
                  </a:schemeClr>
                </a:solidFill>
              </a:defRPr>
            </a:lvl2pPr>
            <a:lvl3pPr marL="742969" indent="0">
              <a:buNone/>
              <a:defRPr sz="1463">
                <a:solidFill>
                  <a:schemeClr val="tx1">
                    <a:tint val="75000"/>
                  </a:schemeClr>
                </a:solidFill>
              </a:defRPr>
            </a:lvl3pPr>
            <a:lvl4pPr marL="1114453" indent="0">
              <a:buNone/>
              <a:defRPr sz="1300">
                <a:solidFill>
                  <a:schemeClr val="tx1">
                    <a:tint val="75000"/>
                  </a:schemeClr>
                </a:solidFill>
              </a:defRPr>
            </a:lvl4pPr>
            <a:lvl5pPr marL="1485937" indent="0">
              <a:buNone/>
              <a:defRPr sz="1300">
                <a:solidFill>
                  <a:schemeClr val="tx1">
                    <a:tint val="75000"/>
                  </a:schemeClr>
                </a:solidFill>
              </a:defRPr>
            </a:lvl5pPr>
            <a:lvl6pPr marL="1857421" indent="0">
              <a:buNone/>
              <a:defRPr sz="1300">
                <a:solidFill>
                  <a:schemeClr val="tx1">
                    <a:tint val="75000"/>
                  </a:schemeClr>
                </a:solidFill>
              </a:defRPr>
            </a:lvl6pPr>
            <a:lvl7pPr marL="2228906" indent="0">
              <a:buNone/>
              <a:defRPr sz="1300">
                <a:solidFill>
                  <a:schemeClr val="tx1">
                    <a:tint val="75000"/>
                  </a:schemeClr>
                </a:solidFill>
              </a:defRPr>
            </a:lvl7pPr>
            <a:lvl8pPr marL="2600390" indent="0">
              <a:buNone/>
              <a:defRPr sz="1300">
                <a:solidFill>
                  <a:schemeClr val="tx1">
                    <a:tint val="75000"/>
                  </a:schemeClr>
                </a:solidFill>
              </a:defRPr>
            </a:lvl8pPr>
            <a:lvl9pPr marL="2971874" indent="0">
              <a:buNone/>
              <a:defRPr sz="13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374CFD4D-1A3B-49AA-ABEF-83FD4DC1A5FA}"/>
              </a:ext>
            </a:extLst>
          </p:cNvPr>
          <p:cNvSpPr>
            <a:spLocks noGrp="1"/>
          </p:cNvSpPr>
          <p:nvPr>
            <p:ph type="ftr" sz="quarter" idx="11"/>
          </p:nvPr>
        </p:nvSpPr>
        <p:spPr/>
        <p:txBody>
          <a:bodyPr/>
          <a:lstStyle>
            <a:lvl1pPr>
              <a:defRPr>
                <a:solidFill>
                  <a:schemeClr val="bg1"/>
                </a:solidFill>
              </a:defRPr>
            </a:lvl1pPr>
          </a:lstStyle>
          <a:p>
            <a:r>
              <a:rPr lang="en-GB"/>
              <a:t>2022 Full Year Results Presentation, April 2023</a:t>
            </a:r>
            <a:endParaRPr lang="en-GB" dirty="0"/>
          </a:p>
        </p:txBody>
      </p:sp>
      <p:sp>
        <p:nvSpPr>
          <p:cNvPr id="6" name="Slide Number Placeholder 5">
            <a:extLst>
              <a:ext uri="{FF2B5EF4-FFF2-40B4-BE49-F238E27FC236}">
                <a16:creationId xmlns:a16="http://schemas.microsoft.com/office/drawing/2014/main" id="{58407AEF-EEB6-449C-8238-9AD0DBFA7506}"/>
              </a:ext>
            </a:extLst>
          </p:cNvPr>
          <p:cNvSpPr>
            <a:spLocks noGrp="1"/>
          </p:cNvSpPr>
          <p:nvPr>
            <p:ph type="sldNum" sz="quarter" idx="12"/>
          </p:nvPr>
        </p:nvSpPr>
        <p:spPr/>
        <p:txBody>
          <a:bodyPr/>
          <a:lstStyle>
            <a:lvl1pPr>
              <a:defRPr>
                <a:solidFill>
                  <a:schemeClr val="bg1"/>
                </a:solidFill>
              </a:defRPr>
            </a:lvl1pPr>
          </a:lstStyle>
          <a:p>
            <a:fld id="{88476D58-9353-4E68-BA19-6B4C3BA837E1}" type="slidenum">
              <a:rPr lang="en-GB" smtClean="0"/>
              <a:pPr/>
              <a:t>‹#›</a:t>
            </a:fld>
            <a:endParaRPr lang="en-GB" dirty="0"/>
          </a:p>
        </p:txBody>
      </p:sp>
      <p:sp>
        <p:nvSpPr>
          <p:cNvPr id="27" name="Rectangle 26">
            <a:extLst>
              <a:ext uri="{FF2B5EF4-FFF2-40B4-BE49-F238E27FC236}">
                <a16:creationId xmlns:a16="http://schemas.microsoft.com/office/drawing/2014/main" id="{8926D376-9AA9-47DB-8655-F59AFBF61664}"/>
              </a:ext>
            </a:extLst>
          </p:cNvPr>
          <p:cNvSpPr/>
          <p:nvPr userDrawn="1"/>
        </p:nvSpPr>
        <p:spPr>
          <a:xfrm>
            <a:off x="0" y="6943106"/>
            <a:ext cx="9906000" cy="557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894" dirty="0">
                <a:solidFill>
                  <a:schemeClr val="tx1"/>
                </a:solidFill>
              </a:rPr>
              <a:t>To update the background image: Right click &gt; </a:t>
            </a:r>
            <a:r>
              <a:rPr lang="en-US" sz="894" b="1" dirty="0">
                <a:solidFill>
                  <a:schemeClr val="tx1"/>
                </a:solidFill>
              </a:rPr>
              <a:t>Format Background</a:t>
            </a:r>
            <a:r>
              <a:rPr lang="en-US" sz="894" dirty="0">
                <a:solidFill>
                  <a:schemeClr val="tx1"/>
                </a:solidFill>
              </a:rPr>
              <a:t>. In the panel on the right, select </a:t>
            </a:r>
            <a:r>
              <a:rPr lang="en-US" sz="894" b="1" dirty="0">
                <a:solidFill>
                  <a:schemeClr val="tx1"/>
                </a:solidFill>
              </a:rPr>
              <a:t>Picture or texture fill </a:t>
            </a:r>
            <a:r>
              <a:rPr lang="en-US" sz="894" dirty="0">
                <a:solidFill>
                  <a:schemeClr val="tx1"/>
                </a:solidFill>
              </a:rPr>
              <a:t>&gt;</a:t>
            </a:r>
            <a:r>
              <a:rPr lang="en-US" sz="894" b="1" dirty="0">
                <a:solidFill>
                  <a:schemeClr val="tx1"/>
                </a:solidFill>
              </a:rPr>
              <a:t> Insert </a:t>
            </a:r>
            <a:r>
              <a:rPr lang="en-US" sz="894" b="0" dirty="0">
                <a:solidFill>
                  <a:schemeClr val="tx1"/>
                </a:solidFill>
              </a:rPr>
              <a:t>&gt; </a:t>
            </a:r>
            <a:r>
              <a:rPr lang="en-US" sz="894" b="1" dirty="0">
                <a:solidFill>
                  <a:schemeClr val="tx1"/>
                </a:solidFill>
              </a:rPr>
              <a:t>From a file </a:t>
            </a:r>
            <a:r>
              <a:rPr lang="en-US" sz="894" b="0" dirty="0">
                <a:solidFill>
                  <a:schemeClr val="tx1"/>
                </a:solidFill>
              </a:rPr>
              <a:t>&gt; Browse to your image and click </a:t>
            </a:r>
            <a:r>
              <a:rPr lang="en-US" sz="894" b="1" dirty="0">
                <a:solidFill>
                  <a:schemeClr val="tx1"/>
                </a:solidFill>
              </a:rPr>
              <a:t>Open. </a:t>
            </a:r>
            <a:br>
              <a:rPr lang="en-US" sz="894" b="1" dirty="0">
                <a:solidFill>
                  <a:schemeClr val="tx1"/>
                </a:solidFill>
              </a:rPr>
            </a:br>
            <a:r>
              <a:rPr lang="en-US" sz="894" b="1" dirty="0">
                <a:solidFill>
                  <a:schemeClr val="tx1"/>
                </a:solidFill>
              </a:rPr>
              <a:t>Note: Imagery should be black and white before being inserted.</a:t>
            </a:r>
            <a:r>
              <a:rPr lang="en-US" sz="894" b="0" dirty="0">
                <a:solidFill>
                  <a:schemeClr val="tx1"/>
                </a:solidFill>
              </a:rPr>
              <a:t> </a:t>
            </a:r>
            <a:r>
              <a:rPr lang="en-US" sz="894" b="1" dirty="0">
                <a:solidFill>
                  <a:schemeClr val="tx1"/>
                </a:solidFill>
              </a:rPr>
              <a:t> </a:t>
            </a:r>
            <a:r>
              <a:rPr lang="en-US" sz="894" dirty="0">
                <a:solidFill>
                  <a:schemeClr val="tx1"/>
                </a:solidFill>
              </a:rPr>
              <a:t>   </a:t>
            </a:r>
            <a:endParaRPr lang="en-GB" sz="894" dirty="0">
              <a:solidFill>
                <a:schemeClr val="tx1"/>
              </a:solidFill>
            </a:endParaRPr>
          </a:p>
        </p:txBody>
      </p:sp>
      <p:pic>
        <p:nvPicPr>
          <p:cNvPr id="7" name="Graphic 6">
            <a:extLst>
              <a:ext uri="{FF2B5EF4-FFF2-40B4-BE49-F238E27FC236}">
                <a16:creationId xmlns:a16="http://schemas.microsoft.com/office/drawing/2014/main" id="{A5623804-06B1-4FD5-8C18-09BB7C00789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09283" y="363745"/>
            <a:ext cx="921375" cy="759600"/>
          </a:xfrm>
          <a:prstGeom prst="rect">
            <a:avLst/>
          </a:prstGeom>
        </p:spPr>
      </p:pic>
    </p:spTree>
    <p:extLst>
      <p:ext uri="{BB962C8B-B14F-4D97-AF65-F5344CB8AC3E}">
        <p14:creationId xmlns:p14="http://schemas.microsoft.com/office/powerpoint/2010/main" val="3154000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02AEEFC4-36ED-4BA0-8BF0-403051C5C947}"/>
              </a:ext>
            </a:extLst>
          </p:cNvPr>
          <p:cNvSpPr/>
          <p:nvPr userDrawn="1"/>
        </p:nvSpPr>
        <p:spPr>
          <a:xfrm rot="18900000">
            <a:off x="-205693" y="-1452210"/>
            <a:ext cx="9578387" cy="11293708"/>
          </a:xfrm>
          <a:custGeom>
            <a:avLst/>
            <a:gdLst>
              <a:gd name="connsiteX0" fmla="*/ 8618166 w 9578387"/>
              <a:gd name="connsiteY0" fmla="*/ 8809226 h 11293708"/>
              <a:gd name="connsiteX1" fmla="*/ 8886069 w 9578387"/>
              <a:gd name="connsiteY1" fmla="*/ 9077131 h 11293708"/>
              <a:gd name="connsiteX2" fmla="*/ 6669491 w 9578387"/>
              <a:gd name="connsiteY2" fmla="*/ 11293708 h 11293708"/>
              <a:gd name="connsiteX3" fmla="*/ 4486509 w 9578387"/>
              <a:gd name="connsiteY3" fmla="*/ 9110726 h 11293708"/>
              <a:gd name="connsiteX4" fmla="*/ 4576855 w 9578387"/>
              <a:gd name="connsiteY4" fmla="*/ 9175505 h 11293708"/>
              <a:gd name="connsiteX5" fmla="*/ 8608372 w 9578387"/>
              <a:gd name="connsiteY5" fmla="*/ 8818887 h 11293708"/>
              <a:gd name="connsiteX6" fmla="*/ 8618166 w 9578387"/>
              <a:gd name="connsiteY6" fmla="*/ 8809226 h 11293708"/>
              <a:gd name="connsiteX7" fmla="*/ 8668631 w 9578387"/>
              <a:gd name="connsiteY7" fmla="*/ 4290564 h 11293708"/>
              <a:gd name="connsiteX8" fmla="*/ 8618166 w 9578387"/>
              <a:gd name="connsiteY8" fmla="*/ 8809226 h 11293708"/>
              <a:gd name="connsiteX9" fmla="*/ 6383356 w 9578387"/>
              <a:gd name="connsiteY9" fmla="*/ 6574415 h 11293708"/>
              <a:gd name="connsiteX10" fmla="*/ 5074459 w 9578387"/>
              <a:gd name="connsiteY10" fmla="*/ 0 h 11293708"/>
              <a:gd name="connsiteX11" fmla="*/ 9016827 w 9578387"/>
              <a:gd name="connsiteY11" fmla="*/ 3942368 h 11293708"/>
              <a:gd name="connsiteX12" fmla="*/ 8668631 w 9578387"/>
              <a:gd name="connsiteY12" fmla="*/ 4290564 h 11293708"/>
              <a:gd name="connsiteX13" fmla="*/ 4140309 w 9578387"/>
              <a:gd name="connsiteY13" fmla="*/ 4230238 h 11293708"/>
              <a:gd name="connsiteX14" fmla="*/ 3766223 w 9578387"/>
              <a:gd name="connsiteY14" fmla="*/ 8383350 h 11293708"/>
              <a:gd name="connsiteX15" fmla="*/ 3787894 w 9578387"/>
              <a:gd name="connsiteY15" fmla="*/ 8412111 h 11293708"/>
              <a:gd name="connsiteX16" fmla="*/ 0 w 9578387"/>
              <a:gd name="connsiteY16" fmla="*/ 4624217 h 11293708"/>
              <a:gd name="connsiteX17" fmla="*/ 6566 w 9578387"/>
              <a:gd name="connsiteY17" fmla="*/ 4600329 h 11293708"/>
              <a:gd name="connsiteX18" fmla="*/ 353381 w 9578387"/>
              <a:gd name="connsiteY18" fmla="*/ 3694609 h 11293708"/>
              <a:gd name="connsiteX19" fmla="*/ 447444 w 9578387"/>
              <a:gd name="connsiteY19" fmla="*/ 3506556 h 11293708"/>
              <a:gd name="connsiteX20" fmla="*/ 3361034 w 9578387"/>
              <a:gd name="connsiteY20" fmla="*/ 592966 h 11293708"/>
              <a:gd name="connsiteX21" fmla="*/ 3604035 w 9578387"/>
              <a:gd name="connsiteY21" fmla="*/ 474246 h 11293708"/>
              <a:gd name="connsiteX22" fmla="*/ 4823677 w 9578387"/>
              <a:gd name="connsiteY22" fmla="*/ 53620 h 1129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578387" h="11293708">
                <a:moveTo>
                  <a:pt x="8618166" y="8809226"/>
                </a:moveTo>
                <a:lnTo>
                  <a:pt x="8886069" y="9077131"/>
                </a:lnTo>
                <a:lnTo>
                  <a:pt x="6669491" y="11293708"/>
                </a:lnTo>
                <a:lnTo>
                  <a:pt x="4486509" y="9110726"/>
                </a:lnTo>
                <a:lnTo>
                  <a:pt x="4576855" y="9175505"/>
                </a:lnTo>
                <a:cubicBezTo>
                  <a:pt x="5808758" y="10012743"/>
                  <a:pt x="7499544" y="9898438"/>
                  <a:pt x="8608372" y="8818887"/>
                </a:cubicBezTo>
                <a:cubicBezTo>
                  <a:pt x="8611533" y="8815726"/>
                  <a:pt x="8614850" y="8812409"/>
                  <a:pt x="8618166" y="8809226"/>
                </a:cubicBezTo>
                <a:close/>
                <a:moveTo>
                  <a:pt x="8668631" y="4290564"/>
                </a:moveTo>
                <a:cubicBezTo>
                  <a:pt x="9901091" y="5552875"/>
                  <a:pt x="9878474" y="7574785"/>
                  <a:pt x="8618166" y="8809226"/>
                </a:cubicBezTo>
                <a:lnTo>
                  <a:pt x="6383356" y="6574415"/>
                </a:lnTo>
                <a:close/>
                <a:moveTo>
                  <a:pt x="5074459" y="0"/>
                </a:moveTo>
                <a:lnTo>
                  <a:pt x="9016827" y="3942368"/>
                </a:lnTo>
                <a:lnTo>
                  <a:pt x="8668631" y="4290564"/>
                </a:lnTo>
                <a:cubicBezTo>
                  <a:pt x="7434859" y="3023446"/>
                  <a:pt x="5407383" y="2996443"/>
                  <a:pt x="4140309" y="4230238"/>
                </a:cubicBezTo>
                <a:cubicBezTo>
                  <a:pt x="2992022" y="5348364"/>
                  <a:pt x="2862103" y="7118277"/>
                  <a:pt x="3766223" y="8383350"/>
                </a:cubicBezTo>
                <a:lnTo>
                  <a:pt x="3787894" y="8412111"/>
                </a:lnTo>
                <a:lnTo>
                  <a:pt x="0" y="4624217"/>
                </a:lnTo>
                <a:lnTo>
                  <a:pt x="6566" y="4600329"/>
                </a:lnTo>
                <a:cubicBezTo>
                  <a:pt x="99361" y="4292107"/>
                  <a:pt x="214970" y="3989314"/>
                  <a:pt x="353381" y="3694609"/>
                </a:cubicBezTo>
                <a:lnTo>
                  <a:pt x="447444" y="3506556"/>
                </a:lnTo>
                <a:lnTo>
                  <a:pt x="3361034" y="592966"/>
                </a:lnTo>
                <a:lnTo>
                  <a:pt x="3604035" y="474246"/>
                </a:lnTo>
                <a:cubicBezTo>
                  <a:pt x="3998686" y="293379"/>
                  <a:pt x="4407335" y="153180"/>
                  <a:pt x="4823677" y="53620"/>
                </a:cubicBezTo>
                <a:close/>
              </a:path>
            </a:pathLst>
          </a:custGeom>
          <a:solidFill>
            <a:schemeClr val="accent2">
              <a:lumMod val="50000"/>
              <a:alpha val="62000"/>
            </a:schemeClr>
          </a:solidFill>
          <a:ln w="6477" cap="flat">
            <a:noFill/>
            <a:prstDash val="solid"/>
            <a:miter/>
          </a:ln>
        </p:spPr>
        <p:txBody>
          <a:bodyPr wrap="square" rtlCol="0" anchor="ctr">
            <a:noAutofit/>
          </a:bodyPr>
          <a:lstStyle/>
          <a:p>
            <a:endParaRPr lang="en-GB" dirty="0"/>
          </a:p>
        </p:txBody>
      </p:sp>
      <p:sp>
        <p:nvSpPr>
          <p:cNvPr id="8" name="Rectangle 7">
            <a:extLst>
              <a:ext uri="{FF2B5EF4-FFF2-40B4-BE49-F238E27FC236}">
                <a16:creationId xmlns:a16="http://schemas.microsoft.com/office/drawing/2014/main" id="{6E625473-9734-482C-B866-996AD6E94D76}"/>
              </a:ext>
            </a:extLst>
          </p:cNvPr>
          <p:cNvSpPr/>
          <p:nvPr userDrawn="1"/>
        </p:nvSpPr>
        <p:spPr>
          <a:xfrm>
            <a:off x="0" y="0"/>
            <a:ext cx="9906000" cy="6858000"/>
          </a:xfrm>
          <a:prstGeom prst="rect">
            <a:avLst/>
          </a:prstGeom>
          <a:gradFill flip="none" rotWithShape="1">
            <a:gsLst>
              <a:gs pos="8000">
                <a:srgbClr val="34B9B0">
                  <a:alpha val="70000"/>
                </a:srgbClr>
              </a:gs>
              <a:gs pos="87000">
                <a:schemeClr val="accent4">
                  <a:alpha val="61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63" dirty="0"/>
          </a:p>
        </p:txBody>
      </p:sp>
      <p:sp>
        <p:nvSpPr>
          <p:cNvPr id="2" name="Title 1">
            <a:extLst>
              <a:ext uri="{FF2B5EF4-FFF2-40B4-BE49-F238E27FC236}">
                <a16:creationId xmlns:a16="http://schemas.microsoft.com/office/drawing/2014/main" id="{760A8C28-1978-43C1-9D49-2ECFB1543C4F}"/>
              </a:ext>
            </a:extLst>
          </p:cNvPr>
          <p:cNvSpPr>
            <a:spLocks noGrp="1"/>
          </p:cNvSpPr>
          <p:nvPr>
            <p:ph type="title"/>
          </p:nvPr>
        </p:nvSpPr>
        <p:spPr>
          <a:xfrm>
            <a:off x="371475" y="2114555"/>
            <a:ext cx="4344194" cy="2746375"/>
          </a:xfrm>
        </p:spPr>
        <p:txBody>
          <a:bodyPr anchor="t" anchorCtr="0">
            <a:normAutofit/>
          </a:bodyPr>
          <a:lstStyle>
            <a:lvl1pPr>
              <a:defRPr sz="5200">
                <a:solidFill>
                  <a:schemeClr val="bg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395D3F1F-C25E-41F5-8181-49113B8B3286}"/>
              </a:ext>
            </a:extLst>
          </p:cNvPr>
          <p:cNvSpPr>
            <a:spLocks noGrp="1"/>
          </p:cNvSpPr>
          <p:nvPr>
            <p:ph type="body" idx="1"/>
          </p:nvPr>
        </p:nvSpPr>
        <p:spPr>
          <a:xfrm>
            <a:off x="371475" y="4887918"/>
            <a:ext cx="4344194" cy="782637"/>
          </a:xfrm>
        </p:spPr>
        <p:txBody>
          <a:bodyPr>
            <a:normAutofit/>
          </a:bodyPr>
          <a:lstStyle>
            <a:lvl1pPr marL="0" indent="0">
              <a:buNone/>
              <a:defRPr sz="1800">
                <a:solidFill>
                  <a:schemeClr val="bg1"/>
                </a:solidFill>
              </a:defRPr>
            </a:lvl1pPr>
            <a:lvl2pPr marL="371484" indent="0">
              <a:buNone/>
              <a:defRPr sz="1625">
                <a:solidFill>
                  <a:schemeClr val="tx1">
                    <a:tint val="75000"/>
                  </a:schemeClr>
                </a:solidFill>
              </a:defRPr>
            </a:lvl2pPr>
            <a:lvl3pPr marL="742969" indent="0">
              <a:buNone/>
              <a:defRPr sz="1463">
                <a:solidFill>
                  <a:schemeClr val="tx1">
                    <a:tint val="75000"/>
                  </a:schemeClr>
                </a:solidFill>
              </a:defRPr>
            </a:lvl3pPr>
            <a:lvl4pPr marL="1114453" indent="0">
              <a:buNone/>
              <a:defRPr sz="1300">
                <a:solidFill>
                  <a:schemeClr val="tx1">
                    <a:tint val="75000"/>
                  </a:schemeClr>
                </a:solidFill>
              </a:defRPr>
            </a:lvl4pPr>
            <a:lvl5pPr marL="1485937" indent="0">
              <a:buNone/>
              <a:defRPr sz="1300">
                <a:solidFill>
                  <a:schemeClr val="tx1">
                    <a:tint val="75000"/>
                  </a:schemeClr>
                </a:solidFill>
              </a:defRPr>
            </a:lvl5pPr>
            <a:lvl6pPr marL="1857421" indent="0">
              <a:buNone/>
              <a:defRPr sz="1300">
                <a:solidFill>
                  <a:schemeClr val="tx1">
                    <a:tint val="75000"/>
                  </a:schemeClr>
                </a:solidFill>
              </a:defRPr>
            </a:lvl6pPr>
            <a:lvl7pPr marL="2228906" indent="0">
              <a:buNone/>
              <a:defRPr sz="1300">
                <a:solidFill>
                  <a:schemeClr val="tx1">
                    <a:tint val="75000"/>
                  </a:schemeClr>
                </a:solidFill>
              </a:defRPr>
            </a:lvl7pPr>
            <a:lvl8pPr marL="2600390" indent="0">
              <a:buNone/>
              <a:defRPr sz="1300">
                <a:solidFill>
                  <a:schemeClr val="tx1">
                    <a:tint val="75000"/>
                  </a:schemeClr>
                </a:solidFill>
              </a:defRPr>
            </a:lvl8pPr>
            <a:lvl9pPr marL="2971874" indent="0">
              <a:buNone/>
              <a:defRPr sz="13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374CFD4D-1A3B-49AA-ABEF-83FD4DC1A5FA}"/>
              </a:ext>
            </a:extLst>
          </p:cNvPr>
          <p:cNvSpPr>
            <a:spLocks noGrp="1"/>
          </p:cNvSpPr>
          <p:nvPr>
            <p:ph type="ftr" sz="quarter" idx="11"/>
          </p:nvPr>
        </p:nvSpPr>
        <p:spPr/>
        <p:txBody>
          <a:bodyPr/>
          <a:lstStyle>
            <a:lvl1pPr>
              <a:defRPr>
                <a:solidFill>
                  <a:schemeClr val="bg1"/>
                </a:solidFill>
              </a:defRPr>
            </a:lvl1pPr>
          </a:lstStyle>
          <a:p>
            <a:r>
              <a:rPr lang="en-GB"/>
              <a:t>2022 Full Year Results Presentation, April 2023</a:t>
            </a:r>
            <a:endParaRPr lang="en-GB" dirty="0"/>
          </a:p>
        </p:txBody>
      </p:sp>
      <p:sp>
        <p:nvSpPr>
          <p:cNvPr id="6" name="Slide Number Placeholder 5">
            <a:extLst>
              <a:ext uri="{FF2B5EF4-FFF2-40B4-BE49-F238E27FC236}">
                <a16:creationId xmlns:a16="http://schemas.microsoft.com/office/drawing/2014/main" id="{58407AEF-EEB6-449C-8238-9AD0DBFA7506}"/>
              </a:ext>
            </a:extLst>
          </p:cNvPr>
          <p:cNvSpPr>
            <a:spLocks noGrp="1"/>
          </p:cNvSpPr>
          <p:nvPr>
            <p:ph type="sldNum" sz="quarter" idx="12"/>
          </p:nvPr>
        </p:nvSpPr>
        <p:spPr/>
        <p:txBody>
          <a:bodyPr/>
          <a:lstStyle>
            <a:lvl1pPr>
              <a:defRPr>
                <a:solidFill>
                  <a:schemeClr val="bg1"/>
                </a:solidFill>
              </a:defRPr>
            </a:lvl1pPr>
          </a:lstStyle>
          <a:p>
            <a:fld id="{88476D58-9353-4E68-BA19-6B4C3BA837E1}" type="slidenum">
              <a:rPr lang="en-GB" smtClean="0"/>
              <a:pPr/>
              <a:t>‹#›</a:t>
            </a:fld>
            <a:endParaRPr lang="en-GB" dirty="0"/>
          </a:p>
        </p:txBody>
      </p:sp>
      <p:sp>
        <p:nvSpPr>
          <p:cNvPr id="38" name="Rectangle 37">
            <a:extLst>
              <a:ext uri="{FF2B5EF4-FFF2-40B4-BE49-F238E27FC236}">
                <a16:creationId xmlns:a16="http://schemas.microsoft.com/office/drawing/2014/main" id="{2F9EB887-949B-498E-AED2-FD7BFFA8DB72}"/>
              </a:ext>
            </a:extLst>
          </p:cNvPr>
          <p:cNvSpPr/>
          <p:nvPr userDrawn="1"/>
        </p:nvSpPr>
        <p:spPr>
          <a:xfrm>
            <a:off x="0" y="6943106"/>
            <a:ext cx="9906000" cy="557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894" dirty="0">
                <a:solidFill>
                  <a:schemeClr val="tx1"/>
                </a:solidFill>
              </a:rPr>
              <a:t>To update the background image: Right click &gt; </a:t>
            </a:r>
            <a:r>
              <a:rPr lang="en-US" sz="894" b="1" dirty="0">
                <a:solidFill>
                  <a:schemeClr val="tx1"/>
                </a:solidFill>
              </a:rPr>
              <a:t>Format Background</a:t>
            </a:r>
            <a:r>
              <a:rPr lang="en-US" sz="894" dirty="0">
                <a:solidFill>
                  <a:schemeClr val="tx1"/>
                </a:solidFill>
              </a:rPr>
              <a:t>. In the panel on the right, select </a:t>
            </a:r>
            <a:r>
              <a:rPr lang="en-US" sz="894" b="1" dirty="0">
                <a:solidFill>
                  <a:schemeClr val="tx1"/>
                </a:solidFill>
              </a:rPr>
              <a:t>Picture or texture fill </a:t>
            </a:r>
            <a:r>
              <a:rPr lang="en-US" sz="894" dirty="0">
                <a:solidFill>
                  <a:schemeClr val="tx1"/>
                </a:solidFill>
              </a:rPr>
              <a:t>&gt;</a:t>
            </a:r>
            <a:r>
              <a:rPr lang="en-US" sz="894" b="1" dirty="0">
                <a:solidFill>
                  <a:schemeClr val="tx1"/>
                </a:solidFill>
              </a:rPr>
              <a:t> Insert </a:t>
            </a:r>
            <a:r>
              <a:rPr lang="en-US" sz="894" b="0" dirty="0">
                <a:solidFill>
                  <a:schemeClr val="tx1"/>
                </a:solidFill>
              </a:rPr>
              <a:t>&gt; </a:t>
            </a:r>
            <a:r>
              <a:rPr lang="en-US" sz="894" b="1" dirty="0">
                <a:solidFill>
                  <a:schemeClr val="tx1"/>
                </a:solidFill>
              </a:rPr>
              <a:t>From a file </a:t>
            </a:r>
            <a:r>
              <a:rPr lang="en-US" sz="894" b="0" dirty="0">
                <a:solidFill>
                  <a:schemeClr val="tx1"/>
                </a:solidFill>
              </a:rPr>
              <a:t>&gt; Browse to your image and click </a:t>
            </a:r>
            <a:r>
              <a:rPr lang="en-US" sz="894" b="1" dirty="0">
                <a:solidFill>
                  <a:schemeClr val="tx1"/>
                </a:solidFill>
              </a:rPr>
              <a:t>Open. </a:t>
            </a:r>
            <a:br>
              <a:rPr lang="en-US" sz="894" b="1" dirty="0">
                <a:solidFill>
                  <a:schemeClr val="tx1"/>
                </a:solidFill>
              </a:rPr>
            </a:br>
            <a:r>
              <a:rPr lang="en-US" sz="894" b="1" dirty="0">
                <a:solidFill>
                  <a:schemeClr val="tx1"/>
                </a:solidFill>
              </a:rPr>
              <a:t>Note: Imagery should be black and white before being inserted.</a:t>
            </a:r>
            <a:r>
              <a:rPr lang="en-US" sz="894" b="0" dirty="0">
                <a:solidFill>
                  <a:schemeClr val="tx1"/>
                </a:solidFill>
              </a:rPr>
              <a:t> </a:t>
            </a:r>
            <a:r>
              <a:rPr lang="en-US" sz="894" b="1" dirty="0">
                <a:solidFill>
                  <a:schemeClr val="tx1"/>
                </a:solidFill>
              </a:rPr>
              <a:t> </a:t>
            </a:r>
            <a:r>
              <a:rPr lang="en-US" sz="894" dirty="0">
                <a:solidFill>
                  <a:schemeClr val="tx1"/>
                </a:solidFill>
              </a:rPr>
              <a:t>   </a:t>
            </a:r>
            <a:endParaRPr lang="en-GB" sz="894" dirty="0">
              <a:solidFill>
                <a:schemeClr val="tx1"/>
              </a:solidFill>
            </a:endParaRPr>
          </a:p>
        </p:txBody>
      </p:sp>
      <p:pic>
        <p:nvPicPr>
          <p:cNvPr id="11" name="Graphic 10">
            <a:extLst>
              <a:ext uri="{FF2B5EF4-FFF2-40B4-BE49-F238E27FC236}">
                <a16:creationId xmlns:a16="http://schemas.microsoft.com/office/drawing/2014/main" id="{B8E4A6DB-208E-45D4-8451-2BF02A6B7FF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09283" y="363745"/>
            <a:ext cx="921375" cy="759600"/>
          </a:xfrm>
          <a:prstGeom prst="rect">
            <a:avLst/>
          </a:prstGeom>
        </p:spPr>
      </p:pic>
    </p:spTree>
    <p:extLst>
      <p:ext uri="{BB962C8B-B14F-4D97-AF65-F5344CB8AC3E}">
        <p14:creationId xmlns:p14="http://schemas.microsoft.com/office/powerpoint/2010/main" val="73489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Divider 3">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FC8C5C53-2C76-45D8-9CC0-1BC16EE6326B}"/>
              </a:ext>
            </a:extLst>
          </p:cNvPr>
          <p:cNvSpPr/>
          <p:nvPr userDrawn="1"/>
        </p:nvSpPr>
        <p:spPr>
          <a:xfrm rot="18900000">
            <a:off x="-205693" y="-1452210"/>
            <a:ext cx="9578387" cy="11293708"/>
          </a:xfrm>
          <a:custGeom>
            <a:avLst/>
            <a:gdLst>
              <a:gd name="connsiteX0" fmla="*/ 8618166 w 9578387"/>
              <a:gd name="connsiteY0" fmla="*/ 8809226 h 11293708"/>
              <a:gd name="connsiteX1" fmla="*/ 8886069 w 9578387"/>
              <a:gd name="connsiteY1" fmla="*/ 9077131 h 11293708"/>
              <a:gd name="connsiteX2" fmla="*/ 6669491 w 9578387"/>
              <a:gd name="connsiteY2" fmla="*/ 11293708 h 11293708"/>
              <a:gd name="connsiteX3" fmla="*/ 4486509 w 9578387"/>
              <a:gd name="connsiteY3" fmla="*/ 9110726 h 11293708"/>
              <a:gd name="connsiteX4" fmla="*/ 4576855 w 9578387"/>
              <a:gd name="connsiteY4" fmla="*/ 9175505 h 11293708"/>
              <a:gd name="connsiteX5" fmla="*/ 8608372 w 9578387"/>
              <a:gd name="connsiteY5" fmla="*/ 8818887 h 11293708"/>
              <a:gd name="connsiteX6" fmla="*/ 8618166 w 9578387"/>
              <a:gd name="connsiteY6" fmla="*/ 8809226 h 11293708"/>
              <a:gd name="connsiteX7" fmla="*/ 8668631 w 9578387"/>
              <a:gd name="connsiteY7" fmla="*/ 4290564 h 11293708"/>
              <a:gd name="connsiteX8" fmla="*/ 8618166 w 9578387"/>
              <a:gd name="connsiteY8" fmla="*/ 8809226 h 11293708"/>
              <a:gd name="connsiteX9" fmla="*/ 6383356 w 9578387"/>
              <a:gd name="connsiteY9" fmla="*/ 6574415 h 11293708"/>
              <a:gd name="connsiteX10" fmla="*/ 5074459 w 9578387"/>
              <a:gd name="connsiteY10" fmla="*/ 0 h 11293708"/>
              <a:gd name="connsiteX11" fmla="*/ 9016827 w 9578387"/>
              <a:gd name="connsiteY11" fmla="*/ 3942368 h 11293708"/>
              <a:gd name="connsiteX12" fmla="*/ 8668631 w 9578387"/>
              <a:gd name="connsiteY12" fmla="*/ 4290564 h 11293708"/>
              <a:gd name="connsiteX13" fmla="*/ 4140309 w 9578387"/>
              <a:gd name="connsiteY13" fmla="*/ 4230238 h 11293708"/>
              <a:gd name="connsiteX14" fmla="*/ 3766223 w 9578387"/>
              <a:gd name="connsiteY14" fmla="*/ 8383350 h 11293708"/>
              <a:gd name="connsiteX15" fmla="*/ 3787894 w 9578387"/>
              <a:gd name="connsiteY15" fmla="*/ 8412111 h 11293708"/>
              <a:gd name="connsiteX16" fmla="*/ 0 w 9578387"/>
              <a:gd name="connsiteY16" fmla="*/ 4624217 h 11293708"/>
              <a:gd name="connsiteX17" fmla="*/ 6566 w 9578387"/>
              <a:gd name="connsiteY17" fmla="*/ 4600329 h 11293708"/>
              <a:gd name="connsiteX18" fmla="*/ 353381 w 9578387"/>
              <a:gd name="connsiteY18" fmla="*/ 3694609 h 11293708"/>
              <a:gd name="connsiteX19" fmla="*/ 447444 w 9578387"/>
              <a:gd name="connsiteY19" fmla="*/ 3506556 h 11293708"/>
              <a:gd name="connsiteX20" fmla="*/ 3361034 w 9578387"/>
              <a:gd name="connsiteY20" fmla="*/ 592966 h 11293708"/>
              <a:gd name="connsiteX21" fmla="*/ 3604035 w 9578387"/>
              <a:gd name="connsiteY21" fmla="*/ 474246 h 11293708"/>
              <a:gd name="connsiteX22" fmla="*/ 4823677 w 9578387"/>
              <a:gd name="connsiteY22" fmla="*/ 53620 h 1129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578387" h="11293708">
                <a:moveTo>
                  <a:pt x="8618166" y="8809226"/>
                </a:moveTo>
                <a:lnTo>
                  <a:pt x="8886069" y="9077131"/>
                </a:lnTo>
                <a:lnTo>
                  <a:pt x="6669491" y="11293708"/>
                </a:lnTo>
                <a:lnTo>
                  <a:pt x="4486509" y="9110726"/>
                </a:lnTo>
                <a:lnTo>
                  <a:pt x="4576855" y="9175505"/>
                </a:lnTo>
                <a:cubicBezTo>
                  <a:pt x="5808758" y="10012743"/>
                  <a:pt x="7499544" y="9898438"/>
                  <a:pt x="8608372" y="8818887"/>
                </a:cubicBezTo>
                <a:cubicBezTo>
                  <a:pt x="8611533" y="8815726"/>
                  <a:pt x="8614850" y="8812409"/>
                  <a:pt x="8618166" y="8809226"/>
                </a:cubicBezTo>
                <a:close/>
                <a:moveTo>
                  <a:pt x="8668631" y="4290564"/>
                </a:moveTo>
                <a:cubicBezTo>
                  <a:pt x="9901091" y="5552875"/>
                  <a:pt x="9878474" y="7574785"/>
                  <a:pt x="8618166" y="8809226"/>
                </a:cubicBezTo>
                <a:lnTo>
                  <a:pt x="6383356" y="6574415"/>
                </a:lnTo>
                <a:close/>
                <a:moveTo>
                  <a:pt x="5074459" y="0"/>
                </a:moveTo>
                <a:lnTo>
                  <a:pt x="9016827" y="3942368"/>
                </a:lnTo>
                <a:lnTo>
                  <a:pt x="8668631" y="4290564"/>
                </a:lnTo>
                <a:cubicBezTo>
                  <a:pt x="7434859" y="3023446"/>
                  <a:pt x="5407383" y="2996443"/>
                  <a:pt x="4140309" y="4230238"/>
                </a:cubicBezTo>
                <a:cubicBezTo>
                  <a:pt x="2992022" y="5348364"/>
                  <a:pt x="2862103" y="7118277"/>
                  <a:pt x="3766223" y="8383350"/>
                </a:cubicBezTo>
                <a:lnTo>
                  <a:pt x="3787894" y="8412111"/>
                </a:lnTo>
                <a:lnTo>
                  <a:pt x="0" y="4624217"/>
                </a:lnTo>
                <a:lnTo>
                  <a:pt x="6566" y="4600329"/>
                </a:lnTo>
                <a:cubicBezTo>
                  <a:pt x="99361" y="4292107"/>
                  <a:pt x="214970" y="3989314"/>
                  <a:pt x="353381" y="3694609"/>
                </a:cubicBezTo>
                <a:lnTo>
                  <a:pt x="447444" y="3506556"/>
                </a:lnTo>
                <a:lnTo>
                  <a:pt x="3361034" y="592966"/>
                </a:lnTo>
                <a:lnTo>
                  <a:pt x="3604035" y="474246"/>
                </a:lnTo>
                <a:cubicBezTo>
                  <a:pt x="3998686" y="293379"/>
                  <a:pt x="4407335" y="153180"/>
                  <a:pt x="4823677" y="53620"/>
                </a:cubicBezTo>
                <a:close/>
              </a:path>
            </a:pathLst>
          </a:custGeom>
          <a:solidFill>
            <a:schemeClr val="accent2">
              <a:lumMod val="50000"/>
              <a:alpha val="62000"/>
            </a:schemeClr>
          </a:solidFill>
          <a:ln w="6477" cap="flat">
            <a:noFill/>
            <a:prstDash val="solid"/>
            <a:miter/>
          </a:ln>
        </p:spPr>
        <p:txBody>
          <a:bodyPr wrap="square" rtlCol="0" anchor="ctr">
            <a:noAutofit/>
          </a:bodyPr>
          <a:lstStyle/>
          <a:p>
            <a:endParaRPr lang="en-GB" dirty="0"/>
          </a:p>
        </p:txBody>
      </p:sp>
      <p:sp>
        <p:nvSpPr>
          <p:cNvPr id="8" name="Rectangle 7">
            <a:extLst>
              <a:ext uri="{FF2B5EF4-FFF2-40B4-BE49-F238E27FC236}">
                <a16:creationId xmlns:a16="http://schemas.microsoft.com/office/drawing/2014/main" id="{6E625473-9734-482C-B866-996AD6E94D76}"/>
              </a:ext>
            </a:extLst>
          </p:cNvPr>
          <p:cNvSpPr/>
          <p:nvPr userDrawn="1"/>
        </p:nvSpPr>
        <p:spPr>
          <a:xfrm>
            <a:off x="0" y="0"/>
            <a:ext cx="9906000" cy="6858000"/>
          </a:xfrm>
          <a:prstGeom prst="rect">
            <a:avLst/>
          </a:prstGeom>
          <a:gradFill flip="none" rotWithShape="1">
            <a:gsLst>
              <a:gs pos="0">
                <a:schemeClr val="accent2">
                  <a:alpha val="82000"/>
                </a:schemeClr>
              </a:gs>
              <a:gs pos="45000">
                <a:schemeClr val="accent3">
                  <a:alpha val="71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63" dirty="0"/>
          </a:p>
        </p:txBody>
      </p:sp>
      <p:sp>
        <p:nvSpPr>
          <p:cNvPr id="2" name="Title 1">
            <a:extLst>
              <a:ext uri="{FF2B5EF4-FFF2-40B4-BE49-F238E27FC236}">
                <a16:creationId xmlns:a16="http://schemas.microsoft.com/office/drawing/2014/main" id="{760A8C28-1978-43C1-9D49-2ECFB1543C4F}"/>
              </a:ext>
            </a:extLst>
          </p:cNvPr>
          <p:cNvSpPr>
            <a:spLocks noGrp="1"/>
          </p:cNvSpPr>
          <p:nvPr>
            <p:ph type="title"/>
          </p:nvPr>
        </p:nvSpPr>
        <p:spPr>
          <a:xfrm>
            <a:off x="371475" y="2114555"/>
            <a:ext cx="4344194" cy="2746375"/>
          </a:xfrm>
        </p:spPr>
        <p:txBody>
          <a:bodyPr anchor="t" anchorCtr="0">
            <a:normAutofit/>
          </a:bodyPr>
          <a:lstStyle>
            <a:lvl1pPr>
              <a:defRPr sz="5200">
                <a:solidFill>
                  <a:schemeClr val="bg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395D3F1F-C25E-41F5-8181-49113B8B3286}"/>
              </a:ext>
            </a:extLst>
          </p:cNvPr>
          <p:cNvSpPr>
            <a:spLocks noGrp="1"/>
          </p:cNvSpPr>
          <p:nvPr>
            <p:ph type="body" idx="1"/>
          </p:nvPr>
        </p:nvSpPr>
        <p:spPr>
          <a:xfrm>
            <a:off x="371475" y="4887918"/>
            <a:ext cx="4344194" cy="782637"/>
          </a:xfrm>
        </p:spPr>
        <p:txBody>
          <a:bodyPr>
            <a:normAutofit/>
          </a:bodyPr>
          <a:lstStyle>
            <a:lvl1pPr marL="0" indent="0">
              <a:buNone/>
              <a:defRPr sz="1800">
                <a:solidFill>
                  <a:schemeClr val="bg1"/>
                </a:solidFill>
              </a:defRPr>
            </a:lvl1pPr>
            <a:lvl2pPr marL="371484" indent="0">
              <a:buNone/>
              <a:defRPr sz="1625">
                <a:solidFill>
                  <a:schemeClr val="tx1">
                    <a:tint val="75000"/>
                  </a:schemeClr>
                </a:solidFill>
              </a:defRPr>
            </a:lvl2pPr>
            <a:lvl3pPr marL="742969" indent="0">
              <a:buNone/>
              <a:defRPr sz="1463">
                <a:solidFill>
                  <a:schemeClr val="tx1">
                    <a:tint val="75000"/>
                  </a:schemeClr>
                </a:solidFill>
              </a:defRPr>
            </a:lvl3pPr>
            <a:lvl4pPr marL="1114453" indent="0">
              <a:buNone/>
              <a:defRPr sz="1300">
                <a:solidFill>
                  <a:schemeClr val="tx1">
                    <a:tint val="75000"/>
                  </a:schemeClr>
                </a:solidFill>
              </a:defRPr>
            </a:lvl4pPr>
            <a:lvl5pPr marL="1485937" indent="0">
              <a:buNone/>
              <a:defRPr sz="1300">
                <a:solidFill>
                  <a:schemeClr val="tx1">
                    <a:tint val="75000"/>
                  </a:schemeClr>
                </a:solidFill>
              </a:defRPr>
            </a:lvl5pPr>
            <a:lvl6pPr marL="1857421" indent="0">
              <a:buNone/>
              <a:defRPr sz="1300">
                <a:solidFill>
                  <a:schemeClr val="tx1">
                    <a:tint val="75000"/>
                  </a:schemeClr>
                </a:solidFill>
              </a:defRPr>
            </a:lvl6pPr>
            <a:lvl7pPr marL="2228906" indent="0">
              <a:buNone/>
              <a:defRPr sz="1300">
                <a:solidFill>
                  <a:schemeClr val="tx1">
                    <a:tint val="75000"/>
                  </a:schemeClr>
                </a:solidFill>
              </a:defRPr>
            </a:lvl7pPr>
            <a:lvl8pPr marL="2600390" indent="0">
              <a:buNone/>
              <a:defRPr sz="1300">
                <a:solidFill>
                  <a:schemeClr val="tx1">
                    <a:tint val="75000"/>
                  </a:schemeClr>
                </a:solidFill>
              </a:defRPr>
            </a:lvl8pPr>
            <a:lvl9pPr marL="2971874" indent="0">
              <a:buNone/>
              <a:defRPr sz="13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374CFD4D-1A3B-49AA-ABEF-83FD4DC1A5FA}"/>
              </a:ext>
            </a:extLst>
          </p:cNvPr>
          <p:cNvSpPr>
            <a:spLocks noGrp="1"/>
          </p:cNvSpPr>
          <p:nvPr>
            <p:ph type="ftr" sz="quarter" idx="11"/>
          </p:nvPr>
        </p:nvSpPr>
        <p:spPr/>
        <p:txBody>
          <a:bodyPr/>
          <a:lstStyle>
            <a:lvl1pPr>
              <a:defRPr>
                <a:solidFill>
                  <a:schemeClr val="bg1"/>
                </a:solidFill>
              </a:defRPr>
            </a:lvl1pPr>
          </a:lstStyle>
          <a:p>
            <a:r>
              <a:rPr lang="en-GB"/>
              <a:t>2022 Full Year Results Presentation, April 2023</a:t>
            </a:r>
            <a:endParaRPr lang="en-GB" dirty="0"/>
          </a:p>
        </p:txBody>
      </p:sp>
      <p:sp>
        <p:nvSpPr>
          <p:cNvPr id="6" name="Slide Number Placeholder 5">
            <a:extLst>
              <a:ext uri="{FF2B5EF4-FFF2-40B4-BE49-F238E27FC236}">
                <a16:creationId xmlns:a16="http://schemas.microsoft.com/office/drawing/2014/main" id="{58407AEF-EEB6-449C-8238-9AD0DBFA7506}"/>
              </a:ext>
            </a:extLst>
          </p:cNvPr>
          <p:cNvSpPr>
            <a:spLocks noGrp="1"/>
          </p:cNvSpPr>
          <p:nvPr>
            <p:ph type="sldNum" sz="quarter" idx="12"/>
          </p:nvPr>
        </p:nvSpPr>
        <p:spPr/>
        <p:txBody>
          <a:bodyPr/>
          <a:lstStyle>
            <a:lvl1pPr>
              <a:defRPr>
                <a:solidFill>
                  <a:schemeClr val="bg1"/>
                </a:solidFill>
              </a:defRPr>
            </a:lvl1pPr>
          </a:lstStyle>
          <a:p>
            <a:fld id="{88476D58-9353-4E68-BA19-6B4C3BA837E1}" type="slidenum">
              <a:rPr lang="en-GB" smtClean="0"/>
              <a:pPr/>
              <a:t>‹#›</a:t>
            </a:fld>
            <a:endParaRPr lang="en-GB" dirty="0"/>
          </a:p>
        </p:txBody>
      </p:sp>
      <p:sp>
        <p:nvSpPr>
          <p:cNvPr id="22" name="Rectangle 21">
            <a:extLst>
              <a:ext uri="{FF2B5EF4-FFF2-40B4-BE49-F238E27FC236}">
                <a16:creationId xmlns:a16="http://schemas.microsoft.com/office/drawing/2014/main" id="{4D14CF6B-0BE5-4608-BFCF-386CAB269C79}"/>
              </a:ext>
            </a:extLst>
          </p:cNvPr>
          <p:cNvSpPr/>
          <p:nvPr userDrawn="1"/>
        </p:nvSpPr>
        <p:spPr>
          <a:xfrm>
            <a:off x="0" y="6943106"/>
            <a:ext cx="9906000" cy="557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894" dirty="0">
                <a:solidFill>
                  <a:schemeClr val="tx1"/>
                </a:solidFill>
              </a:rPr>
              <a:t>To update the background image: Right click &gt; </a:t>
            </a:r>
            <a:r>
              <a:rPr lang="en-US" sz="894" b="1" dirty="0">
                <a:solidFill>
                  <a:schemeClr val="tx1"/>
                </a:solidFill>
              </a:rPr>
              <a:t>Format Background</a:t>
            </a:r>
            <a:r>
              <a:rPr lang="en-US" sz="894" dirty="0">
                <a:solidFill>
                  <a:schemeClr val="tx1"/>
                </a:solidFill>
              </a:rPr>
              <a:t>. In the panel on the right, select </a:t>
            </a:r>
            <a:r>
              <a:rPr lang="en-US" sz="894" b="1" dirty="0">
                <a:solidFill>
                  <a:schemeClr val="tx1"/>
                </a:solidFill>
              </a:rPr>
              <a:t>Picture or texture fill </a:t>
            </a:r>
            <a:r>
              <a:rPr lang="en-US" sz="894" dirty="0">
                <a:solidFill>
                  <a:schemeClr val="tx1"/>
                </a:solidFill>
              </a:rPr>
              <a:t>&gt;</a:t>
            </a:r>
            <a:r>
              <a:rPr lang="en-US" sz="894" b="1" dirty="0">
                <a:solidFill>
                  <a:schemeClr val="tx1"/>
                </a:solidFill>
              </a:rPr>
              <a:t> Insert </a:t>
            </a:r>
            <a:r>
              <a:rPr lang="en-US" sz="894" b="0" dirty="0">
                <a:solidFill>
                  <a:schemeClr val="tx1"/>
                </a:solidFill>
              </a:rPr>
              <a:t>&gt; </a:t>
            </a:r>
            <a:r>
              <a:rPr lang="en-US" sz="894" b="1" dirty="0">
                <a:solidFill>
                  <a:schemeClr val="tx1"/>
                </a:solidFill>
              </a:rPr>
              <a:t>From a file </a:t>
            </a:r>
            <a:r>
              <a:rPr lang="en-US" sz="894" b="0" dirty="0">
                <a:solidFill>
                  <a:schemeClr val="tx1"/>
                </a:solidFill>
              </a:rPr>
              <a:t>&gt; Browse to your image and click </a:t>
            </a:r>
            <a:r>
              <a:rPr lang="en-US" sz="894" b="1" dirty="0">
                <a:solidFill>
                  <a:schemeClr val="tx1"/>
                </a:solidFill>
              </a:rPr>
              <a:t>Open. </a:t>
            </a:r>
            <a:br>
              <a:rPr lang="en-US" sz="894" b="1" dirty="0">
                <a:solidFill>
                  <a:schemeClr val="tx1"/>
                </a:solidFill>
              </a:rPr>
            </a:br>
            <a:r>
              <a:rPr lang="en-US" sz="894" b="1" dirty="0">
                <a:solidFill>
                  <a:schemeClr val="tx1"/>
                </a:solidFill>
              </a:rPr>
              <a:t>Note: Imagery should be black and white before being inserted.</a:t>
            </a:r>
            <a:r>
              <a:rPr lang="en-US" sz="894" b="0" dirty="0">
                <a:solidFill>
                  <a:schemeClr val="tx1"/>
                </a:solidFill>
              </a:rPr>
              <a:t> </a:t>
            </a:r>
            <a:r>
              <a:rPr lang="en-US" sz="894" b="1" dirty="0">
                <a:solidFill>
                  <a:schemeClr val="tx1"/>
                </a:solidFill>
              </a:rPr>
              <a:t> </a:t>
            </a:r>
            <a:r>
              <a:rPr lang="en-US" sz="894" dirty="0">
                <a:solidFill>
                  <a:schemeClr val="tx1"/>
                </a:solidFill>
              </a:rPr>
              <a:t>   </a:t>
            </a:r>
            <a:endParaRPr lang="en-GB" sz="894" dirty="0">
              <a:solidFill>
                <a:schemeClr val="tx1"/>
              </a:solidFill>
            </a:endParaRPr>
          </a:p>
        </p:txBody>
      </p:sp>
      <p:pic>
        <p:nvPicPr>
          <p:cNvPr id="24" name="Graphic 23">
            <a:extLst>
              <a:ext uri="{FF2B5EF4-FFF2-40B4-BE49-F238E27FC236}">
                <a16:creationId xmlns:a16="http://schemas.microsoft.com/office/drawing/2014/main" id="{0454E984-DD4D-4DF5-9B66-87129C8634E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09283" y="363745"/>
            <a:ext cx="921375" cy="759600"/>
          </a:xfrm>
          <a:prstGeom prst="rect">
            <a:avLst/>
          </a:prstGeom>
        </p:spPr>
      </p:pic>
    </p:spTree>
    <p:extLst>
      <p:ext uri="{BB962C8B-B14F-4D97-AF65-F5344CB8AC3E}">
        <p14:creationId xmlns:p14="http://schemas.microsoft.com/office/powerpoint/2010/main" val="311529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Divider 4">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FCED473B-B7D1-4460-857D-9D331E80480F}"/>
              </a:ext>
            </a:extLst>
          </p:cNvPr>
          <p:cNvSpPr/>
          <p:nvPr userDrawn="1"/>
        </p:nvSpPr>
        <p:spPr>
          <a:xfrm rot="18900000">
            <a:off x="-205693" y="-1452210"/>
            <a:ext cx="9578387" cy="11293708"/>
          </a:xfrm>
          <a:custGeom>
            <a:avLst/>
            <a:gdLst>
              <a:gd name="connsiteX0" fmla="*/ 8618166 w 9578387"/>
              <a:gd name="connsiteY0" fmla="*/ 8809226 h 11293708"/>
              <a:gd name="connsiteX1" fmla="*/ 8886069 w 9578387"/>
              <a:gd name="connsiteY1" fmla="*/ 9077131 h 11293708"/>
              <a:gd name="connsiteX2" fmla="*/ 6669491 w 9578387"/>
              <a:gd name="connsiteY2" fmla="*/ 11293708 h 11293708"/>
              <a:gd name="connsiteX3" fmla="*/ 4486509 w 9578387"/>
              <a:gd name="connsiteY3" fmla="*/ 9110726 h 11293708"/>
              <a:gd name="connsiteX4" fmla="*/ 4576855 w 9578387"/>
              <a:gd name="connsiteY4" fmla="*/ 9175505 h 11293708"/>
              <a:gd name="connsiteX5" fmla="*/ 8608372 w 9578387"/>
              <a:gd name="connsiteY5" fmla="*/ 8818887 h 11293708"/>
              <a:gd name="connsiteX6" fmla="*/ 8618166 w 9578387"/>
              <a:gd name="connsiteY6" fmla="*/ 8809226 h 11293708"/>
              <a:gd name="connsiteX7" fmla="*/ 8668631 w 9578387"/>
              <a:gd name="connsiteY7" fmla="*/ 4290564 h 11293708"/>
              <a:gd name="connsiteX8" fmla="*/ 8618166 w 9578387"/>
              <a:gd name="connsiteY8" fmla="*/ 8809226 h 11293708"/>
              <a:gd name="connsiteX9" fmla="*/ 6383356 w 9578387"/>
              <a:gd name="connsiteY9" fmla="*/ 6574415 h 11293708"/>
              <a:gd name="connsiteX10" fmla="*/ 5074459 w 9578387"/>
              <a:gd name="connsiteY10" fmla="*/ 0 h 11293708"/>
              <a:gd name="connsiteX11" fmla="*/ 9016827 w 9578387"/>
              <a:gd name="connsiteY11" fmla="*/ 3942368 h 11293708"/>
              <a:gd name="connsiteX12" fmla="*/ 8668631 w 9578387"/>
              <a:gd name="connsiteY12" fmla="*/ 4290564 h 11293708"/>
              <a:gd name="connsiteX13" fmla="*/ 4140309 w 9578387"/>
              <a:gd name="connsiteY13" fmla="*/ 4230238 h 11293708"/>
              <a:gd name="connsiteX14" fmla="*/ 3766223 w 9578387"/>
              <a:gd name="connsiteY14" fmla="*/ 8383350 h 11293708"/>
              <a:gd name="connsiteX15" fmla="*/ 3787894 w 9578387"/>
              <a:gd name="connsiteY15" fmla="*/ 8412111 h 11293708"/>
              <a:gd name="connsiteX16" fmla="*/ 0 w 9578387"/>
              <a:gd name="connsiteY16" fmla="*/ 4624217 h 11293708"/>
              <a:gd name="connsiteX17" fmla="*/ 6566 w 9578387"/>
              <a:gd name="connsiteY17" fmla="*/ 4600329 h 11293708"/>
              <a:gd name="connsiteX18" fmla="*/ 353381 w 9578387"/>
              <a:gd name="connsiteY18" fmla="*/ 3694609 h 11293708"/>
              <a:gd name="connsiteX19" fmla="*/ 447444 w 9578387"/>
              <a:gd name="connsiteY19" fmla="*/ 3506556 h 11293708"/>
              <a:gd name="connsiteX20" fmla="*/ 3361034 w 9578387"/>
              <a:gd name="connsiteY20" fmla="*/ 592966 h 11293708"/>
              <a:gd name="connsiteX21" fmla="*/ 3604035 w 9578387"/>
              <a:gd name="connsiteY21" fmla="*/ 474246 h 11293708"/>
              <a:gd name="connsiteX22" fmla="*/ 4823677 w 9578387"/>
              <a:gd name="connsiteY22" fmla="*/ 53620 h 1129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578387" h="11293708">
                <a:moveTo>
                  <a:pt x="8618166" y="8809226"/>
                </a:moveTo>
                <a:lnTo>
                  <a:pt x="8886069" y="9077131"/>
                </a:lnTo>
                <a:lnTo>
                  <a:pt x="6669491" y="11293708"/>
                </a:lnTo>
                <a:lnTo>
                  <a:pt x="4486509" y="9110726"/>
                </a:lnTo>
                <a:lnTo>
                  <a:pt x="4576855" y="9175505"/>
                </a:lnTo>
                <a:cubicBezTo>
                  <a:pt x="5808758" y="10012743"/>
                  <a:pt x="7499544" y="9898438"/>
                  <a:pt x="8608372" y="8818887"/>
                </a:cubicBezTo>
                <a:cubicBezTo>
                  <a:pt x="8611533" y="8815726"/>
                  <a:pt x="8614850" y="8812409"/>
                  <a:pt x="8618166" y="8809226"/>
                </a:cubicBezTo>
                <a:close/>
                <a:moveTo>
                  <a:pt x="8668631" y="4290564"/>
                </a:moveTo>
                <a:cubicBezTo>
                  <a:pt x="9901091" y="5552875"/>
                  <a:pt x="9878474" y="7574785"/>
                  <a:pt x="8618166" y="8809226"/>
                </a:cubicBezTo>
                <a:lnTo>
                  <a:pt x="6383356" y="6574415"/>
                </a:lnTo>
                <a:close/>
                <a:moveTo>
                  <a:pt x="5074459" y="0"/>
                </a:moveTo>
                <a:lnTo>
                  <a:pt x="9016827" y="3942368"/>
                </a:lnTo>
                <a:lnTo>
                  <a:pt x="8668631" y="4290564"/>
                </a:lnTo>
                <a:cubicBezTo>
                  <a:pt x="7434859" y="3023446"/>
                  <a:pt x="5407383" y="2996443"/>
                  <a:pt x="4140309" y="4230238"/>
                </a:cubicBezTo>
                <a:cubicBezTo>
                  <a:pt x="2992022" y="5348364"/>
                  <a:pt x="2862103" y="7118277"/>
                  <a:pt x="3766223" y="8383350"/>
                </a:cubicBezTo>
                <a:lnTo>
                  <a:pt x="3787894" y="8412111"/>
                </a:lnTo>
                <a:lnTo>
                  <a:pt x="0" y="4624217"/>
                </a:lnTo>
                <a:lnTo>
                  <a:pt x="6566" y="4600329"/>
                </a:lnTo>
                <a:cubicBezTo>
                  <a:pt x="99361" y="4292107"/>
                  <a:pt x="214970" y="3989314"/>
                  <a:pt x="353381" y="3694609"/>
                </a:cubicBezTo>
                <a:lnTo>
                  <a:pt x="447444" y="3506556"/>
                </a:lnTo>
                <a:lnTo>
                  <a:pt x="3361034" y="592966"/>
                </a:lnTo>
                <a:lnTo>
                  <a:pt x="3604035" y="474246"/>
                </a:lnTo>
                <a:cubicBezTo>
                  <a:pt x="3998686" y="293379"/>
                  <a:pt x="4407335" y="153180"/>
                  <a:pt x="4823677" y="53620"/>
                </a:cubicBezTo>
                <a:close/>
              </a:path>
            </a:pathLst>
          </a:custGeom>
          <a:solidFill>
            <a:schemeClr val="accent2">
              <a:lumMod val="50000"/>
              <a:alpha val="62000"/>
            </a:schemeClr>
          </a:solidFill>
          <a:ln w="6477" cap="flat">
            <a:noFill/>
            <a:prstDash val="solid"/>
            <a:miter/>
          </a:ln>
        </p:spPr>
        <p:txBody>
          <a:bodyPr wrap="square" rtlCol="0" anchor="ctr">
            <a:noAutofit/>
          </a:bodyPr>
          <a:lstStyle/>
          <a:p>
            <a:endParaRPr lang="en-GB" dirty="0"/>
          </a:p>
        </p:txBody>
      </p:sp>
      <p:sp>
        <p:nvSpPr>
          <p:cNvPr id="8" name="Rectangle 7">
            <a:extLst>
              <a:ext uri="{FF2B5EF4-FFF2-40B4-BE49-F238E27FC236}">
                <a16:creationId xmlns:a16="http://schemas.microsoft.com/office/drawing/2014/main" id="{6E625473-9734-482C-B866-996AD6E94D76}"/>
              </a:ext>
            </a:extLst>
          </p:cNvPr>
          <p:cNvSpPr/>
          <p:nvPr userDrawn="1"/>
        </p:nvSpPr>
        <p:spPr>
          <a:xfrm>
            <a:off x="0" y="0"/>
            <a:ext cx="9906000" cy="6858000"/>
          </a:xfrm>
          <a:prstGeom prst="rect">
            <a:avLst/>
          </a:prstGeom>
          <a:gradFill flip="none" rotWithShape="1">
            <a:gsLst>
              <a:gs pos="0">
                <a:srgbClr val="0763AB">
                  <a:alpha val="72000"/>
                </a:srgbClr>
              </a:gs>
              <a:gs pos="49000">
                <a:schemeClr val="accent2">
                  <a:alpha val="68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63" dirty="0"/>
          </a:p>
        </p:txBody>
      </p:sp>
      <p:sp>
        <p:nvSpPr>
          <p:cNvPr id="2" name="Title 1">
            <a:extLst>
              <a:ext uri="{FF2B5EF4-FFF2-40B4-BE49-F238E27FC236}">
                <a16:creationId xmlns:a16="http://schemas.microsoft.com/office/drawing/2014/main" id="{760A8C28-1978-43C1-9D49-2ECFB1543C4F}"/>
              </a:ext>
            </a:extLst>
          </p:cNvPr>
          <p:cNvSpPr>
            <a:spLocks noGrp="1"/>
          </p:cNvSpPr>
          <p:nvPr>
            <p:ph type="title"/>
          </p:nvPr>
        </p:nvSpPr>
        <p:spPr>
          <a:xfrm>
            <a:off x="371475" y="2114555"/>
            <a:ext cx="4344194" cy="2746375"/>
          </a:xfrm>
        </p:spPr>
        <p:txBody>
          <a:bodyPr anchor="t" anchorCtr="0">
            <a:normAutofit/>
          </a:bodyPr>
          <a:lstStyle>
            <a:lvl1pPr>
              <a:defRPr sz="5200">
                <a:solidFill>
                  <a:schemeClr val="bg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395D3F1F-C25E-41F5-8181-49113B8B3286}"/>
              </a:ext>
            </a:extLst>
          </p:cNvPr>
          <p:cNvSpPr>
            <a:spLocks noGrp="1"/>
          </p:cNvSpPr>
          <p:nvPr>
            <p:ph type="body" idx="1"/>
          </p:nvPr>
        </p:nvSpPr>
        <p:spPr>
          <a:xfrm>
            <a:off x="371475" y="4887918"/>
            <a:ext cx="4344194" cy="782637"/>
          </a:xfrm>
        </p:spPr>
        <p:txBody>
          <a:bodyPr>
            <a:normAutofit/>
          </a:bodyPr>
          <a:lstStyle>
            <a:lvl1pPr marL="0" indent="0">
              <a:buNone/>
              <a:defRPr sz="1800">
                <a:solidFill>
                  <a:schemeClr val="bg1"/>
                </a:solidFill>
              </a:defRPr>
            </a:lvl1pPr>
            <a:lvl2pPr marL="371484" indent="0">
              <a:buNone/>
              <a:defRPr sz="1625">
                <a:solidFill>
                  <a:schemeClr val="tx1">
                    <a:tint val="75000"/>
                  </a:schemeClr>
                </a:solidFill>
              </a:defRPr>
            </a:lvl2pPr>
            <a:lvl3pPr marL="742969" indent="0">
              <a:buNone/>
              <a:defRPr sz="1463">
                <a:solidFill>
                  <a:schemeClr val="tx1">
                    <a:tint val="75000"/>
                  </a:schemeClr>
                </a:solidFill>
              </a:defRPr>
            </a:lvl3pPr>
            <a:lvl4pPr marL="1114453" indent="0">
              <a:buNone/>
              <a:defRPr sz="1300">
                <a:solidFill>
                  <a:schemeClr val="tx1">
                    <a:tint val="75000"/>
                  </a:schemeClr>
                </a:solidFill>
              </a:defRPr>
            </a:lvl4pPr>
            <a:lvl5pPr marL="1485937" indent="0">
              <a:buNone/>
              <a:defRPr sz="1300">
                <a:solidFill>
                  <a:schemeClr val="tx1">
                    <a:tint val="75000"/>
                  </a:schemeClr>
                </a:solidFill>
              </a:defRPr>
            </a:lvl5pPr>
            <a:lvl6pPr marL="1857421" indent="0">
              <a:buNone/>
              <a:defRPr sz="1300">
                <a:solidFill>
                  <a:schemeClr val="tx1">
                    <a:tint val="75000"/>
                  </a:schemeClr>
                </a:solidFill>
              </a:defRPr>
            </a:lvl6pPr>
            <a:lvl7pPr marL="2228906" indent="0">
              <a:buNone/>
              <a:defRPr sz="1300">
                <a:solidFill>
                  <a:schemeClr val="tx1">
                    <a:tint val="75000"/>
                  </a:schemeClr>
                </a:solidFill>
              </a:defRPr>
            </a:lvl7pPr>
            <a:lvl8pPr marL="2600390" indent="0">
              <a:buNone/>
              <a:defRPr sz="1300">
                <a:solidFill>
                  <a:schemeClr val="tx1">
                    <a:tint val="75000"/>
                  </a:schemeClr>
                </a:solidFill>
              </a:defRPr>
            </a:lvl8pPr>
            <a:lvl9pPr marL="2971874" indent="0">
              <a:buNone/>
              <a:defRPr sz="13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374CFD4D-1A3B-49AA-ABEF-83FD4DC1A5FA}"/>
              </a:ext>
            </a:extLst>
          </p:cNvPr>
          <p:cNvSpPr>
            <a:spLocks noGrp="1"/>
          </p:cNvSpPr>
          <p:nvPr>
            <p:ph type="ftr" sz="quarter" idx="11"/>
          </p:nvPr>
        </p:nvSpPr>
        <p:spPr/>
        <p:txBody>
          <a:bodyPr/>
          <a:lstStyle>
            <a:lvl1pPr>
              <a:defRPr>
                <a:solidFill>
                  <a:schemeClr val="bg1"/>
                </a:solidFill>
              </a:defRPr>
            </a:lvl1pPr>
          </a:lstStyle>
          <a:p>
            <a:r>
              <a:rPr lang="en-GB"/>
              <a:t>2022 Full Year Results Presentation, April 2023</a:t>
            </a:r>
            <a:endParaRPr lang="en-GB" dirty="0"/>
          </a:p>
        </p:txBody>
      </p:sp>
      <p:sp>
        <p:nvSpPr>
          <p:cNvPr id="6" name="Slide Number Placeholder 5">
            <a:extLst>
              <a:ext uri="{FF2B5EF4-FFF2-40B4-BE49-F238E27FC236}">
                <a16:creationId xmlns:a16="http://schemas.microsoft.com/office/drawing/2014/main" id="{58407AEF-EEB6-449C-8238-9AD0DBFA7506}"/>
              </a:ext>
            </a:extLst>
          </p:cNvPr>
          <p:cNvSpPr>
            <a:spLocks noGrp="1"/>
          </p:cNvSpPr>
          <p:nvPr>
            <p:ph type="sldNum" sz="quarter" idx="12"/>
          </p:nvPr>
        </p:nvSpPr>
        <p:spPr/>
        <p:txBody>
          <a:bodyPr/>
          <a:lstStyle>
            <a:lvl1pPr>
              <a:defRPr>
                <a:solidFill>
                  <a:schemeClr val="bg1"/>
                </a:solidFill>
              </a:defRPr>
            </a:lvl1pPr>
          </a:lstStyle>
          <a:p>
            <a:fld id="{88476D58-9353-4E68-BA19-6B4C3BA837E1}" type="slidenum">
              <a:rPr lang="en-GB" smtClean="0"/>
              <a:pPr/>
              <a:t>‹#›</a:t>
            </a:fld>
            <a:endParaRPr lang="en-GB" dirty="0"/>
          </a:p>
        </p:txBody>
      </p:sp>
      <p:sp>
        <p:nvSpPr>
          <p:cNvPr id="23" name="Rectangle 22">
            <a:extLst>
              <a:ext uri="{FF2B5EF4-FFF2-40B4-BE49-F238E27FC236}">
                <a16:creationId xmlns:a16="http://schemas.microsoft.com/office/drawing/2014/main" id="{6137B797-C273-46AB-9E62-DC92844DFF7C}"/>
              </a:ext>
            </a:extLst>
          </p:cNvPr>
          <p:cNvSpPr/>
          <p:nvPr userDrawn="1"/>
        </p:nvSpPr>
        <p:spPr>
          <a:xfrm>
            <a:off x="0" y="6943106"/>
            <a:ext cx="9906000" cy="557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894" dirty="0">
                <a:solidFill>
                  <a:schemeClr val="tx1"/>
                </a:solidFill>
              </a:rPr>
              <a:t>To update the background image: Right click &gt; </a:t>
            </a:r>
            <a:r>
              <a:rPr lang="en-US" sz="894" b="1" dirty="0">
                <a:solidFill>
                  <a:schemeClr val="tx1"/>
                </a:solidFill>
              </a:rPr>
              <a:t>Format Background</a:t>
            </a:r>
            <a:r>
              <a:rPr lang="en-US" sz="894" dirty="0">
                <a:solidFill>
                  <a:schemeClr val="tx1"/>
                </a:solidFill>
              </a:rPr>
              <a:t>. In the panel on the right, select </a:t>
            </a:r>
            <a:r>
              <a:rPr lang="en-US" sz="894" b="1" dirty="0">
                <a:solidFill>
                  <a:schemeClr val="tx1"/>
                </a:solidFill>
              </a:rPr>
              <a:t>Picture or texture fill </a:t>
            </a:r>
            <a:r>
              <a:rPr lang="en-US" sz="894" dirty="0">
                <a:solidFill>
                  <a:schemeClr val="tx1"/>
                </a:solidFill>
              </a:rPr>
              <a:t>&gt;</a:t>
            </a:r>
            <a:r>
              <a:rPr lang="en-US" sz="894" b="1" dirty="0">
                <a:solidFill>
                  <a:schemeClr val="tx1"/>
                </a:solidFill>
              </a:rPr>
              <a:t> Insert </a:t>
            </a:r>
            <a:r>
              <a:rPr lang="en-US" sz="894" b="0" dirty="0">
                <a:solidFill>
                  <a:schemeClr val="tx1"/>
                </a:solidFill>
              </a:rPr>
              <a:t>&gt; </a:t>
            </a:r>
            <a:r>
              <a:rPr lang="en-US" sz="894" b="1" dirty="0">
                <a:solidFill>
                  <a:schemeClr val="tx1"/>
                </a:solidFill>
              </a:rPr>
              <a:t>From a file </a:t>
            </a:r>
            <a:r>
              <a:rPr lang="en-US" sz="894" b="0" dirty="0">
                <a:solidFill>
                  <a:schemeClr val="tx1"/>
                </a:solidFill>
              </a:rPr>
              <a:t>&gt; Browse to your image and click </a:t>
            </a:r>
            <a:r>
              <a:rPr lang="en-US" sz="894" b="1" dirty="0">
                <a:solidFill>
                  <a:schemeClr val="tx1"/>
                </a:solidFill>
              </a:rPr>
              <a:t>Open. </a:t>
            </a:r>
            <a:br>
              <a:rPr lang="en-US" sz="894" b="1" dirty="0">
                <a:solidFill>
                  <a:schemeClr val="tx1"/>
                </a:solidFill>
              </a:rPr>
            </a:br>
            <a:r>
              <a:rPr lang="en-US" sz="894" b="1" dirty="0">
                <a:solidFill>
                  <a:schemeClr val="tx1"/>
                </a:solidFill>
              </a:rPr>
              <a:t>Note: Imagery should be black and white before being inserted.</a:t>
            </a:r>
            <a:r>
              <a:rPr lang="en-US" sz="894" b="0" dirty="0">
                <a:solidFill>
                  <a:schemeClr val="tx1"/>
                </a:solidFill>
              </a:rPr>
              <a:t> </a:t>
            </a:r>
            <a:r>
              <a:rPr lang="en-US" sz="894" b="1" dirty="0">
                <a:solidFill>
                  <a:schemeClr val="tx1"/>
                </a:solidFill>
              </a:rPr>
              <a:t> </a:t>
            </a:r>
            <a:r>
              <a:rPr lang="en-US" sz="894" dirty="0">
                <a:solidFill>
                  <a:schemeClr val="tx1"/>
                </a:solidFill>
              </a:rPr>
              <a:t>   </a:t>
            </a:r>
            <a:endParaRPr lang="en-GB" sz="894" dirty="0">
              <a:solidFill>
                <a:schemeClr val="tx1"/>
              </a:solidFill>
            </a:endParaRPr>
          </a:p>
        </p:txBody>
      </p:sp>
      <p:pic>
        <p:nvPicPr>
          <p:cNvPr id="11" name="Graphic 10">
            <a:extLst>
              <a:ext uri="{FF2B5EF4-FFF2-40B4-BE49-F238E27FC236}">
                <a16:creationId xmlns:a16="http://schemas.microsoft.com/office/drawing/2014/main" id="{28DD6071-55DB-4824-8D0A-CB9B5E01600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09283" y="363745"/>
            <a:ext cx="921375" cy="759600"/>
          </a:xfrm>
          <a:prstGeom prst="rect">
            <a:avLst/>
          </a:prstGeom>
        </p:spPr>
      </p:pic>
    </p:spTree>
    <p:extLst>
      <p:ext uri="{BB962C8B-B14F-4D97-AF65-F5344CB8AC3E}">
        <p14:creationId xmlns:p14="http://schemas.microsoft.com/office/powerpoint/2010/main" val="1900184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 Imag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1FFC8C46-DAFB-41C4-9AFE-E0C7517E30EC}"/>
              </a:ext>
            </a:extLst>
          </p:cNvPr>
          <p:cNvSpPr/>
          <p:nvPr userDrawn="1"/>
        </p:nvSpPr>
        <p:spPr>
          <a:xfrm rot="18900000">
            <a:off x="-450744" y="-1247680"/>
            <a:ext cx="8319795" cy="11848603"/>
          </a:xfrm>
          <a:custGeom>
            <a:avLst/>
            <a:gdLst>
              <a:gd name="connsiteX0" fmla="*/ 4849336 w 8319795"/>
              <a:gd name="connsiteY0" fmla="*/ 0 h 11848603"/>
              <a:gd name="connsiteX1" fmla="*/ 8319795 w 8319795"/>
              <a:gd name="connsiteY1" fmla="*/ 3470458 h 11848603"/>
              <a:gd name="connsiteX2" fmla="*/ 8202768 w 8319795"/>
              <a:gd name="connsiteY2" fmla="*/ 3603132 h 11848603"/>
              <a:gd name="connsiteX3" fmla="*/ 8202644 w 8319795"/>
              <a:gd name="connsiteY3" fmla="*/ 3603293 h 11848603"/>
              <a:gd name="connsiteX4" fmla="*/ 8009613 w 8319795"/>
              <a:gd name="connsiteY4" fmla="*/ 3845002 h 11848603"/>
              <a:gd name="connsiteX5" fmla="*/ 7919328 w 8319795"/>
              <a:gd name="connsiteY5" fmla="*/ 3969694 h 11848603"/>
              <a:gd name="connsiteX6" fmla="*/ 7888099 w 8319795"/>
              <a:gd name="connsiteY6" fmla="*/ 4010082 h 11848603"/>
              <a:gd name="connsiteX7" fmla="*/ 7869320 w 8319795"/>
              <a:gd name="connsiteY7" fmla="*/ 4038760 h 11848603"/>
              <a:gd name="connsiteX8" fmla="*/ 7829524 w 8319795"/>
              <a:gd name="connsiteY8" fmla="*/ 4093721 h 11848603"/>
              <a:gd name="connsiteX9" fmla="*/ 7662508 w 8319795"/>
              <a:gd name="connsiteY9" fmla="*/ 4348810 h 11848603"/>
              <a:gd name="connsiteX10" fmla="*/ 7628171 w 8319795"/>
              <a:gd name="connsiteY10" fmla="*/ 4407025 h 11848603"/>
              <a:gd name="connsiteX11" fmla="*/ 7609739 w 8319795"/>
              <a:gd name="connsiteY11" fmla="*/ 4435172 h 11848603"/>
              <a:gd name="connsiteX12" fmla="*/ 7585287 w 8319795"/>
              <a:gd name="connsiteY12" fmla="*/ 4479728 h 11848603"/>
              <a:gd name="connsiteX13" fmla="*/ 7508572 w 8319795"/>
              <a:gd name="connsiteY13" fmla="*/ 4609791 h 11848603"/>
              <a:gd name="connsiteX14" fmla="*/ 7454421 w 8319795"/>
              <a:gd name="connsiteY14" fmla="*/ 4718195 h 11848603"/>
              <a:gd name="connsiteX15" fmla="*/ 7367720 w 8319795"/>
              <a:gd name="connsiteY15" fmla="*/ 4876182 h 11848603"/>
              <a:gd name="connsiteX16" fmla="*/ 7293262 w 8319795"/>
              <a:gd name="connsiteY16" fmla="*/ 5040819 h 11848603"/>
              <a:gd name="connsiteX17" fmla="*/ 7239967 w 8319795"/>
              <a:gd name="connsiteY17" fmla="*/ 5147510 h 11848603"/>
              <a:gd name="connsiteX18" fmla="*/ 7208851 w 8319795"/>
              <a:gd name="connsiteY18" fmla="*/ 5227460 h 11848603"/>
              <a:gd name="connsiteX19" fmla="*/ 7162071 w 8319795"/>
              <a:gd name="connsiteY19" fmla="*/ 5330897 h 11848603"/>
              <a:gd name="connsiteX20" fmla="*/ 7071478 w 8319795"/>
              <a:gd name="connsiteY20" fmla="*/ 5580438 h 11848603"/>
              <a:gd name="connsiteX21" fmla="*/ 7023761 w 8319795"/>
              <a:gd name="connsiteY21" fmla="*/ 5703046 h 11848603"/>
              <a:gd name="connsiteX22" fmla="*/ 7011554 w 8319795"/>
              <a:gd name="connsiteY22" fmla="*/ 5745500 h 11848603"/>
              <a:gd name="connsiteX23" fmla="*/ 6992822 w 8319795"/>
              <a:gd name="connsiteY23" fmla="*/ 5797097 h 11848603"/>
              <a:gd name="connsiteX24" fmla="*/ 6860004 w 8319795"/>
              <a:gd name="connsiteY24" fmla="*/ 6272566 h 11848603"/>
              <a:gd name="connsiteX25" fmla="*/ 6859973 w 8319795"/>
              <a:gd name="connsiteY25" fmla="*/ 6272718 h 11848603"/>
              <a:gd name="connsiteX26" fmla="*/ 6797814 w 8319795"/>
              <a:gd name="connsiteY26" fmla="*/ 6561373 h 11848603"/>
              <a:gd name="connsiteX27" fmla="*/ 6773270 w 8319795"/>
              <a:gd name="connsiteY27" fmla="*/ 6706891 h 11848603"/>
              <a:gd name="connsiteX28" fmla="*/ 6763645 w 8319795"/>
              <a:gd name="connsiteY28" fmla="*/ 6755084 h 11848603"/>
              <a:gd name="connsiteX29" fmla="*/ 6759637 w 8319795"/>
              <a:gd name="connsiteY29" fmla="*/ 6787716 h 11848603"/>
              <a:gd name="connsiteX30" fmla="*/ 6748754 w 8319795"/>
              <a:gd name="connsiteY30" fmla="*/ 6852239 h 11848603"/>
              <a:gd name="connsiteX31" fmla="*/ 6712833 w 8319795"/>
              <a:gd name="connsiteY31" fmla="*/ 7144686 h 11848603"/>
              <a:gd name="connsiteX32" fmla="*/ 6707770 w 8319795"/>
              <a:gd name="connsiteY32" fmla="*/ 7209939 h 11848603"/>
              <a:gd name="connsiteX33" fmla="*/ 6703778 w 8319795"/>
              <a:gd name="connsiteY33" fmla="*/ 7242435 h 11848603"/>
              <a:gd name="connsiteX34" fmla="*/ 6701437 w 8319795"/>
              <a:gd name="connsiteY34" fmla="*/ 7291557 h 11848603"/>
              <a:gd name="connsiteX35" fmla="*/ 6690057 w 8319795"/>
              <a:gd name="connsiteY35" fmla="*/ 7438233 h 11848603"/>
              <a:gd name="connsiteX36" fmla="*/ 6680437 w 8319795"/>
              <a:gd name="connsiteY36" fmla="*/ 7732270 h 11848603"/>
              <a:gd name="connsiteX37" fmla="*/ 6680430 w 8319795"/>
              <a:gd name="connsiteY37" fmla="*/ 7732401 h 11848603"/>
              <a:gd name="connsiteX38" fmla="*/ 6680434 w 8319795"/>
              <a:gd name="connsiteY38" fmla="*/ 7732531 h 11848603"/>
              <a:gd name="connsiteX39" fmla="*/ 6683966 w 8319795"/>
              <a:gd name="connsiteY39" fmla="*/ 8026714 h 11848603"/>
              <a:gd name="connsiteX40" fmla="*/ 6692310 w 8319795"/>
              <a:gd name="connsiteY40" fmla="*/ 8173606 h 11848603"/>
              <a:gd name="connsiteX41" fmla="*/ 6693633 w 8319795"/>
              <a:gd name="connsiteY41" fmla="*/ 8222764 h 11848603"/>
              <a:gd name="connsiteX42" fmla="*/ 6696952 w 8319795"/>
              <a:gd name="connsiteY42" fmla="*/ 8255330 h 11848603"/>
              <a:gd name="connsiteX43" fmla="*/ 6700664 w 8319795"/>
              <a:gd name="connsiteY43" fmla="*/ 8320690 h 11848603"/>
              <a:gd name="connsiteX44" fmla="*/ 6730534 w 8319795"/>
              <a:gd name="connsiteY44" fmla="*/ 8613850 h 11848603"/>
              <a:gd name="connsiteX45" fmla="*/ 6740085 w 8319795"/>
              <a:gd name="connsiteY45" fmla="*/ 8678603 h 11848603"/>
              <a:gd name="connsiteX46" fmla="*/ 6743417 w 8319795"/>
              <a:gd name="connsiteY46" fmla="*/ 8711306 h 11848603"/>
              <a:gd name="connsiteX47" fmla="*/ 6764023 w 8319795"/>
              <a:gd name="connsiteY47" fmla="*/ 8840907 h 11848603"/>
              <a:gd name="connsiteX48" fmla="*/ 6773581 w 8319795"/>
              <a:gd name="connsiteY48" fmla="*/ 8905717 h 11848603"/>
              <a:gd name="connsiteX49" fmla="*/ 6777729 w 8319795"/>
              <a:gd name="connsiteY49" fmla="*/ 8927114 h 11848603"/>
              <a:gd name="connsiteX50" fmla="*/ 6782036 w 8319795"/>
              <a:gd name="connsiteY50" fmla="*/ 8954202 h 11848603"/>
              <a:gd name="connsiteX51" fmla="*/ 6886747 w 8319795"/>
              <a:gd name="connsiteY51" fmla="*/ 9435854 h 11848603"/>
              <a:gd name="connsiteX52" fmla="*/ 6894088 w 8319795"/>
              <a:gd name="connsiteY52" fmla="*/ 9462312 h 11848603"/>
              <a:gd name="connsiteX53" fmla="*/ 6899235 w 8319795"/>
              <a:gd name="connsiteY53" fmla="*/ 9483651 h 11848603"/>
              <a:gd name="connsiteX54" fmla="*/ 6917507 w 8319795"/>
              <a:gd name="connsiteY54" fmla="*/ 9546706 h 11848603"/>
              <a:gd name="connsiteX55" fmla="*/ 6952846 w 8319795"/>
              <a:gd name="connsiteY55" fmla="*/ 9674058 h 11848603"/>
              <a:gd name="connsiteX56" fmla="*/ 6970030 w 8319795"/>
              <a:gd name="connsiteY56" fmla="*/ 9727958 h 11848603"/>
              <a:gd name="connsiteX57" fmla="*/ 6981854 w 8319795"/>
              <a:gd name="connsiteY57" fmla="*/ 9768761 h 11848603"/>
              <a:gd name="connsiteX58" fmla="*/ 7000935 w 8319795"/>
              <a:gd name="connsiteY58" fmla="*/ 9824894 h 11848603"/>
              <a:gd name="connsiteX59" fmla="*/ 7028113 w 8319795"/>
              <a:gd name="connsiteY59" fmla="*/ 9910142 h 11848603"/>
              <a:gd name="connsiteX60" fmla="*/ 7058475 w 8319795"/>
              <a:gd name="connsiteY60" fmla="*/ 9994171 h 11848603"/>
              <a:gd name="connsiteX61" fmla="*/ 7077677 w 8319795"/>
              <a:gd name="connsiteY61" fmla="*/ 10050661 h 11848603"/>
              <a:gd name="connsiteX62" fmla="*/ 7093178 w 8319795"/>
              <a:gd name="connsiteY62" fmla="*/ 10090213 h 11848603"/>
              <a:gd name="connsiteX63" fmla="*/ 7112551 w 8319795"/>
              <a:gd name="connsiteY63" fmla="*/ 10143831 h 11848603"/>
              <a:gd name="connsiteX64" fmla="*/ 7162442 w 8319795"/>
              <a:gd name="connsiteY64" fmla="*/ 10266948 h 11848603"/>
              <a:gd name="connsiteX65" fmla="*/ 7186710 w 8319795"/>
              <a:gd name="connsiteY65" fmla="*/ 10328871 h 11848603"/>
              <a:gd name="connsiteX66" fmla="*/ 7195711 w 8319795"/>
              <a:gd name="connsiteY66" fmla="*/ 10349047 h 11848603"/>
              <a:gd name="connsiteX67" fmla="*/ 7206165 w 8319795"/>
              <a:gd name="connsiteY67" fmla="*/ 10374847 h 11848603"/>
              <a:gd name="connsiteX68" fmla="*/ 7420933 w 8319795"/>
              <a:gd name="connsiteY68" fmla="*/ 10827750 h 11848603"/>
              <a:gd name="connsiteX69" fmla="*/ 7434364 w 8319795"/>
              <a:gd name="connsiteY69" fmla="*/ 10852285 h 11848603"/>
              <a:gd name="connsiteX70" fmla="*/ 7444432 w 8319795"/>
              <a:gd name="connsiteY70" fmla="*/ 10872306 h 11848603"/>
              <a:gd name="connsiteX71" fmla="*/ 7477272 w 8319795"/>
              <a:gd name="connsiteY71" fmla="*/ 10930668 h 11848603"/>
              <a:gd name="connsiteX72" fmla="*/ 7542095 w 8319795"/>
              <a:gd name="connsiteY72" fmla="*/ 11049084 h 11848603"/>
              <a:gd name="connsiteX73" fmla="*/ 7567065 w 8319795"/>
              <a:gd name="connsiteY73" fmla="*/ 11090244 h 11848603"/>
              <a:gd name="connsiteX74" fmla="*/ 7593134 w 8319795"/>
              <a:gd name="connsiteY74" fmla="*/ 11136574 h 11848603"/>
              <a:gd name="connsiteX75" fmla="*/ 7638628 w 8319795"/>
              <a:gd name="connsiteY75" fmla="*/ 11209241 h 11848603"/>
              <a:gd name="connsiteX76" fmla="*/ 6999266 w 8319795"/>
              <a:gd name="connsiteY76" fmla="*/ 11848603 h 11848603"/>
              <a:gd name="connsiteX77" fmla="*/ 0 w 8319795"/>
              <a:gd name="connsiteY77" fmla="*/ 4849336 h 1184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8319795" h="11848603">
                <a:moveTo>
                  <a:pt x="4849336" y="0"/>
                </a:moveTo>
                <a:lnTo>
                  <a:pt x="8319795" y="3470458"/>
                </a:lnTo>
                <a:lnTo>
                  <a:pt x="8202768" y="3603132"/>
                </a:lnTo>
                <a:lnTo>
                  <a:pt x="8202644" y="3603293"/>
                </a:lnTo>
                <a:lnTo>
                  <a:pt x="8009613" y="3845002"/>
                </a:lnTo>
                <a:lnTo>
                  <a:pt x="7919328" y="3969694"/>
                </a:lnTo>
                <a:lnTo>
                  <a:pt x="7888099" y="4010082"/>
                </a:lnTo>
                <a:lnTo>
                  <a:pt x="7869320" y="4038760"/>
                </a:lnTo>
                <a:lnTo>
                  <a:pt x="7829524" y="4093721"/>
                </a:lnTo>
                <a:cubicBezTo>
                  <a:pt x="7771672" y="4177716"/>
                  <a:pt x="7716000" y="4262772"/>
                  <a:pt x="7662508" y="4348810"/>
                </a:cubicBezTo>
                <a:lnTo>
                  <a:pt x="7628171" y="4407025"/>
                </a:lnTo>
                <a:lnTo>
                  <a:pt x="7609739" y="4435172"/>
                </a:lnTo>
                <a:lnTo>
                  <a:pt x="7585287" y="4479728"/>
                </a:lnTo>
                <a:lnTo>
                  <a:pt x="7508572" y="4609791"/>
                </a:lnTo>
                <a:lnTo>
                  <a:pt x="7454421" y="4718195"/>
                </a:lnTo>
                <a:lnTo>
                  <a:pt x="7367720" y="4876182"/>
                </a:lnTo>
                <a:lnTo>
                  <a:pt x="7293262" y="5040819"/>
                </a:lnTo>
                <a:lnTo>
                  <a:pt x="7239967" y="5147510"/>
                </a:lnTo>
                <a:lnTo>
                  <a:pt x="7208851" y="5227460"/>
                </a:lnTo>
                <a:lnTo>
                  <a:pt x="7162071" y="5330897"/>
                </a:lnTo>
                <a:lnTo>
                  <a:pt x="7071478" y="5580438"/>
                </a:lnTo>
                <a:lnTo>
                  <a:pt x="7023761" y="5703046"/>
                </a:lnTo>
                <a:lnTo>
                  <a:pt x="7011554" y="5745500"/>
                </a:lnTo>
                <a:lnTo>
                  <a:pt x="6992822" y="5797097"/>
                </a:lnTo>
                <a:cubicBezTo>
                  <a:pt x="6942476" y="5954165"/>
                  <a:pt x="6898202" y="6112778"/>
                  <a:pt x="6860004" y="6272566"/>
                </a:cubicBezTo>
                <a:lnTo>
                  <a:pt x="6859973" y="6272718"/>
                </a:lnTo>
                <a:lnTo>
                  <a:pt x="6797814" y="6561373"/>
                </a:lnTo>
                <a:lnTo>
                  <a:pt x="6773270" y="6706891"/>
                </a:lnTo>
                <a:lnTo>
                  <a:pt x="6763645" y="6755084"/>
                </a:lnTo>
                <a:lnTo>
                  <a:pt x="6759637" y="6787716"/>
                </a:lnTo>
                <a:lnTo>
                  <a:pt x="6748754" y="6852239"/>
                </a:lnTo>
                <a:cubicBezTo>
                  <a:pt x="6734590" y="6949485"/>
                  <a:pt x="6722616" y="7046994"/>
                  <a:pt x="6712833" y="7144686"/>
                </a:cubicBezTo>
                <a:lnTo>
                  <a:pt x="6707770" y="7209939"/>
                </a:lnTo>
                <a:lnTo>
                  <a:pt x="6703778" y="7242435"/>
                </a:lnTo>
                <a:lnTo>
                  <a:pt x="6701437" y="7291557"/>
                </a:lnTo>
                <a:lnTo>
                  <a:pt x="6690057" y="7438233"/>
                </a:lnTo>
                <a:lnTo>
                  <a:pt x="6680437" y="7732270"/>
                </a:lnTo>
                <a:lnTo>
                  <a:pt x="6680430" y="7732401"/>
                </a:lnTo>
                <a:lnTo>
                  <a:pt x="6680434" y="7732531"/>
                </a:lnTo>
                <a:lnTo>
                  <a:pt x="6683966" y="8026714"/>
                </a:lnTo>
                <a:lnTo>
                  <a:pt x="6692310" y="8173606"/>
                </a:lnTo>
                <a:lnTo>
                  <a:pt x="6693633" y="8222764"/>
                </a:lnTo>
                <a:lnTo>
                  <a:pt x="6696952" y="8255330"/>
                </a:lnTo>
                <a:lnTo>
                  <a:pt x="6700664" y="8320690"/>
                </a:lnTo>
                <a:cubicBezTo>
                  <a:pt x="6708425" y="8418573"/>
                  <a:pt x="6718382" y="8516319"/>
                  <a:pt x="6730534" y="8613850"/>
                </a:cubicBezTo>
                <a:lnTo>
                  <a:pt x="6740085" y="8678603"/>
                </a:lnTo>
                <a:lnTo>
                  <a:pt x="6743417" y="8711306"/>
                </a:lnTo>
                <a:lnTo>
                  <a:pt x="6764023" y="8840907"/>
                </a:lnTo>
                <a:lnTo>
                  <a:pt x="6773581" y="8905717"/>
                </a:lnTo>
                <a:lnTo>
                  <a:pt x="6777729" y="8927114"/>
                </a:lnTo>
                <a:lnTo>
                  <a:pt x="6782036" y="8954202"/>
                </a:lnTo>
                <a:cubicBezTo>
                  <a:pt x="6810833" y="9115734"/>
                  <a:pt x="6845736" y="9276408"/>
                  <a:pt x="6886747" y="9435854"/>
                </a:cubicBezTo>
                <a:lnTo>
                  <a:pt x="6894088" y="9462312"/>
                </a:lnTo>
                <a:lnTo>
                  <a:pt x="6899235" y="9483651"/>
                </a:lnTo>
                <a:lnTo>
                  <a:pt x="6917507" y="9546706"/>
                </a:lnTo>
                <a:lnTo>
                  <a:pt x="6952846" y="9674058"/>
                </a:lnTo>
                <a:lnTo>
                  <a:pt x="6970030" y="9727958"/>
                </a:lnTo>
                <a:lnTo>
                  <a:pt x="6981854" y="9768761"/>
                </a:lnTo>
                <a:lnTo>
                  <a:pt x="7000935" y="9824894"/>
                </a:lnTo>
                <a:lnTo>
                  <a:pt x="7028113" y="9910142"/>
                </a:lnTo>
                <a:lnTo>
                  <a:pt x="7058475" y="9994171"/>
                </a:lnTo>
                <a:lnTo>
                  <a:pt x="7077677" y="10050661"/>
                </a:lnTo>
                <a:lnTo>
                  <a:pt x="7093178" y="10090213"/>
                </a:lnTo>
                <a:lnTo>
                  <a:pt x="7112551" y="10143831"/>
                </a:lnTo>
                <a:lnTo>
                  <a:pt x="7162442" y="10266948"/>
                </a:lnTo>
                <a:lnTo>
                  <a:pt x="7186710" y="10328871"/>
                </a:lnTo>
                <a:lnTo>
                  <a:pt x="7195711" y="10349047"/>
                </a:lnTo>
                <a:lnTo>
                  <a:pt x="7206165" y="10374847"/>
                </a:lnTo>
                <a:cubicBezTo>
                  <a:pt x="7271633" y="10527904"/>
                  <a:pt x="7343221" y="10678996"/>
                  <a:pt x="7420933" y="10827750"/>
                </a:cubicBezTo>
                <a:lnTo>
                  <a:pt x="7434364" y="10852285"/>
                </a:lnTo>
                <a:lnTo>
                  <a:pt x="7444432" y="10872306"/>
                </a:lnTo>
                <a:lnTo>
                  <a:pt x="7477272" y="10930668"/>
                </a:lnTo>
                <a:lnTo>
                  <a:pt x="7542095" y="11049084"/>
                </a:lnTo>
                <a:lnTo>
                  <a:pt x="7567065" y="11090244"/>
                </a:lnTo>
                <a:lnTo>
                  <a:pt x="7593134" y="11136574"/>
                </a:lnTo>
                <a:lnTo>
                  <a:pt x="7638628" y="11209241"/>
                </a:lnTo>
                <a:lnTo>
                  <a:pt x="6999266" y="11848603"/>
                </a:lnTo>
                <a:lnTo>
                  <a:pt x="0" y="4849336"/>
                </a:lnTo>
                <a:close/>
              </a:path>
            </a:pathLst>
          </a:custGeom>
          <a:solidFill>
            <a:schemeClr val="accent2">
              <a:alpha val="64000"/>
            </a:schemeClr>
          </a:solidFill>
          <a:ln w="6477" cap="flat">
            <a:noFill/>
            <a:prstDash val="solid"/>
            <a:miter/>
          </a:ln>
        </p:spPr>
        <p:txBody>
          <a:bodyPr wrap="square" rtlCol="0" anchor="ctr">
            <a:noAutofit/>
          </a:bodyPr>
          <a:lstStyle/>
          <a:p>
            <a:pPr lvl="0"/>
            <a:endParaRPr lang="en-GB" dirty="0"/>
          </a:p>
        </p:txBody>
      </p:sp>
      <p:sp>
        <p:nvSpPr>
          <p:cNvPr id="10" name="Rectangle 9">
            <a:extLst>
              <a:ext uri="{FF2B5EF4-FFF2-40B4-BE49-F238E27FC236}">
                <a16:creationId xmlns:a16="http://schemas.microsoft.com/office/drawing/2014/main" id="{8B4BD2B5-0E17-4D51-B775-56A28D35F619}"/>
              </a:ext>
            </a:extLst>
          </p:cNvPr>
          <p:cNvSpPr/>
          <p:nvPr userDrawn="1"/>
        </p:nvSpPr>
        <p:spPr>
          <a:xfrm>
            <a:off x="0" y="0"/>
            <a:ext cx="9906000" cy="6858000"/>
          </a:xfrm>
          <a:prstGeom prst="rect">
            <a:avLst/>
          </a:prstGeom>
          <a:gradFill flip="none" rotWithShape="1">
            <a:gsLst>
              <a:gs pos="0">
                <a:schemeClr val="accent3">
                  <a:alpha val="63000"/>
                </a:schemeClr>
              </a:gs>
              <a:gs pos="100000">
                <a:schemeClr val="accent2">
                  <a:alpha val="76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63" dirty="0"/>
          </a:p>
        </p:txBody>
      </p:sp>
      <p:sp>
        <p:nvSpPr>
          <p:cNvPr id="2" name="Title 1">
            <a:extLst>
              <a:ext uri="{FF2B5EF4-FFF2-40B4-BE49-F238E27FC236}">
                <a16:creationId xmlns:a16="http://schemas.microsoft.com/office/drawing/2014/main" id="{DBE42020-E679-4541-8339-BEA1FB335AEE}"/>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4" name="Footer Placeholder 3">
            <a:extLst>
              <a:ext uri="{FF2B5EF4-FFF2-40B4-BE49-F238E27FC236}">
                <a16:creationId xmlns:a16="http://schemas.microsoft.com/office/drawing/2014/main" id="{F2295058-811A-4678-88D2-877B271037ED}"/>
              </a:ext>
            </a:extLst>
          </p:cNvPr>
          <p:cNvSpPr>
            <a:spLocks noGrp="1"/>
          </p:cNvSpPr>
          <p:nvPr>
            <p:ph type="ftr" sz="quarter" idx="11"/>
          </p:nvPr>
        </p:nvSpPr>
        <p:spPr/>
        <p:txBody>
          <a:bodyPr/>
          <a:lstStyle>
            <a:lvl1pPr>
              <a:defRPr>
                <a:solidFill>
                  <a:schemeClr val="bg1"/>
                </a:solidFill>
              </a:defRPr>
            </a:lvl1pPr>
          </a:lstStyle>
          <a:p>
            <a:r>
              <a:rPr lang="en-GB"/>
              <a:t>2022 Full Year Results Presentation, April 2023</a:t>
            </a:r>
            <a:endParaRPr lang="en-GB" dirty="0"/>
          </a:p>
        </p:txBody>
      </p:sp>
      <p:sp>
        <p:nvSpPr>
          <p:cNvPr id="5" name="Slide Number Placeholder 4">
            <a:extLst>
              <a:ext uri="{FF2B5EF4-FFF2-40B4-BE49-F238E27FC236}">
                <a16:creationId xmlns:a16="http://schemas.microsoft.com/office/drawing/2014/main" id="{8C4A9793-D477-480D-BE6D-148910740D3E}"/>
              </a:ext>
            </a:extLst>
          </p:cNvPr>
          <p:cNvSpPr>
            <a:spLocks noGrp="1"/>
          </p:cNvSpPr>
          <p:nvPr>
            <p:ph type="sldNum" sz="quarter" idx="12"/>
          </p:nvPr>
        </p:nvSpPr>
        <p:spPr/>
        <p:txBody>
          <a:bodyPr/>
          <a:lstStyle>
            <a:lvl1pPr>
              <a:defRPr>
                <a:solidFill>
                  <a:schemeClr val="bg1"/>
                </a:solidFill>
              </a:defRPr>
            </a:lvl1pPr>
          </a:lstStyle>
          <a:p>
            <a:fld id="{88476D58-9353-4E68-BA19-6B4C3BA837E1}" type="slidenum">
              <a:rPr lang="en-GB" smtClean="0"/>
              <a:pPr/>
              <a:t>‹#›</a:t>
            </a:fld>
            <a:endParaRPr lang="en-GB" dirty="0"/>
          </a:p>
        </p:txBody>
      </p:sp>
      <p:sp>
        <p:nvSpPr>
          <p:cNvPr id="6" name="Text Placeholder 8">
            <a:extLst>
              <a:ext uri="{FF2B5EF4-FFF2-40B4-BE49-F238E27FC236}">
                <a16:creationId xmlns:a16="http://schemas.microsoft.com/office/drawing/2014/main" id="{842B79FD-FB96-4F89-9A35-86346E8CD949}"/>
              </a:ext>
            </a:extLst>
          </p:cNvPr>
          <p:cNvSpPr>
            <a:spLocks noGrp="1"/>
          </p:cNvSpPr>
          <p:nvPr>
            <p:ph type="body" sz="quarter" idx="13"/>
          </p:nvPr>
        </p:nvSpPr>
        <p:spPr>
          <a:xfrm>
            <a:off x="371477" y="328622"/>
            <a:ext cx="9159181" cy="169545"/>
          </a:xfrm>
        </p:spPr>
        <p:txBody>
          <a:bodyPr>
            <a:normAutofit/>
          </a:bodyPr>
          <a:lstStyle>
            <a:lvl1pPr>
              <a:defRPr sz="1000" b="0">
                <a:solidFill>
                  <a:schemeClr val="accent3"/>
                </a:solidFill>
              </a:defRPr>
            </a:lvl1pPr>
          </a:lstStyle>
          <a:p>
            <a:pPr lvl="0"/>
            <a:r>
              <a:rPr lang="en-US"/>
              <a:t>Click to edit Master text styles</a:t>
            </a:r>
          </a:p>
        </p:txBody>
      </p:sp>
      <p:sp>
        <p:nvSpPr>
          <p:cNvPr id="16" name="Rectangle 15">
            <a:extLst>
              <a:ext uri="{FF2B5EF4-FFF2-40B4-BE49-F238E27FC236}">
                <a16:creationId xmlns:a16="http://schemas.microsoft.com/office/drawing/2014/main" id="{08565D6B-EB2D-4E1E-BE3F-3EE927BD2B8B}"/>
              </a:ext>
            </a:extLst>
          </p:cNvPr>
          <p:cNvSpPr/>
          <p:nvPr userDrawn="1"/>
        </p:nvSpPr>
        <p:spPr>
          <a:xfrm>
            <a:off x="0" y="6943106"/>
            <a:ext cx="9906000" cy="557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894" dirty="0">
                <a:solidFill>
                  <a:schemeClr val="tx1"/>
                </a:solidFill>
              </a:rPr>
              <a:t>To update the background image: Right click &gt; </a:t>
            </a:r>
            <a:r>
              <a:rPr lang="en-US" sz="894" b="1" dirty="0">
                <a:solidFill>
                  <a:schemeClr val="tx1"/>
                </a:solidFill>
              </a:rPr>
              <a:t>Format Background</a:t>
            </a:r>
            <a:r>
              <a:rPr lang="en-US" sz="894" dirty="0">
                <a:solidFill>
                  <a:schemeClr val="tx1"/>
                </a:solidFill>
              </a:rPr>
              <a:t>. In the panel on the right, select </a:t>
            </a:r>
            <a:r>
              <a:rPr lang="en-US" sz="894" b="1" dirty="0">
                <a:solidFill>
                  <a:schemeClr val="tx1"/>
                </a:solidFill>
              </a:rPr>
              <a:t>Picture or texture fill </a:t>
            </a:r>
            <a:r>
              <a:rPr lang="en-US" sz="894" dirty="0">
                <a:solidFill>
                  <a:schemeClr val="tx1"/>
                </a:solidFill>
              </a:rPr>
              <a:t>&gt;</a:t>
            </a:r>
            <a:r>
              <a:rPr lang="en-US" sz="894" b="1" dirty="0">
                <a:solidFill>
                  <a:schemeClr val="tx1"/>
                </a:solidFill>
              </a:rPr>
              <a:t> Insert </a:t>
            </a:r>
            <a:r>
              <a:rPr lang="en-US" sz="894" b="0" dirty="0">
                <a:solidFill>
                  <a:schemeClr val="tx1"/>
                </a:solidFill>
              </a:rPr>
              <a:t>&gt; </a:t>
            </a:r>
            <a:r>
              <a:rPr lang="en-US" sz="894" b="1" dirty="0">
                <a:solidFill>
                  <a:schemeClr val="tx1"/>
                </a:solidFill>
              </a:rPr>
              <a:t>From a file </a:t>
            </a:r>
            <a:r>
              <a:rPr lang="en-US" sz="894" b="0" dirty="0">
                <a:solidFill>
                  <a:schemeClr val="tx1"/>
                </a:solidFill>
              </a:rPr>
              <a:t>&gt; Browse to your image and click </a:t>
            </a:r>
            <a:r>
              <a:rPr lang="en-US" sz="894" b="1" dirty="0">
                <a:solidFill>
                  <a:schemeClr val="tx1"/>
                </a:solidFill>
              </a:rPr>
              <a:t>Open. </a:t>
            </a:r>
            <a:br>
              <a:rPr lang="en-US" sz="894" b="1" dirty="0">
                <a:solidFill>
                  <a:schemeClr val="tx1"/>
                </a:solidFill>
              </a:rPr>
            </a:br>
            <a:r>
              <a:rPr lang="en-US" sz="894" b="1" dirty="0">
                <a:solidFill>
                  <a:schemeClr val="tx1"/>
                </a:solidFill>
              </a:rPr>
              <a:t>Note: Imagery should be black and white before being inserted.</a:t>
            </a:r>
            <a:r>
              <a:rPr lang="en-US" sz="894" b="0" dirty="0">
                <a:solidFill>
                  <a:schemeClr val="tx1"/>
                </a:solidFill>
              </a:rPr>
              <a:t> </a:t>
            </a:r>
            <a:r>
              <a:rPr lang="en-US" sz="894" b="1" dirty="0">
                <a:solidFill>
                  <a:schemeClr val="tx1"/>
                </a:solidFill>
              </a:rPr>
              <a:t> </a:t>
            </a:r>
            <a:r>
              <a:rPr lang="en-US" sz="894" dirty="0">
                <a:solidFill>
                  <a:schemeClr val="tx1"/>
                </a:solidFill>
              </a:rPr>
              <a:t>   </a:t>
            </a:r>
            <a:endParaRPr lang="en-GB" sz="894" dirty="0">
              <a:solidFill>
                <a:schemeClr val="tx1"/>
              </a:solidFill>
            </a:endParaRPr>
          </a:p>
        </p:txBody>
      </p:sp>
      <p:pic>
        <p:nvPicPr>
          <p:cNvPr id="12" name="Graphic 11">
            <a:extLst>
              <a:ext uri="{FF2B5EF4-FFF2-40B4-BE49-F238E27FC236}">
                <a16:creationId xmlns:a16="http://schemas.microsoft.com/office/drawing/2014/main" id="{9AC398CD-1117-4B8A-8163-A39ADD5D50D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1475" y="6303600"/>
            <a:ext cx="895402" cy="288000"/>
          </a:xfrm>
          <a:prstGeom prst="rect">
            <a:avLst/>
          </a:prstGeom>
        </p:spPr>
      </p:pic>
    </p:spTree>
    <p:extLst>
      <p:ext uri="{BB962C8B-B14F-4D97-AF65-F5344CB8AC3E}">
        <p14:creationId xmlns:p14="http://schemas.microsoft.com/office/powerpoint/2010/main" val="95118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AD53DA9-A9B4-4B7F-ADCA-0B2179E9FBCC}"/>
              </a:ext>
            </a:extLst>
          </p:cNvPr>
          <p:cNvSpPr>
            <a:spLocks noGrp="1"/>
          </p:cNvSpPr>
          <p:nvPr>
            <p:ph type="ftr" sz="quarter" idx="11"/>
          </p:nvPr>
        </p:nvSpPr>
        <p:spPr/>
        <p:txBody>
          <a:bodyPr/>
          <a:lstStyle/>
          <a:p>
            <a:r>
              <a:rPr lang="en-GB"/>
              <a:t>2022 Full Year Results Presentation, April 2023</a:t>
            </a:r>
            <a:endParaRPr lang="en-GB" dirty="0"/>
          </a:p>
        </p:txBody>
      </p:sp>
      <p:sp>
        <p:nvSpPr>
          <p:cNvPr id="6" name="Slide Number Placeholder 5">
            <a:extLst>
              <a:ext uri="{FF2B5EF4-FFF2-40B4-BE49-F238E27FC236}">
                <a16:creationId xmlns:a16="http://schemas.microsoft.com/office/drawing/2014/main" id="{0DC313C8-9C20-478E-99B3-018E14460409}"/>
              </a:ext>
            </a:extLst>
          </p:cNvPr>
          <p:cNvSpPr>
            <a:spLocks noGrp="1"/>
          </p:cNvSpPr>
          <p:nvPr>
            <p:ph type="sldNum" sz="quarter" idx="12"/>
          </p:nvPr>
        </p:nvSpPr>
        <p:spPr/>
        <p:txBody>
          <a:bodyPr/>
          <a:lstStyle/>
          <a:p>
            <a:fld id="{88476D58-9353-4E68-BA19-6B4C3BA837E1}" type="slidenum">
              <a:rPr lang="en-GB" smtClean="0"/>
              <a:t>‹#›</a:t>
            </a:fld>
            <a:endParaRPr lang="en-GB" dirty="0"/>
          </a:p>
        </p:txBody>
      </p:sp>
      <p:sp>
        <p:nvSpPr>
          <p:cNvPr id="9" name="Text Placeholder 8">
            <a:extLst>
              <a:ext uri="{FF2B5EF4-FFF2-40B4-BE49-F238E27FC236}">
                <a16:creationId xmlns:a16="http://schemas.microsoft.com/office/drawing/2014/main" id="{993027BB-1E6A-44DD-A3A8-762F1206A272}"/>
              </a:ext>
            </a:extLst>
          </p:cNvPr>
          <p:cNvSpPr>
            <a:spLocks noGrp="1"/>
          </p:cNvSpPr>
          <p:nvPr>
            <p:ph type="body" sz="quarter" idx="13"/>
          </p:nvPr>
        </p:nvSpPr>
        <p:spPr>
          <a:xfrm>
            <a:off x="371477" y="328622"/>
            <a:ext cx="9159181" cy="169545"/>
          </a:xfrm>
        </p:spPr>
        <p:txBody>
          <a:bodyPr>
            <a:normAutofit/>
          </a:bodyPr>
          <a:lstStyle>
            <a:lvl1pPr>
              <a:defRPr sz="1000" b="0">
                <a:solidFill>
                  <a:schemeClr val="accent3"/>
                </a:solidFill>
              </a:defRPr>
            </a:lvl1pPr>
          </a:lstStyle>
          <a:p>
            <a:pPr lvl="0"/>
            <a:r>
              <a:rPr lang="en-US"/>
              <a:t>Click to edit Master text styles</a:t>
            </a:r>
          </a:p>
        </p:txBody>
      </p:sp>
      <p:sp>
        <p:nvSpPr>
          <p:cNvPr id="10" name="Title 9">
            <a:extLst>
              <a:ext uri="{FF2B5EF4-FFF2-40B4-BE49-F238E27FC236}">
                <a16:creationId xmlns:a16="http://schemas.microsoft.com/office/drawing/2014/main" id="{E9F1696C-58CC-42F7-BF0F-E6148DD4315E}"/>
              </a:ext>
            </a:extLst>
          </p:cNvPr>
          <p:cNvSpPr>
            <a:spLocks noGrp="1"/>
          </p:cNvSpPr>
          <p:nvPr>
            <p:ph type="title"/>
          </p:nvPr>
        </p:nvSpPr>
        <p:spPr/>
        <p:txBody>
          <a:bodyPr/>
          <a:lstStyle/>
          <a:p>
            <a:r>
              <a:rPr lang="en-US"/>
              <a:t>Click to edit Master title style</a:t>
            </a:r>
            <a:endParaRPr lang="en-GB"/>
          </a:p>
        </p:txBody>
      </p:sp>
      <p:sp>
        <p:nvSpPr>
          <p:cNvPr id="12" name="Content Placeholder 2">
            <a:extLst>
              <a:ext uri="{FF2B5EF4-FFF2-40B4-BE49-F238E27FC236}">
                <a16:creationId xmlns:a16="http://schemas.microsoft.com/office/drawing/2014/main" id="{E41692EB-54C5-4759-B869-28BCB9FA5274}"/>
              </a:ext>
            </a:extLst>
          </p:cNvPr>
          <p:cNvSpPr>
            <a:spLocks noGrp="1"/>
          </p:cNvSpPr>
          <p:nvPr>
            <p:ph sz="quarter" idx="15"/>
          </p:nvPr>
        </p:nvSpPr>
        <p:spPr>
          <a:xfrm>
            <a:off x="374377" y="1200150"/>
            <a:ext cx="9147572" cy="4716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916402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7F80-8105-490A-B116-0D4B5CC202F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6554C49-092A-44C7-9FFB-C6474AA7C226}"/>
              </a:ext>
            </a:extLst>
          </p:cNvPr>
          <p:cNvSpPr>
            <a:spLocks noGrp="1"/>
          </p:cNvSpPr>
          <p:nvPr>
            <p:ph sz="half" idx="1"/>
          </p:nvPr>
        </p:nvSpPr>
        <p:spPr>
          <a:xfrm>
            <a:off x="375346" y="1200153"/>
            <a:ext cx="4307734" cy="4713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901EFCB9-49C9-499D-9135-70262A9993DB}"/>
              </a:ext>
            </a:extLst>
          </p:cNvPr>
          <p:cNvSpPr>
            <a:spLocks noGrp="1"/>
          </p:cNvSpPr>
          <p:nvPr>
            <p:ph sz="half" idx="2"/>
          </p:nvPr>
        </p:nvSpPr>
        <p:spPr>
          <a:xfrm>
            <a:off x="5222922" y="1200153"/>
            <a:ext cx="4307734" cy="4713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AAF80658-4339-4A9F-9C8E-A58E6A60123B}"/>
              </a:ext>
            </a:extLst>
          </p:cNvPr>
          <p:cNvSpPr>
            <a:spLocks noGrp="1"/>
          </p:cNvSpPr>
          <p:nvPr>
            <p:ph type="ftr" sz="quarter" idx="11"/>
          </p:nvPr>
        </p:nvSpPr>
        <p:spPr/>
        <p:txBody>
          <a:bodyPr/>
          <a:lstStyle/>
          <a:p>
            <a:r>
              <a:rPr lang="en-GB"/>
              <a:t>2022 Full Year Results Presentation, April 2023</a:t>
            </a:r>
            <a:endParaRPr lang="en-GB" dirty="0"/>
          </a:p>
        </p:txBody>
      </p:sp>
      <p:sp>
        <p:nvSpPr>
          <p:cNvPr id="7" name="Slide Number Placeholder 6">
            <a:extLst>
              <a:ext uri="{FF2B5EF4-FFF2-40B4-BE49-F238E27FC236}">
                <a16:creationId xmlns:a16="http://schemas.microsoft.com/office/drawing/2014/main" id="{3DF8E506-4DE8-47B0-A1FE-C4E148220680}"/>
              </a:ext>
            </a:extLst>
          </p:cNvPr>
          <p:cNvSpPr>
            <a:spLocks noGrp="1"/>
          </p:cNvSpPr>
          <p:nvPr>
            <p:ph type="sldNum" sz="quarter" idx="12"/>
          </p:nvPr>
        </p:nvSpPr>
        <p:spPr/>
        <p:txBody>
          <a:bodyPr/>
          <a:lstStyle/>
          <a:p>
            <a:fld id="{88476D58-9353-4E68-BA19-6B4C3BA837E1}" type="slidenum">
              <a:rPr lang="en-GB" smtClean="0"/>
              <a:t>‹#›</a:t>
            </a:fld>
            <a:endParaRPr lang="en-GB" dirty="0"/>
          </a:p>
        </p:txBody>
      </p:sp>
      <p:sp>
        <p:nvSpPr>
          <p:cNvPr id="8" name="Text Placeholder 8">
            <a:extLst>
              <a:ext uri="{FF2B5EF4-FFF2-40B4-BE49-F238E27FC236}">
                <a16:creationId xmlns:a16="http://schemas.microsoft.com/office/drawing/2014/main" id="{5D6B69B6-D189-4E8A-80AC-02709504B30B}"/>
              </a:ext>
            </a:extLst>
          </p:cNvPr>
          <p:cNvSpPr>
            <a:spLocks noGrp="1"/>
          </p:cNvSpPr>
          <p:nvPr>
            <p:ph type="body" sz="quarter" idx="13"/>
          </p:nvPr>
        </p:nvSpPr>
        <p:spPr>
          <a:xfrm>
            <a:off x="371477" y="328622"/>
            <a:ext cx="9159181" cy="169545"/>
          </a:xfrm>
        </p:spPr>
        <p:txBody>
          <a:bodyPr>
            <a:normAutofit/>
          </a:bodyPr>
          <a:lstStyle>
            <a:lvl1pPr>
              <a:defRPr sz="1000" b="0">
                <a:solidFill>
                  <a:schemeClr val="accent3"/>
                </a:solidFill>
              </a:defRPr>
            </a:lvl1pPr>
          </a:lstStyle>
          <a:p>
            <a:pPr lvl="0"/>
            <a:r>
              <a:rPr lang="en-US"/>
              <a:t>Click to edit Master text styles</a:t>
            </a:r>
          </a:p>
        </p:txBody>
      </p:sp>
    </p:spTree>
    <p:extLst>
      <p:ext uri="{BB962C8B-B14F-4D97-AF65-F5344CB8AC3E}">
        <p14:creationId xmlns:p14="http://schemas.microsoft.com/office/powerpoint/2010/main" val="144411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Image 50/5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7F80-8105-490A-B116-0D4B5CC202F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6554C49-092A-44C7-9FFB-C6474AA7C226}"/>
              </a:ext>
            </a:extLst>
          </p:cNvPr>
          <p:cNvSpPr>
            <a:spLocks noGrp="1"/>
          </p:cNvSpPr>
          <p:nvPr>
            <p:ph sz="half" idx="1"/>
          </p:nvPr>
        </p:nvSpPr>
        <p:spPr>
          <a:xfrm>
            <a:off x="375346" y="1200152"/>
            <a:ext cx="4320000" cy="48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AAF80658-4339-4A9F-9C8E-A58E6A60123B}"/>
              </a:ext>
            </a:extLst>
          </p:cNvPr>
          <p:cNvSpPr>
            <a:spLocks noGrp="1"/>
          </p:cNvSpPr>
          <p:nvPr>
            <p:ph type="ftr" sz="quarter" idx="11"/>
          </p:nvPr>
        </p:nvSpPr>
        <p:spPr/>
        <p:txBody>
          <a:bodyPr/>
          <a:lstStyle/>
          <a:p>
            <a:r>
              <a:rPr lang="en-GB"/>
              <a:t>2022 Full Year Results Presentation, April 2023</a:t>
            </a:r>
            <a:endParaRPr lang="en-GB" dirty="0"/>
          </a:p>
        </p:txBody>
      </p:sp>
      <p:sp>
        <p:nvSpPr>
          <p:cNvPr id="7" name="Slide Number Placeholder 6">
            <a:extLst>
              <a:ext uri="{FF2B5EF4-FFF2-40B4-BE49-F238E27FC236}">
                <a16:creationId xmlns:a16="http://schemas.microsoft.com/office/drawing/2014/main" id="{3DF8E506-4DE8-47B0-A1FE-C4E148220680}"/>
              </a:ext>
            </a:extLst>
          </p:cNvPr>
          <p:cNvSpPr>
            <a:spLocks noGrp="1"/>
          </p:cNvSpPr>
          <p:nvPr>
            <p:ph type="sldNum" sz="quarter" idx="12"/>
          </p:nvPr>
        </p:nvSpPr>
        <p:spPr/>
        <p:txBody>
          <a:bodyPr/>
          <a:lstStyle/>
          <a:p>
            <a:fld id="{88476D58-9353-4E68-BA19-6B4C3BA837E1}" type="slidenum">
              <a:rPr lang="en-GB" smtClean="0"/>
              <a:t>‹#›</a:t>
            </a:fld>
            <a:endParaRPr lang="en-GB" dirty="0"/>
          </a:p>
        </p:txBody>
      </p:sp>
      <p:sp>
        <p:nvSpPr>
          <p:cNvPr id="8" name="Text Placeholder 8">
            <a:extLst>
              <a:ext uri="{FF2B5EF4-FFF2-40B4-BE49-F238E27FC236}">
                <a16:creationId xmlns:a16="http://schemas.microsoft.com/office/drawing/2014/main" id="{5D6B69B6-D189-4E8A-80AC-02709504B30B}"/>
              </a:ext>
            </a:extLst>
          </p:cNvPr>
          <p:cNvSpPr>
            <a:spLocks noGrp="1"/>
          </p:cNvSpPr>
          <p:nvPr>
            <p:ph type="body" sz="quarter" idx="13"/>
          </p:nvPr>
        </p:nvSpPr>
        <p:spPr>
          <a:xfrm>
            <a:off x="371477" y="328622"/>
            <a:ext cx="9159181" cy="169545"/>
          </a:xfrm>
        </p:spPr>
        <p:txBody>
          <a:bodyPr>
            <a:normAutofit/>
          </a:bodyPr>
          <a:lstStyle>
            <a:lvl1pPr>
              <a:defRPr sz="1000" b="0">
                <a:solidFill>
                  <a:schemeClr val="accent3"/>
                </a:solidFill>
              </a:defRPr>
            </a:lvl1pPr>
          </a:lstStyle>
          <a:p>
            <a:pPr lvl="0"/>
            <a:r>
              <a:rPr lang="en-US"/>
              <a:t>Click to edit Master text styles</a:t>
            </a:r>
          </a:p>
        </p:txBody>
      </p:sp>
      <p:sp>
        <p:nvSpPr>
          <p:cNvPr id="10" name="Picture Placeholder 8">
            <a:extLst>
              <a:ext uri="{FF2B5EF4-FFF2-40B4-BE49-F238E27FC236}">
                <a16:creationId xmlns:a16="http://schemas.microsoft.com/office/drawing/2014/main" id="{62A6A559-6410-4ED0-A4AD-642B31A850E1}"/>
              </a:ext>
            </a:extLst>
          </p:cNvPr>
          <p:cNvSpPr>
            <a:spLocks noGrp="1"/>
          </p:cNvSpPr>
          <p:nvPr>
            <p:ph type="pic" sz="quarter" idx="14"/>
          </p:nvPr>
        </p:nvSpPr>
        <p:spPr>
          <a:xfrm>
            <a:off x="5222578" y="1200150"/>
            <a:ext cx="4320000" cy="4860000"/>
          </a:xfrm>
          <a:pattFill prst="ltUpDiag">
            <a:fgClr>
              <a:schemeClr val="accent3"/>
            </a:fgClr>
            <a:bgClr>
              <a:schemeClr val="bg1"/>
            </a:bgClr>
          </a:pattFill>
        </p:spPr>
        <p:txBody>
          <a:bodyPr/>
          <a:lstStyle/>
          <a:p>
            <a:r>
              <a:rPr lang="en-US" dirty="0"/>
              <a:t>Click icon to add picture</a:t>
            </a:r>
            <a:endParaRPr lang="en-GB" dirty="0"/>
          </a:p>
        </p:txBody>
      </p:sp>
    </p:spTree>
    <p:extLst>
      <p:ext uri="{BB962C8B-B14F-4D97-AF65-F5344CB8AC3E}">
        <p14:creationId xmlns:p14="http://schemas.microsoft.com/office/powerpoint/2010/main" val="3846036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Image 70/3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7F80-8105-490A-B116-0D4B5CC202F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6554C49-092A-44C7-9FFB-C6474AA7C226}"/>
              </a:ext>
            </a:extLst>
          </p:cNvPr>
          <p:cNvSpPr>
            <a:spLocks noGrp="1"/>
          </p:cNvSpPr>
          <p:nvPr>
            <p:ph sz="half" idx="1"/>
          </p:nvPr>
        </p:nvSpPr>
        <p:spPr>
          <a:xfrm>
            <a:off x="375346" y="1200153"/>
            <a:ext cx="5919092" cy="4713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AAF80658-4339-4A9F-9C8E-A58E6A60123B}"/>
              </a:ext>
            </a:extLst>
          </p:cNvPr>
          <p:cNvSpPr>
            <a:spLocks noGrp="1"/>
          </p:cNvSpPr>
          <p:nvPr>
            <p:ph type="ftr" sz="quarter" idx="11"/>
          </p:nvPr>
        </p:nvSpPr>
        <p:spPr/>
        <p:txBody>
          <a:bodyPr/>
          <a:lstStyle/>
          <a:p>
            <a:r>
              <a:rPr lang="en-GB"/>
              <a:t>2022 Full Year Results Presentation, April 2023</a:t>
            </a:r>
            <a:endParaRPr lang="en-GB" dirty="0"/>
          </a:p>
        </p:txBody>
      </p:sp>
      <p:sp>
        <p:nvSpPr>
          <p:cNvPr id="7" name="Slide Number Placeholder 6">
            <a:extLst>
              <a:ext uri="{FF2B5EF4-FFF2-40B4-BE49-F238E27FC236}">
                <a16:creationId xmlns:a16="http://schemas.microsoft.com/office/drawing/2014/main" id="{3DF8E506-4DE8-47B0-A1FE-C4E148220680}"/>
              </a:ext>
            </a:extLst>
          </p:cNvPr>
          <p:cNvSpPr>
            <a:spLocks noGrp="1"/>
          </p:cNvSpPr>
          <p:nvPr>
            <p:ph type="sldNum" sz="quarter" idx="12"/>
          </p:nvPr>
        </p:nvSpPr>
        <p:spPr/>
        <p:txBody>
          <a:bodyPr/>
          <a:lstStyle/>
          <a:p>
            <a:fld id="{88476D58-9353-4E68-BA19-6B4C3BA837E1}" type="slidenum">
              <a:rPr lang="en-GB" smtClean="0"/>
              <a:t>‹#›</a:t>
            </a:fld>
            <a:endParaRPr lang="en-GB" dirty="0"/>
          </a:p>
        </p:txBody>
      </p:sp>
      <p:sp>
        <p:nvSpPr>
          <p:cNvPr id="8" name="Text Placeholder 8">
            <a:extLst>
              <a:ext uri="{FF2B5EF4-FFF2-40B4-BE49-F238E27FC236}">
                <a16:creationId xmlns:a16="http://schemas.microsoft.com/office/drawing/2014/main" id="{5D6B69B6-D189-4E8A-80AC-02709504B30B}"/>
              </a:ext>
            </a:extLst>
          </p:cNvPr>
          <p:cNvSpPr>
            <a:spLocks noGrp="1"/>
          </p:cNvSpPr>
          <p:nvPr>
            <p:ph type="body" sz="quarter" idx="13"/>
          </p:nvPr>
        </p:nvSpPr>
        <p:spPr>
          <a:xfrm>
            <a:off x="371477" y="328622"/>
            <a:ext cx="9159181" cy="169545"/>
          </a:xfrm>
        </p:spPr>
        <p:txBody>
          <a:bodyPr>
            <a:normAutofit/>
          </a:bodyPr>
          <a:lstStyle>
            <a:lvl1pPr>
              <a:defRPr sz="1000" b="0">
                <a:solidFill>
                  <a:schemeClr val="accent3"/>
                </a:solidFill>
              </a:defRPr>
            </a:lvl1pPr>
          </a:lstStyle>
          <a:p>
            <a:pPr lvl="0"/>
            <a:r>
              <a:rPr lang="en-US"/>
              <a:t>Click to edit Master text styles</a:t>
            </a:r>
          </a:p>
        </p:txBody>
      </p:sp>
      <p:sp>
        <p:nvSpPr>
          <p:cNvPr id="10" name="Picture Placeholder 8">
            <a:extLst>
              <a:ext uri="{FF2B5EF4-FFF2-40B4-BE49-F238E27FC236}">
                <a16:creationId xmlns:a16="http://schemas.microsoft.com/office/drawing/2014/main" id="{62A6A559-6410-4ED0-A4AD-642B31A850E1}"/>
              </a:ext>
            </a:extLst>
          </p:cNvPr>
          <p:cNvSpPr>
            <a:spLocks noGrp="1"/>
          </p:cNvSpPr>
          <p:nvPr>
            <p:ph type="pic" sz="quarter" idx="14"/>
          </p:nvPr>
        </p:nvSpPr>
        <p:spPr>
          <a:xfrm>
            <a:off x="6774260" y="1200150"/>
            <a:ext cx="2755106" cy="4713288"/>
          </a:xfrm>
          <a:pattFill prst="ltUpDiag">
            <a:fgClr>
              <a:schemeClr val="accent3"/>
            </a:fgClr>
            <a:bgClr>
              <a:schemeClr val="bg1"/>
            </a:bgClr>
          </a:pattFill>
        </p:spPr>
        <p:txBody>
          <a:bodyPr/>
          <a:lstStyle/>
          <a:p>
            <a:r>
              <a:rPr lang="en-US" dirty="0"/>
              <a:t>Click icon to add picture</a:t>
            </a:r>
            <a:endParaRPr lang="en-GB" dirty="0"/>
          </a:p>
        </p:txBody>
      </p:sp>
    </p:spTree>
    <p:extLst>
      <p:ext uri="{BB962C8B-B14F-4D97-AF65-F5344CB8AC3E}">
        <p14:creationId xmlns:p14="http://schemas.microsoft.com/office/powerpoint/2010/main" val="189817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and Key Poin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09D253-666A-4E15-A08D-B83D1C00BCD9}"/>
              </a:ext>
            </a:extLst>
          </p:cNvPr>
          <p:cNvSpPr/>
          <p:nvPr userDrawn="1"/>
        </p:nvSpPr>
        <p:spPr>
          <a:xfrm>
            <a:off x="5221977" y="1200153"/>
            <a:ext cx="4308681" cy="4713289"/>
          </a:xfrm>
          <a:prstGeom prst="rect">
            <a:avLst/>
          </a:prstGeom>
          <a:gradFill flip="none" rotWithShape="1">
            <a:gsLst>
              <a:gs pos="0">
                <a:schemeClr val="accent1"/>
              </a:gs>
              <a:gs pos="100000">
                <a:schemeClr val="accent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63" dirty="0"/>
          </a:p>
        </p:txBody>
      </p:sp>
      <p:sp>
        <p:nvSpPr>
          <p:cNvPr id="10" name="Picture Placeholder 8">
            <a:extLst>
              <a:ext uri="{FF2B5EF4-FFF2-40B4-BE49-F238E27FC236}">
                <a16:creationId xmlns:a16="http://schemas.microsoft.com/office/drawing/2014/main" id="{62A6A559-6410-4ED0-A4AD-642B31A850E1}"/>
              </a:ext>
            </a:extLst>
          </p:cNvPr>
          <p:cNvSpPr>
            <a:spLocks noGrp="1"/>
          </p:cNvSpPr>
          <p:nvPr>
            <p:ph type="pic" sz="quarter" idx="14"/>
          </p:nvPr>
        </p:nvSpPr>
        <p:spPr>
          <a:xfrm>
            <a:off x="376291" y="1200150"/>
            <a:ext cx="4306788" cy="4713288"/>
          </a:xfrm>
          <a:pattFill prst="ltUpDiag">
            <a:fgClr>
              <a:schemeClr val="accent3"/>
            </a:fgClr>
            <a:bgClr>
              <a:schemeClr val="bg1"/>
            </a:bgClr>
          </a:pattFill>
        </p:spPr>
        <p:txBody>
          <a:bodyPr/>
          <a:lstStyle/>
          <a:p>
            <a:r>
              <a:rPr lang="en-US" dirty="0"/>
              <a:t>Click icon to add picture</a:t>
            </a:r>
            <a:endParaRPr lang="en-GB" dirty="0"/>
          </a:p>
        </p:txBody>
      </p:sp>
      <p:sp>
        <p:nvSpPr>
          <p:cNvPr id="2" name="Title 1">
            <a:extLst>
              <a:ext uri="{FF2B5EF4-FFF2-40B4-BE49-F238E27FC236}">
                <a16:creationId xmlns:a16="http://schemas.microsoft.com/office/drawing/2014/main" id="{26A77F80-8105-490A-B116-0D4B5CC202F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6554C49-092A-44C7-9FFB-C6474AA7C226}"/>
              </a:ext>
            </a:extLst>
          </p:cNvPr>
          <p:cNvSpPr>
            <a:spLocks noGrp="1"/>
          </p:cNvSpPr>
          <p:nvPr>
            <p:ph sz="half" idx="1"/>
          </p:nvPr>
        </p:nvSpPr>
        <p:spPr>
          <a:xfrm>
            <a:off x="5345112" y="1328738"/>
            <a:ext cx="4070747" cy="4458972"/>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AAF80658-4339-4A9F-9C8E-A58E6A60123B}"/>
              </a:ext>
            </a:extLst>
          </p:cNvPr>
          <p:cNvSpPr>
            <a:spLocks noGrp="1"/>
          </p:cNvSpPr>
          <p:nvPr>
            <p:ph type="ftr" sz="quarter" idx="11"/>
          </p:nvPr>
        </p:nvSpPr>
        <p:spPr/>
        <p:txBody>
          <a:bodyPr/>
          <a:lstStyle/>
          <a:p>
            <a:r>
              <a:rPr lang="en-GB"/>
              <a:t>2022 Full Year Results Presentation, April 2023</a:t>
            </a:r>
            <a:endParaRPr lang="en-GB" dirty="0"/>
          </a:p>
        </p:txBody>
      </p:sp>
      <p:sp>
        <p:nvSpPr>
          <p:cNvPr id="7" name="Slide Number Placeholder 6">
            <a:extLst>
              <a:ext uri="{FF2B5EF4-FFF2-40B4-BE49-F238E27FC236}">
                <a16:creationId xmlns:a16="http://schemas.microsoft.com/office/drawing/2014/main" id="{3DF8E506-4DE8-47B0-A1FE-C4E148220680}"/>
              </a:ext>
            </a:extLst>
          </p:cNvPr>
          <p:cNvSpPr>
            <a:spLocks noGrp="1"/>
          </p:cNvSpPr>
          <p:nvPr>
            <p:ph type="sldNum" sz="quarter" idx="12"/>
          </p:nvPr>
        </p:nvSpPr>
        <p:spPr/>
        <p:txBody>
          <a:bodyPr/>
          <a:lstStyle/>
          <a:p>
            <a:fld id="{88476D58-9353-4E68-BA19-6B4C3BA837E1}" type="slidenum">
              <a:rPr lang="en-GB" smtClean="0"/>
              <a:t>‹#›</a:t>
            </a:fld>
            <a:endParaRPr lang="en-GB" dirty="0"/>
          </a:p>
        </p:txBody>
      </p:sp>
      <p:sp>
        <p:nvSpPr>
          <p:cNvPr id="8" name="Text Placeholder 8">
            <a:extLst>
              <a:ext uri="{FF2B5EF4-FFF2-40B4-BE49-F238E27FC236}">
                <a16:creationId xmlns:a16="http://schemas.microsoft.com/office/drawing/2014/main" id="{5D6B69B6-D189-4E8A-80AC-02709504B30B}"/>
              </a:ext>
            </a:extLst>
          </p:cNvPr>
          <p:cNvSpPr>
            <a:spLocks noGrp="1"/>
          </p:cNvSpPr>
          <p:nvPr>
            <p:ph type="body" sz="quarter" idx="13"/>
          </p:nvPr>
        </p:nvSpPr>
        <p:spPr>
          <a:xfrm>
            <a:off x="371477" y="328622"/>
            <a:ext cx="9159181" cy="169545"/>
          </a:xfrm>
        </p:spPr>
        <p:txBody>
          <a:bodyPr>
            <a:normAutofit/>
          </a:bodyPr>
          <a:lstStyle>
            <a:lvl1pPr>
              <a:defRPr sz="1000" b="0">
                <a:solidFill>
                  <a:schemeClr val="accent3"/>
                </a:solidFill>
              </a:defRPr>
            </a:lvl1pPr>
          </a:lstStyle>
          <a:p>
            <a:pPr lvl="0"/>
            <a:r>
              <a:rPr lang="en-US"/>
              <a:t>Click to edit Master text styles</a:t>
            </a:r>
          </a:p>
        </p:txBody>
      </p:sp>
    </p:spTree>
    <p:extLst>
      <p:ext uri="{BB962C8B-B14F-4D97-AF65-F5344CB8AC3E}">
        <p14:creationId xmlns:p14="http://schemas.microsoft.com/office/powerpoint/2010/main" val="4004262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AR Title Slide 1">
    <p:spTree>
      <p:nvGrpSpPr>
        <p:cNvPr id="1" name=""/>
        <p:cNvGrpSpPr/>
        <p:nvPr/>
      </p:nvGrpSpPr>
      <p:grpSpPr>
        <a:xfrm>
          <a:off x="0" y="0"/>
          <a:ext cx="0" cy="0"/>
          <a:chOff x="0" y="0"/>
          <a:chExt cx="0" cy="0"/>
        </a:xfrm>
      </p:grpSpPr>
      <p:pic>
        <p:nvPicPr>
          <p:cNvPr id="4" name="Picture 3" descr="A picture containing person, orange&#10;&#10;Description automatically generated">
            <a:extLst>
              <a:ext uri="{FF2B5EF4-FFF2-40B4-BE49-F238E27FC236}">
                <a16:creationId xmlns:a16="http://schemas.microsoft.com/office/drawing/2014/main" id="{0B9C7C14-B928-EC1C-95AA-8D53C958A3E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588" y="0"/>
            <a:ext cx="9907588" cy="4003145"/>
          </a:xfrm>
          <a:prstGeom prst="rect">
            <a:avLst/>
          </a:prstGeom>
        </p:spPr>
      </p:pic>
      <p:sp>
        <p:nvSpPr>
          <p:cNvPr id="32" name="AutoShape 16">
            <a:extLst>
              <a:ext uri="{FF2B5EF4-FFF2-40B4-BE49-F238E27FC236}">
                <a16:creationId xmlns:a16="http://schemas.microsoft.com/office/drawing/2014/main" id="{1598DE89-6422-0869-4595-742F876C51CD}"/>
              </a:ext>
            </a:extLst>
          </p:cNvPr>
          <p:cNvSpPr>
            <a:spLocks noChangeAspect="1" noChangeArrowheads="1" noTextEdit="1"/>
          </p:cNvSpPr>
          <p:nvPr userDrawn="1"/>
        </p:nvSpPr>
        <p:spPr bwMode="auto">
          <a:xfrm>
            <a:off x="-3175" y="0"/>
            <a:ext cx="9907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36" name="Group 35">
            <a:extLst>
              <a:ext uri="{FF2B5EF4-FFF2-40B4-BE49-F238E27FC236}">
                <a16:creationId xmlns:a16="http://schemas.microsoft.com/office/drawing/2014/main" id="{7CBEC404-0919-C7DF-4A1B-18E104D143BC}"/>
              </a:ext>
            </a:extLst>
          </p:cNvPr>
          <p:cNvGrpSpPr/>
          <p:nvPr userDrawn="1"/>
        </p:nvGrpSpPr>
        <p:grpSpPr>
          <a:xfrm>
            <a:off x="0" y="-3175"/>
            <a:ext cx="9907588" cy="6858000"/>
            <a:chOff x="0" y="-3175"/>
            <a:chExt cx="9907588" cy="6858000"/>
          </a:xfrm>
        </p:grpSpPr>
        <p:sp>
          <p:nvSpPr>
            <p:cNvPr id="33" name="Freeform 18">
              <a:extLst>
                <a:ext uri="{FF2B5EF4-FFF2-40B4-BE49-F238E27FC236}">
                  <a16:creationId xmlns:a16="http://schemas.microsoft.com/office/drawing/2014/main" id="{EB90503A-593D-8F44-4EDA-630F5A1E7187}"/>
                </a:ext>
              </a:extLst>
            </p:cNvPr>
            <p:cNvSpPr>
              <a:spLocks/>
            </p:cNvSpPr>
            <p:nvPr userDrawn="1"/>
          </p:nvSpPr>
          <p:spPr bwMode="auto">
            <a:xfrm>
              <a:off x="0" y="3965575"/>
              <a:ext cx="9907588" cy="2889250"/>
            </a:xfrm>
            <a:custGeom>
              <a:avLst/>
              <a:gdLst>
                <a:gd name="T0" fmla="*/ 1506 w 6241"/>
                <a:gd name="T1" fmla="*/ 0 h 1820"/>
                <a:gd name="T2" fmla="*/ 6241 w 6241"/>
                <a:gd name="T3" fmla="*/ 0 h 1820"/>
                <a:gd name="T4" fmla="*/ 6241 w 6241"/>
                <a:gd name="T5" fmla="*/ 1820 h 1820"/>
                <a:gd name="T6" fmla="*/ 0 w 6241"/>
                <a:gd name="T7" fmla="*/ 1820 h 1820"/>
                <a:gd name="T8" fmla="*/ 0 w 6241"/>
                <a:gd name="T9" fmla="*/ 1514 h 1820"/>
                <a:gd name="T10" fmla="*/ 1506 w 6241"/>
                <a:gd name="T11" fmla="*/ 0 h 1820"/>
              </a:gdLst>
              <a:ahLst/>
              <a:cxnLst>
                <a:cxn ang="0">
                  <a:pos x="T0" y="T1"/>
                </a:cxn>
                <a:cxn ang="0">
                  <a:pos x="T2" y="T3"/>
                </a:cxn>
                <a:cxn ang="0">
                  <a:pos x="T4" y="T5"/>
                </a:cxn>
                <a:cxn ang="0">
                  <a:pos x="T6" y="T7"/>
                </a:cxn>
                <a:cxn ang="0">
                  <a:pos x="T8" y="T9"/>
                </a:cxn>
                <a:cxn ang="0">
                  <a:pos x="T10" y="T11"/>
                </a:cxn>
              </a:cxnLst>
              <a:rect l="0" t="0" r="r" b="b"/>
              <a:pathLst>
                <a:path w="6241" h="1820">
                  <a:moveTo>
                    <a:pt x="1506" y="0"/>
                  </a:moveTo>
                  <a:lnTo>
                    <a:pt x="6241" y="0"/>
                  </a:lnTo>
                  <a:lnTo>
                    <a:pt x="6241" y="1820"/>
                  </a:lnTo>
                  <a:lnTo>
                    <a:pt x="0" y="1820"/>
                  </a:lnTo>
                  <a:lnTo>
                    <a:pt x="0" y="1514"/>
                  </a:lnTo>
                  <a:lnTo>
                    <a:pt x="1506" y="0"/>
                  </a:lnTo>
                  <a:close/>
                </a:path>
              </a:pathLst>
            </a:custGeom>
            <a:gradFill flip="none" rotWithShape="1">
              <a:gsLst>
                <a:gs pos="0">
                  <a:schemeClr val="accent1"/>
                </a:gs>
                <a:gs pos="100000">
                  <a:schemeClr val="accent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solidFill>
                  <a:schemeClr val="lt1"/>
                </a:solidFill>
              </a:endParaRPr>
            </a:p>
          </p:txBody>
        </p:sp>
        <p:sp>
          <p:nvSpPr>
            <p:cNvPr id="34" name="Freeform 19">
              <a:extLst>
                <a:ext uri="{FF2B5EF4-FFF2-40B4-BE49-F238E27FC236}">
                  <a16:creationId xmlns:a16="http://schemas.microsoft.com/office/drawing/2014/main" id="{75DAC526-BE35-50AD-B8F4-E1F814FF4DB8}"/>
                </a:ext>
              </a:extLst>
            </p:cNvPr>
            <p:cNvSpPr>
              <a:spLocks/>
            </p:cNvSpPr>
            <p:nvPr userDrawn="1"/>
          </p:nvSpPr>
          <p:spPr bwMode="auto">
            <a:xfrm>
              <a:off x="0" y="-3175"/>
              <a:ext cx="9907588" cy="3968750"/>
            </a:xfrm>
            <a:custGeom>
              <a:avLst/>
              <a:gdLst>
                <a:gd name="T0" fmla="*/ 1506 w 6241"/>
                <a:gd name="T1" fmla="*/ 2500 h 2500"/>
                <a:gd name="T2" fmla="*/ 6241 w 6241"/>
                <a:gd name="T3" fmla="*/ 2500 h 2500"/>
                <a:gd name="T4" fmla="*/ 6241 w 6241"/>
                <a:gd name="T5" fmla="*/ 0 h 2500"/>
                <a:gd name="T6" fmla="*/ 0 w 6241"/>
                <a:gd name="T7" fmla="*/ 0 h 2500"/>
                <a:gd name="T8" fmla="*/ 0 w 6241"/>
                <a:gd name="T9" fmla="*/ 986 h 2500"/>
                <a:gd name="T10" fmla="*/ 1506 w 6241"/>
                <a:gd name="T11" fmla="*/ 2500 h 2500"/>
              </a:gdLst>
              <a:ahLst/>
              <a:cxnLst>
                <a:cxn ang="0">
                  <a:pos x="T0" y="T1"/>
                </a:cxn>
                <a:cxn ang="0">
                  <a:pos x="T2" y="T3"/>
                </a:cxn>
                <a:cxn ang="0">
                  <a:pos x="T4" y="T5"/>
                </a:cxn>
                <a:cxn ang="0">
                  <a:pos x="T6" y="T7"/>
                </a:cxn>
                <a:cxn ang="0">
                  <a:pos x="T8" y="T9"/>
                </a:cxn>
                <a:cxn ang="0">
                  <a:pos x="T10" y="T11"/>
                </a:cxn>
              </a:cxnLst>
              <a:rect l="0" t="0" r="r" b="b"/>
              <a:pathLst>
                <a:path w="6241" h="2500">
                  <a:moveTo>
                    <a:pt x="1506" y="2500"/>
                  </a:moveTo>
                  <a:lnTo>
                    <a:pt x="6241" y="2500"/>
                  </a:lnTo>
                  <a:lnTo>
                    <a:pt x="6241" y="0"/>
                  </a:lnTo>
                  <a:lnTo>
                    <a:pt x="0" y="0"/>
                  </a:lnTo>
                  <a:lnTo>
                    <a:pt x="0" y="986"/>
                  </a:lnTo>
                  <a:lnTo>
                    <a:pt x="1506" y="2500"/>
                  </a:lnTo>
                  <a:close/>
                </a:path>
              </a:pathLst>
            </a:custGeom>
            <a:gradFill flip="none" rotWithShape="1">
              <a:gsLst>
                <a:gs pos="0">
                  <a:schemeClr val="tx1">
                    <a:alpha val="59000"/>
                  </a:schemeClr>
                </a:gs>
                <a:gs pos="100000">
                  <a:schemeClr val="tx1">
                    <a:alpha val="50000"/>
                  </a:schemeClr>
                </a:gs>
              </a:gsLst>
              <a:lin ang="16200000" scaled="1"/>
              <a:tileRect/>
            </a:gradFill>
            <a:ln w="6350" cap="flat">
              <a:noFill/>
              <a:prstDash val="solid"/>
              <a:miter/>
            </a:ln>
          </p:spPr>
          <p:txBody>
            <a:bodyPr rtlCol="0" anchor="ctr"/>
            <a:lstStyle/>
            <a:p>
              <a:pPr lvl="0"/>
              <a:endParaRPr lang="en-GB"/>
            </a:p>
          </p:txBody>
        </p:sp>
        <p:sp>
          <p:nvSpPr>
            <p:cNvPr id="35" name="Freeform 20">
              <a:extLst>
                <a:ext uri="{FF2B5EF4-FFF2-40B4-BE49-F238E27FC236}">
                  <a16:creationId xmlns:a16="http://schemas.microsoft.com/office/drawing/2014/main" id="{599DDA38-9121-22A7-B5F8-C5F80C91794F}"/>
                </a:ext>
              </a:extLst>
            </p:cNvPr>
            <p:cNvSpPr>
              <a:spLocks/>
            </p:cNvSpPr>
            <p:nvPr userDrawn="1"/>
          </p:nvSpPr>
          <p:spPr bwMode="auto">
            <a:xfrm>
              <a:off x="0" y="1562100"/>
              <a:ext cx="2390775" cy="4806950"/>
            </a:xfrm>
            <a:custGeom>
              <a:avLst/>
              <a:gdLst>
                <a:gd name="T0" fmla="*/ 0 w 1506"/>
                <a:gd name="T1" fmla="*/ 0 h 3028"/>
                <a:gd name="T2" fmla="*/ 0 w 1506"/>
                <a:gd name="T3" fmla="*/ 3028 h 3028"/>
                <a:gd name="T4" fmla="*/ 1506 w 1506"/>
                <a:gd name="T5" fmla="*/ 1514 h 3028"/>
                <a:gd name="T6" fmla="*/ 0 w 1506"/>
                <a:gd name="T7" fmla="*/ 0 h 3028"/>
              </a:gdLst>
              <a:ahLst/>
              <a:cxnLst>
                <a:cxn ang="0">
                  <a:pos x="T0" y="T1"/>
                </a:cxn>
                <a:cxn ang="0">
                  <a:pos x="T2" y="T3"/>
                </a:cxn>
                <a:cxn ang="0">
                  <a:pos x="T4" y="T5"/>
                </a:cxn>
                <a:cxn ang="0">
                  <a:pos x="T6" y="T7"/>
                </a:cxn>
              </a:cxnLst>
              <a:rect l="0" t="0" r="r" b="b"/>
              <a:pathLst>
                <a:path w="1506" h="3028">
                  <a:moveTo>
                    <a:pt x="0" y="0"/>
                  </a:moveTo>
                  <a:lnTo>
                    <a:pt x="0" y="3028"/>
                  </a:lnTo>
                  <a:lnTo>
                    <a:pt x="1506" y="1514"/>
                  </a:lnTo>
                  <a:lnTo>
                    <a:pt x="0" y="0"/>
                  </a:lnTo>
                  <a:close/>
                </a:path>
              </a:pathLst>
            </a:custGeom>
            <a:solidFill>
              <a:srgbClr val="36B0C9"/>
            </a:solidFill>
            <a:ln w="1034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p>
          </p:txBody>
        </p:sp>
      </p:grpSp>
      <p:sp>
        <p:nvSpPr>
          <p:cNvPr id="2" name="Title 1">
            <a:extLst>
              <a:ext uri="{FF2B5EF4-FFF2-40B4-BE49-F238E27FC236}">
                <a16:creationId xmlns:a16="http://schemas.microsoft.com/office/drawing/2014/main" id="{3CA993BB-B445-4E0D-BB16-380E29E0F9D8}"/>
              </a:ext>
            </a:extLst>
          </p:cNvPr>
          <p:cNvSpPr>
            <a:spLocks noGrp="1"/>
          </p:cNvSpPr>
          <p:nvPr userDrawn="1">
            <p:ph type="ctrTitle"/>
          </p:nvPr>
        </p:nvSpPr>
        <p:spPr>
          <a:xfrm>
            <a:off x="5476347" y="4225659"/>
            <a:ext cx="4055003" cy="1525853"/>
          </a:xfrm>
        </p:spPr>
        <p:txBody>
          <a:bodyPr anchor="b">
            <a:norm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1D1D77C1-4413-4341-A65B-732A65544406}"/>
              </a:ext>
            </a:extLst>
          </p:cNvPr>
          <p:cNvSpPr>
            <a:spLocks noGrp="1"/>
          </p:cNvSpPr>
          <p:nvPr userDrawn="1">
            <p:ph type="subTitle" idx="1"/>
          </p:nvPr>
        </p:nvSpPr>
        <p:spPr>
          <a:xfrm>
            <a:off x="5476347" y="5970588"/>
            <a:ext cx="4055003" cy="661722"/>
          </a:xfrm>
        </p:spPr>
        <p:txBody>
          <a:bodyPr>
            <a:normAutofit/>
          </a:bodyPr>
          <a:lstStyle>
            <a:lvl1pPr marL="0" indent="0" algn="l">
              <a:buNone/>
              <a:defRPr sz="1600"/>
            </a:lvl1pPr>
            <a:lvl2pPr marL="371484" indent="0" algn="ctr">
              <a:buNone/>
              <a:defRPr sz="1625"/>
            </a:lvl2pPr>
            <a:lvl3pPr marL="742969" indent="0" algn="ctr">
              <a:buNone/>
              <a:defRPr sz="1463"/>
            </a:lvl3pPr>
            <a:lvl4pPr marL="1114453" indent="0" algn="ctr">
              <a:buNone/>
              <a:defRPr sz="1300"/>
            </a:lvl4pPr>
            <a:lvl5pPr marL="1485937" indent="0" algn="ctr">
              <a:buNone/>
              <a:defRPr sz="1300"/>
            </a:lvl5pPr>
            <a:lvl6pPr marL="1857421" indent="0" algn="ctr">
              <a:buNone/>
              <a:defRPr sz="1300"/>
            </a:lvl6pPr>
            <a:lvl7pPr marL="2228906" indent="0" algn="ctr">
              <a:buNone/>
              <a:defRPr sz="1300"/>
            </a:lvl7pPr>
            <a:lvl8pPr marL="2600390" indent="0" algn="ctr">
              <a:buNone/>
              <a:defRPr sz="1300"/>
            </a:lvl8pPr>
            <a:lvl9pPr marL="2971874" indent="0" algn="ctr">
              <a:buNone/>
              <a:defRPr sz="1300"/>
            </a:lvl9pPr>
          </a:lstStyle>
          <a:p>
            <a:r>
              <a:rPr lang="en-US" dirty="0"/>
              <a:t>Click to edit Master subtitle style</a:t>
            </a:r>
            <a:endParaRPr lang="en-GB" dirty="0"/>
          </a:p>
        </p:txBody>
      </p:sp>
      <p:pic>
        <p:nvPicPr>
          <p:cNvPr id="38" name="Picture 37" descr="Logo&#10;&#10;Description automatically generated with medium confidence">
            <a:extLst>
              <a:ext uri="{FF2B5EF4-FFF2-40B4-BE49-F238E27FC236}">
                <a16:creationId xmlns:a16="http://schemas.microsoft.com/office/drawing/2014/main" id="{8980929B-3538-D33F-237E-605CDF939B7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78079" y="5531938"/>
            <a:ext cx="2164507" cy="1080000"/>
          </a:xfrm>
          <a:prstGeom prst="rect">
            <a:avLst/>
          </a:prstGeom>
        </p:spPr>
      </p:pic>
    </p:spTree>
    <p:extLst>
      <p:ext uri="{BB962C8B-B14F-4D97-AF65-F5344CB8AC3E}">
        <p14:creationId xmlns:p14="http://schemas.microsoft.com/office/powerpoint/2010/main" val="2688445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2 Image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7F80-8105-490A-B116-0D4B5CC202FF}"/>
              </a:ext>
            </a:extLst>
          </p:cNvPr>
          <p:cNvSpPr>
            <a:spLocks noGrp="1"/>
          </p:cNvSpPr>
          <p:nvPr>
            <p:ph type="title"/>
          </p:nvPr>
        </p:nvSpPr>
        <p:spPr>
          <a:xfrm>
            <a:off x="374403" y="553502"/>
            <a:ext cx="5111651" cy="422812"/>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6554C49-092A-44C7-9FFB-C6474AA7C226}"/>
              </a:ext>
            </a:extLst>
          </p:cNvPr>
          <p:cNvSpPr>
            <a:spLocks noGrp="1"/>
          </p:cNvSpPr>
          <p:nvPr>
            <p:ph sz="half" idx="1"/>
          </p:nvPr>
        </p:nvSpPr>
        <p:spPr>
          <a:xfrm>
            <a:off x="375346" y="1200153"/>
            <a:ext cx="4887217" cy="4713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AAF80658-4339-4A9F-9C8E-A58E6A60123B}"/>
              </a:ext>
            </a:extLst>
          </p:cNvPr>
          <p:cNvSpPr>
            <a:spLocks noGrp="1"/>
          </p:cNvSpPr>
          <p:nvPr>
            <p:ph type="ftr" sz="quarter" idx="11"/>
          </p:nvPr>
        </p:nvSpPr>
        <p:spPr/>
        <p:txBody>
          <a:bodyPr/>
          <a:lstStyle/>
          <a:p>
            <a:r>
              <a:rPr lang="en-GB"/>
              <a:t>2022 Full Year Results Presentation, April 2023</a:t>
            </a:r>
            <a:endParaRPr lang="en-GB" dirty="0"/>
          </a:p>
        </p:txBody>
      </p:sp>
      <p:sp>
        <p:nvSpPr>
          <p:cNvPr id="7" name="Slide Number Placeholder 6">
            <a:extLst>
              <a:ext uri="{FF2B5EF4-FFF2-40B4-BE49-F238E27FC236}">
                <a16:creationId xmlns:a16="http://schemas.microsoft.com/office/drawing/2014/main" id="{3DF8E506-4DE8-47B0-A1FE-C4E148220680}"/>
              </a:ext>
            </a:extLst>
          </p:cNvPr>
          <p:cNvSpPr>
            <a:spLocks noGrp="1"/>
          </p:cNvSpPr>
          <p:nvPr>
            <p:ph type="sldNum" sz="quarter" idx="12"/>
          </p:nvPr>
        </p:nvSpPr>
        <p:spPr/>
        <p:txBody>
          <a:bodyPr/>
          <a:lstStyle/>
          <a:p>
            <a:fld id="{88476D58-9353-4E68-BA19-6B4C3BA837E1}" type="slidenum">
              <a:rPr lang="en-GB" smtClean="0"/>
              <a:t>‹#›</a:t>
            </a:fld>
            <a:endParaRPr lang="en-GB" dirty="0"/>
          </a:p>
        </p:txBody>
      </p:sp>
      <p:sp>
        <p:nvSpPr>
          <p:cNvPr id="8" name="Text Placeholder 8">
            <a:extLst>
              <a:ext uri="{FF2B5EF4-FFF2-40B4-BE49-F238E27FC236}">
                <a16:creationId xmlns:a16="http://schemas.microsoft.com/office/drawing/2014/main" id="{5D6B69B6-D189-4E8A-80AC-02709504B30B}"/>
              </a:ext>
            </a:extLst>
          </p:cNvPr>
          <p:cNvSpPr>
            <a:spLocks noGrp="1"/>
          </p:cNvSpPr>
          <p:nvPr>
            <p:ph type="body" sz="quarter" idx="13"/>
          </p:nvPr>
        </p:nvSpPr>
        <p:spPr>
          <a:xfrm>
            <a:off x="371476" y="328622"/>
            <a:ext cx="5113812" cy="169545"/>
          </a:xfrm>
        </p:spPr>
        <p:txBody>
          <a:bodyPr>
            <a:normAutofit/>
          </a:bodyPr>
          <a:lstStyle>
            <a:lvl1pPr>
              <a:defRPr sz="1000" b="0">
                <a:solidFill>
                  <a:schemeClr val="accent3"/>
                </a:solidFill>
              </a:defRPr>
            </a:lvl1pPr>
          </a:lstStyle>
          <a:p>
            <a:pPr lvl="0"/>
            <a:r>
              <a:rPr lang="en-US"/>
              <a:t>Click to edit Master text styles</a:t>
            </a:r>
          </a:p>
        </p:txBody>
      </p:sp>
      <p:sp>
        <p:nvSpPr>
          <p:cNvPr id="14" name="Picture Placeholder 8">
            <a:extLst>
              <a:ext uri="{FF2B5EF4-FFF2-40B4-BE49-F238E27FC236}">
                <a16:creationId xmlns:a16="http://schemas.microsoft.com/office/drawing/2014/main" id="{F63DEE7D-8DB4-42EB-BDA4-1394D15B861B}"/>
              </a:ext>
            </a:extLst>
          </p:cNvPr>
          <p:cNvSpPr>
            <a:spLocks noGrp="1"/>
          </p:cNvSpPr>
          <p:nvPr>
            <p:ph type="pic" sz="quarter" idx="14"/>
          </p:nvPr>
        </p:nvSpPr>
        <p:spPr>
          <a:xfrm>
            <a:off x="5680472" y="328622"/>
            <a:ext cx="3848894" cy="2719383"/>
          </a:xfrm>
          <a:pattFill prst="ltUpDiag">
            <a:fgClr>
              <a:schemeClr val="accent3"/>
            </a:fgClr>
            <a:bgClr>
              <a:schemeClr val="bg1"/>
            </a:bgClr>
          </a:pattFill>
        </p:spPr>
        <p:txBody>
          <a:bodyPr/>
          <a:lstStyle/>
          <a:p>
            <a:r>
              <a:rPr lang="en-US" dirty="0"/>
              <a:t>Click icon to add picture</a:t>
            </a:r>
            <a:endParaRPr lang="en-GB" dirty="0"/>
          </a:p>
        </p:txBody>
      </p:sp>
      <p:sp>
        <p:nvSpPr>
          <p:cNvPr id="15" name="Picture Placeholder 8">
            <a:extLst>
              <a:ext uri="{FF2B5EF4-FFF2-40B4-BE49-F238E27FC236}">
                <a16:creationId xmlns:a16="http://schemas.microsoft.com/office/drawing/2014/main" id="{77A8A391-233D-4E13-9E50-81265E5FF2B0}"/>
              </a:ext>
            </a:extLst>
          </p:cNvPr>
          <p:cNvSpPr>
            <a:spLocks noGrp="1"/>
          </p:cNvSpPr>
          <p:nvPr>
            <p:ph type="pic" sz="quarter" idx="15"/>
          </p:nvPr>
        </p:nvSpPr>
        <p:spPr>
          <a:xfrm>
            <a:off x="5681762" y="3192494"/>
            <a:ext cx="3848894" cy="2719383"/>
          </a:xfrm>
          <a:pattFill prst="ltUpDiag">
            <a:fgClr>
              <a:schemeClr val="accent3"/>
            </a:fgClr>
            <a:bgClr>
              <a:schemeClr val="bg1"/>
            </a:bgClr>
          </a:pattFill>
        </p:spPr>
        <p:txBody>
          <a:bodyPr/>
          <a:lstStyle/>
          <a:p>
            <a:r>
              <a:rPr lang="en-US" dirty="0"/>
              <a:t>Click icon to add picture</a:t>
            </a:r>
            <a:endParaRPr lang="en-GB" dirty="0"/>
          </a:p>
        </p:txBody>
      </p:sp>
    </p:spTree>
    <p:extLst>
      <p:ext uri="{BB962C8B-B14F-4D97-AF65-F5344CB8AC3E}">
        <p14:creationId xmlns:p14="http://schemas.microsoft.com/office/powerpoint/2010/main" val="3951444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 2 Image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7F80-8105-490A-B116-0D4B5CC202FF}"/>
              </a:ext>
            </a:extLst>
          </p:cNvPr>
          <p:cNvSpPr>
            <a:spLocks noGrp="1"/>
          </p:cNvSpPr>
          <p:nvPr>
            <p:ph type="title"/>
          </p:nvPr>
        </p:nvSpPr>
        <p:spPr>
          <a:xfrm>
            <a:off x="374401" y="553502"/>
            <a:ext cx="6079978" cy="422812"/>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6554C49-092A-44C7-9FFB-C6474AA7C226}"/>
              </a:ext>
            </a:extLst>
          </p:cNvPr>
          <p:cNvSpPr>
            <a:spLocks noGrp="1"/>
          </p:cNvSpPr>
          <p:nvPr>
            <p:ph sz="half" idx="1"/>
          </p:nvPr>
        </p:nvSpPr>
        <p:spPr>
          <a:xfrm>
            <a:off x="375346" y="1200153"/>
            <a:ext cx="5919092" cy="4713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AAF80658-4339-4A9F-9C8E-A58E6A60123B}"/>
              </a:ext>
            </a:extLst>
          </p:cNvPr>
          <p:cNvSpPr>
            <a:spLocks noGrp="1"/>
          </p:cNvSpPr>
          <p:nvPr>
            <p:ph type="ftr" sz="quarter" idx="11"/>
          </p:nvPr>
        </p:nvSpPr>
        <p:spPr/>
        <p:txBody>
          <a:bodyPr/>
          <a:lstStyle/>
          <a:p>
            <a:r>
              <a:rPr lang="en-GB"/>
              <a:t>2022 Full Year Results Presentation, April 2023</a:t>
            </a:r>
            <a:endParaRPr lang="en-GB" dirty="0"/>
          </a:p>
        </p:txBody>
      </p:sp>
      <p:sp>
        <p:nvSpPr>
          <p:cNvPr id="7" name="Slide Number Placeholder 6">
            <a:extLst>
              <a:ext uri="{FF2B5EF4-FFF2-40B4-BE49-F238E27FC236}">
                <a16:creationId xmlns:a16="http://schemas.microsoft.com/office/drawing/2014/main" id="{3DF8E506-4DE8-47B0-A1FE-C4E148220680}"/>
              </a:ext>
            </a:extLst>
          </p:cNvPr>
          <p:cNvSpPr>
            <a:spLocks noGrp="1"/>
          </p:cNvSpPr>
          <p:nvPr>
            <p:ph type="sldNum" sz="quarter" idx="12"/>
          </p:nvPr>
        </p:nvSpPr>
        <p:spPr/>
        <p:txBody>
          <a:bodyPr/>
          <a:lstStyle/>
          <a:p>
            <a:fld id="{88476D58-9353-4E68-BA19-6B4C3BA837E1}" type="slidenum">
              <a:rPr lang="en-GB" smtClean="0"/>
              <a:t>‹#›</a:t>
            </a:fld>
            <a:endParaRPr lang="en-GB" dirty="0"/>
          </a:p>
        </p:txBody>
      </p:sp>
      <p:sp>
        <p:nvSpPr>
          <p:cNvPr id="8" name="Text Placeholder 8">
            <a:extLst>
              <a:ext uri="{FF2B5EF4-FFF2-40B4-BE49-F238E27FC236}">
                <a16:creationId xmlns:a16="http://schemas.microsoft.com/office/drawing/2014/main" id="{5D6B69B6-D189-4E8A-80AC-02709504B30B}"/>
              </a:ext>
            </a:extLst>
          </p:cNvPr>
          <p:cNvSpPr>
            <a:spLocks noGrp="1"/>
          </p:cNvSpPr>
          <p:nvPr>
            <p:ph type="body" sz="quarter" idx="13"/>
          </p:nvPr>
        </p:nvSpPr>
        <p:spPr>
          <a:xfrm>
            <a:off x="371475" y="328622"/>
            <a:ext cx="6082548" cy="169545"/>
          </a:xfrm>
        </p:spPr>
        <p:txBody>
          <a:bodyPr>
            <a:normAutofit/>
          </a:bodyPr>
          <a:lstStyle>
            <a:lvl1pPr>
              <a:defRPr sz="1000" b="0">
                <a:solidFill>
                  <a:schemeClr val="accent3"/>
                </a:solidFill>
              </a:defRPr>
            </a:lvl1pPr>
          </a:lstStyle>
          <a:p>
            <a:pPr lvl="0"/>
            <a:r>
              <a:rPr lang="en-US"/>
              <a:t>Click to edit Master text styles</a:t>
            </a:r>
          </a:p>
        </p:txBody>
      </p:sp>
      <p:sp>
        <p:nvSpPr>
          <p:cNvPr id="14" name="Picture Placeholder 8">
            <a:extLst>
              <a:ext uri="{FF2B5EF4-FFF2-40B4-BE49-F238E27FC236}">
                <a16:creationId xmlns:a16="http://schemas.microsoft.com/office/drawing/2014/main" id="{F63DEE7D-8DB4-42EB-BDA4-1394D15B861B}"/>
              </a:ext>
            </a:extLst>
          </p:cNvPr>
          <p:cNvSpPr>
            <a:spLocks noGrp="1"/>
          </p:cNvSpPr>
          <p:nvPr>
            <p:ph type="pic" sz="quarter" idx="14"/>
          </p:nvPr>
        </p:nvSpPr>
        <p:spPr>
          <a:xfrm>
            <a:off x="6774260" y="328622"/>
            <a:ext cx="2755106" cy="2719383"/>
          </a:xfrm>
          <a:pattFill prst="ltUpDiag">
            <a:fgClr>
              <a:schemeClr val="accent3"/>
            </a:fgClr>
            <a:bgClr>
              <a:schemeClr val="bg1"/>
            </a:bgClr>
          </a:pattFill>
        </p:spPr>
        <p:txBody>
          <a:bodyPr/>
          <a:lstStyle/>
          <a:p>
            <a:r>
              <a:rPr lang="en-US" dirty="0"/>
              <a:t>Click icon to add picture</a:t>
            </a:r>
            <a:endParaRPr lang="en-GB" dirty="0"/>
          </a:p>
        </p:txBody>
      </p:sp>
      <p:sp>
        <p:nvSpPr>
          <p:cNvPr id="15" name="Picture Placeholder 8">
            <a:extLst>
              <a:ext uri="{FF2B5EF4-FFF2-40B4-BE49-F238E27FC236}">
                <a16:creationId xmlns:a16="http://schemas.microsoft.com/office/drawing/2014/main" id="{77A8A391-233D-4E13-9E50-81265E5FF2B0}"/>
              </a:ext>
            </a:extLst>
          </p:cNvPr>
          <p:cNvSpPr>
            <a:spLocks noGrp="1"/>
          </p:cNvSpPr>
          <p:nvPr>
            <p:ph type="pic" sz="quarter" idx="15"/>
          </p:nvPr>
        </p:nvSpPr>
        <p:spPr>
          <a:xfrm>
            <a:off x="6775550" y="3192494"/>
            <a:ext cx="2755106" cy="2719383"/>
          </a:xfrm>
          <a:pattFill prst="ltUpDiag">
            <a:fgClr>
              <a:schemeClr val="accent3"/>
            </a:fgClr>
            <a:bgClr>
              <a:schemeClr val="bg1"/>
            </a:bgClr>
          </a:pattFill>
        </p:spPr>
        <p:txBody>
          <a:bodyPr/>
          <a:lstStyle/>
          <a:p>
            <a:r>
              <a:rPr lang="en-US" dirty="0"/>
              <a:t>Click icon to add picture</a:t>
            </a:r>
            <a:endParaRPr lang="en-GB" dirty="0"/>
          </a:p>
        </p:txBody>
      </p:sp>
    </p:spTree>
    <p:extLst>
      <p:ext uri="{BB962C8B-B14F-4D97-AF65-F5344CB8AC3E}">
        <p14:creationId xmlns:p14="http://schemas.microsoft.com/office/powerpoint/2010/main" val="82057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2 Images 3">
    <p:spTree>
      <p:nvGrpSpPr>
        <p:cNvPr id="1" name=""/>
        <p:cNvGrpSpPr/>
        <p:nvPr/>
      </p:nvGrpSpPr>
      <p:grpSpPr>
        <a:xfrm>
          <a:off x="0" y="0"/>
          <a:ext cx="0" cy="0"/>
          <a:chOff x="0" y="0"/>
          <a:chExt cx="0" cy="0"/>
        </a:xfrm>
      </p:grpSpPr>
      <p:sp>
        <p:nvSpPr>
          <p:cNvPr id="14" name="Picture Placeholder 8">
            <a:extLst>
              <a:ext uri="{FF2B5EF4-FFF2-40B4-BE49-F238E27FC236}">
                <a16:creationId xmlns:a16="http://schemas.microsoft.com/office/drawing/2014/main" id="{F63DEE7D-8DB4-42EB-BDA4-1394D15B861B}"/>
              </a:ext>
            </a:extLst>
          </p:cNvPr>
          <p:cNvSpPr>
            <a:spLocks noGrp="1"/>
          </p:cNvSpPr>
          <p:nvPr>
            <p:ph type="pic" sz="quarter" idx="14"/>
          </p:nvPr>
        </p:nvSpPr>
        <p:spPr>
          <a:xfrm>
            <a:off x="371475" y="1200149"/>
            <a:ext cx="4887216" cy="4711723"/>
          </a:xfrm>
          <a:pattFill prst="ltUpDiag">
            <a:fgClr>
              <a:schemeClr val="accent3"/>
            </a:fgClr>
            <a:bgClr>
              <a:schemeClr val="bg1"/>
            </a:bgClr>
          </a:pattFill>
        </p:spPr>
        <p:txBody>
          <a:bodyPr/>
          <a:lstStyle/>
          <a:p>
            <a:r>
              <a:rPr lang="en-US" dirty="0"/>
              <a:t>Click icon to add picture</a:t>
            </a:r>
            <a:endParaRPr lang="en-GB" dirty="0"/>
          </a:p>
        </p:txBody>
      </p:sp>
      <p:sp>
        <p:nvSpPr>
          <p:cNvPr id="2" name="Title 1">
            <a:extLst>
              <a:ext uri="{FF2B5EF4-FFF2-40B4-BE49-F238E27FC236}">
                <a16:creationId xmlns:a16="http://schemas.microsoft.com/office/drawing/2014/main" id="{26A77F80-8105-490A-B116-0D4B5CC202FF}"/>
              </a:ext>
            </a:extLst>
          </p:cNvPr>
          <p:cNvSpPr>
            <a:spLocks noGrp="1"/>
          </p:cNvSpPr>
          <p:nvPr>
            <p:ph type="title"/>
          </p:nvPr>
        </p:nvSpPr>
        <p:spPr>
          <a:xfrm>
            <a:off x="374403" y="553502"/>
            <a:ext cx="5111651" cy="422812"/>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86554C49-092A-44C7-9FFB-C6474AA7C226}"/>
              </a:ext>
            </a:extLst>
          </p:cNvPr>
          <p:cNvSpPr>
            <a:spLocks noGrp="1"/>
          </p:cNvSpPr>
          <p:nvPr>
            <p:ph sz="half" idx="1"/>
          </p:nvPr>
        </p:nvSpPr>
        <p:spPr>
          <a:xfrm>
            <a:off x="5681764" y="3429001"/>
            <a:ext cx="3847949" cy="2484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AAF80658-4339-4A9F-9C8E-A58E6A60123B}"/>
              </a:ext>
            </a:extLst>
          </p:cNvPr>
          <p:cNvSpPr>
            <a:spLocks noGrp="1"/>
          </p:cNvSpPr>
          <p:nvPr>
            <p:ph type="ftr" sz="quarter" idx="11"/>
          </p:nvPr>
        </p:nvSpPr>
        <p:spPr/>
        <p:txBody>
          <a:bodyPr/>
          <a:lstStyle/>
          <a:p>
            <a:r>
              <a:rPr lang="en-GB"/>
              <a:t>2022 Full Year Results Presentation, April 2023</a:t>
            </a:r>
            <a:endParaRPr lang="en-GB" dirty="0"/>
          </a:p>
        </p:txBody>
      </p:sp>
      <p:sp>
        <p:nvSpPr>
          <p:cNvPr id="7" name="Slide Number Placeholder 6">
            <a:extLst>
              <a:ext uri="{FF2B5EF4-FFF2-40B4-BE49-F238E27FC236}">
                <a16:creationId xmlns:a16="http://schemas.microsoft.com/office/drawing/2014/main" id="{3DF8E506-4DE8-47B0-A1FE-C4E148220680}"/>
              </a:ext>
            </a:extLst>
          </p:cNvPr>
          <p:cNvSpPr>
            <a:spLocks noGrp="1"/>
          </p:cNvSpPr>
          <p:nvPr>
            <p:ph type="sldNum" sz="quarter" idx="12"/>
          </p:nvPr>
        </p:nvSpPr>
        <p:spPr/>
        <p:txBody>
          <a:bodyPr/>
          <a:lstStyle/>
          <a:p>
            <a:fld id="{88476D58-9353-4E68-BA19-6B4C3BA837E1}" type="slidenum">
              <a:rPr lang="en-GB" smtClean="0"/>
              <a:t>‹#›</a:t>
            </a:fld>
            <a:endParaRPr lang="en-GB" dirty="0"/>
          </a:p>
        </p:txBody>
      </p:sp>
      <p:sp>
        <p:nvSpPr>
          <p:cNvPr id="8" name="Text Placeholder 8">
            <a:extLst>
              <a:ext uri="{FF2B5EF4-FFF2-40B4-BE49-F238E27FC236}">
                <a16:creationId xmlns:a16="http://schemas.microsoft.com/office/drawing/2014/main" id="{5D6B69B6-D189-4E8A-80AC-02709504B30B}"/>
              </a:ext>
            </a:extLst>
          </p:cNvPr>
          <p:cNvSpPr>
            <a:spLocks noGrp="1"/>
          </p:cNvSpPr>
          <p:nvPr>
            <p:ph type="body" sz="quarter" idx="13"/>
          </p:nvPr>
        </p:nvSpPr>
        <p:spPr>
          <a:xfrm>
            <a:off x="371476" y="328622"/>
            <a:ext cx="5113812" cy="169545"/>
          </a:xfrm>
        </p:spPr>
        <p:txBody>
          <a:bodyPr>
            <a:normAutofit/>
          </a:bodyPr>
          <a:lstStyle>
            <a:lvl1pPr>
              <a:defRPr sz="1000" b="0">
                <a:solidFill>
                  <a:schemeClr val="accent3"/>
                </a:solidFill>
              </a:defRPr>
            </a:lvl1pPr>
          </a:lstStyle>
          <a:p>
            <a:pPr lvl="0"/>
            <a:r>
              <a:rPr lang="en-US"/>
              <a:t>Click to edit Master text styles</a:t>
            </a:r>
          </a:p>
        </p:txBody>
      </p:sp>
      <p:sp>
        <p:nvSpPr>
          <p:cNvPr id="15" name="Picture Placeholder 8">
            <a:extLst>
              <a:ext uri="{FF2B5EF4-FFF2-40B4-BE49-F238E27FC236}">
                <a16:creationId xmlns:a16="http://schemas.microsoft.com/office/drawing/2014/main" id="{77A8A391-233D-4E13-9E50-81265E5FF2B0}"/>
              </a:ext>
            </a:extLst>
          </p:cNvPr>
          <p:cNvSpPr>
            <a:spLocks noGrp="1"/>
          </p:cNvSpPr>
          <p:nvPr>
            <p:ph type="pic" sz="quarter" idx="15"/>
          </p:nvPr>
        </p:nvSpPr>
        <p:spPr>
          <a:xfrm>
            <a:off x="5681762" y="328622"/>
            <a:ext cx="3848894" cy="2719383"/>
          </a:xfrm>
          <a:pattFill prst="ltUpDiag">
            <a:fgClr>
              <a:schemeClr val="accent3"/>
            </a:fgClr>
            <a:bgClr>
              <a:schemeClr val="bg1"/>
            </a:bgClr>
          </a:pattFill>
        </p:spPr>
        <p:txBody>
          <a:bodyPr/>
          <a:lstStyle/>
          <a:p>
            <a:r>
              <a:rPr lang="en-US" dirty="0"/>
              <a:t>Click icon to add picture</a:t>
            </a:r>
            <a:endParaRPr lang="en-GB" dirty="0"/>
          </a:p>
        </p:txBody>
      </p:sp>
    </p:spTree>
    <p:extLst>
      <p:ext uri="{BB962C8B-B14F-4D97-AF65-F5344CB8AC3E}">
        <p14:creationId xmlns:p14="http://schemas.microsoft.com/office/powerpoint/2010/main" val="1976509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and 2 Image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7F80-8105-490A-B116-0D4B5CC202FF}"/>
              </a:ext>
            </a:extLst>
          </p:cNvPr>
          <p:cNvSpPr>
            <a:spLocks noGrp="1"/>
          </p:cNvSpPr>
          <p:nvPr>
            <p:ph type="title"/>
          </p:nvPr>
        </p:nvSpPr>
        <p:spPr>
          <a:xfrm>
            <a:off x="374401" y="553502"/>
            <a:ext cx="9158400" cy="422812"/>
          </a:xfrm>
        </p:spPr>
        <p:txBody>
          <a:bodyPr/>
          <a:lstStyle/>
          <a:p>
            <a:r>
              <a:rPr lang="en-US"/>
              <a:t>Click to edit Master title style</a:t>
            </a:r>
            <a:endParaRPr lang="en-GB"/>
          </a:p>
        </p:txBody>
      </p:sp>
      <p:sp>
        <p:nvSpPr>
          <p:cNvPr id="6" name="Footer Placeholder 5">
            <a:extLst>
              <a:ext uri="{FF2B5EF4-FFF2-40B4-BE49-F238E27FC236}">
                <a16:creationId xmlns:a16="http://schemas.microsoft.com/office/drawing/2014/main" id="{AAF80658-4339-4A9F-9C8E-A58E6A60123B}"/>
              </a:ext>
            </a:extLst>
          </p:cNvPr>
          <p:cNvSpPr>
            <a:spLocks noGrp="1"/>
          </p:cNvSpPr>
          <p:nvPr>
            <p:ph type="ftr" sz="quarter" idx="11"/>
          </p:nvPr>
        </p:nvSpPr>
        <p:spPr/>
        <p:txBody>
          <a:bodyPr/>
          <a:lstStyle/>
          <a:p>
            <a:r>
              <a:rPr lang="en-GB"/>
              <a:t>2022 Full Year Results Presentation, April 2023</a:t>
            </a:r>
            <a:endParaRPr lang="en-GB" dirty="0"/>
          </a:p>
        </p:txBody>
      </p:sp>
      <p:sp>
        <p:nvSpPr>
          <p:cNvPr id="7" name="Slide Number Placeholder 6">
            <a:extLst>
              <a:ext uri="{FF2B5EF4-FFF2-40B4-BE49-F238E27FC236}">
                <a16:creationId xmlns:a16="http://schemas.microsoft.com/office/drawing/2014/main" id="{3DF8E506-4DE8-47B0-A1FE-C4E148220680}"/>
              </a:ext>
            </a:extLst>
          </p:cNvPr>
          <p:cNvSpPr>
            <a:spLocks noGrp="1"/>
          </p:cNvSpPr>
          <p:nvPr>
            <p:ph type="sldNum" sz="quarter" idx="12"/>
          </p:nvPr>
        </p:nvSpPr>
        <p:spPr/>
        <p:txBody>
          <a:bodyPr/>
          <a:lstStyle/>
          <a:p>
            <a:fld id="{88476D58-9353-4E68-BA19-6B4C3BA837E1}" type="slidenum">
              <a:rPr lang="en-GB" smtClean="0"/>
              <a:t>‹#›</a:t>
            </a:fld>
            <a:endParaRPr lang="en-GB" dirty="0"/>
          </a:p>
        </p:txBody>
      </p:sp>
      <p:sp>
        <p:nvSpPr>
          <p:cNvPr id="8" name="Text Placeholder 8">
            <a:extLst>
              <a:ext uri="{FF2B5EF4-FFF2-40B4-BE49-F238E27FC236}">
                <a16:creationId xmlns:a16="http://schemas.microsoft.com/office/drawing/2014/main" id="{5D6B69B6-D189-4E8A-80AC-02709504B30B}"/>
              </a:ext>
            </a:extLst>
          </p:cNvPr>
          <p:cNvSpPr>
            <a:spLocks noGrp="1"/>
          </p:cNvSpPr>
          <p:nvPr>
            <p:ph type="body" sz="quarter" idx="13"/>
          </p:nvPr>
        </p:nvSpPr>
        <p:spPr>
          <a:xfrm>
            <a:off x="371475" y="328622"/>
            <a:ext cx="9158400" cy="169545"/>
          </a:xfrm>
        </p:spPr>
        <p:txBody>
          <a:bodyPr>
            <a:normAutofit/>
          </a:bodyPr>
          <a:lstStyle>
            <a:lvl1pPr>
              <a:defRPr sz="1000" b="0">
                <a:solidFill>
                  <a:schemeClr val="accent3"/>
                </a:solidFill>
              </a:defRPr>
            </a:lvl1pPr>
          </a:lstStyle>
          <a:p>
            <a:pPr lvl="0"/>
            <a:r>
              <a:rPr lang="en-US"/>
              <a:t>Click to edit Master text styles</a:t>
            </a:r>
          </a:p>
        </p:txBody>
      </p:sp>
      <p:sp>
        <p:nvSpPr>
          <p:cNvPr id="14" name="Picture Placeholder 8">
            <a:extLst>
              <a:ext uri="{FF2B5EF4-FFF2-40B4-BE49-F238E27FC236}">
                <a16:creationId xmlns:a16="http://schemas.microsoft.com/office/drawing/2014/main" id="{F63DEE7D-8DB4-42EB-BDA4-1394D15B861B}"/>
              </a:ext>
            </a:extLst>
          </p:cNvPr>
          <p:cNvSpPr>
            <a:spLocks noGrp="1"/>
          </p:cNvSpPr>
          <p:nvPr>
            <p:ph type="pic" sz="quarter" idx="14"/>
          </p:nvPr>
        </p:nvSpPr>
        <p:spPr>
          <a:xfrm>
            <a:off x="375346" y="4051329"/>
            <a:ext cx="4307733" cy="1862108"/>
          </a:xfrm>
          <a:pattFill prst="ltUpDiag">
            <a:fgClr>
              <a:schemeClr val="accent3"/>
            </a:fgClr>
            <a:bgClr>
              <a:schemeClr val="bg1"/>
            </a:bgClr>
          </a:pattFill>
        </p:spPr>
        <p:txBody>
          <a:bodyPr/>
          <a:lstStyle/>
          <a:p>
            <a:r>
              <a:rPr lang="en-US" dirty="0"/>
              <a:t>Click icon to add picture</a:t>
            </a:r>
            <a:endParaRPr lang="en-GB" dirty="0"/>
          </a:p>
        </p:txBody>
      </p:sp>
      <p:sp>
        <p:nvSpPr>
          <p:cNvPr id="15" name="Picture Placeholder 8">
            <a:extLst>
              <a:ext uri="{FF2B5EF4-FFF2-40B4-BE49-F238E27FC236}">
                <a16:creationId xmlns:a16="http://schemas.microsoft.com/office/drawing/2014/main" id="{77A8A391-233D-4E13-9E50-81265E5FF2B0}"/>
              </a:ext>
            </a:extLst>
          </p:cNvPr>
          <p:cNvSpPr>
            <a:spLocks noGrp="1"/>
          </p:cNvSpPr>
          <p:nvPr>
            <p:ph type="pic" sz="quarter" idx="15"/>
          </p:nvPr>
        </p:nvSpPr>
        <p:spPr>
          <a:xfrm>
            <a:off x="5222922" y="4051300"/>
            <a:ext cx="4307734" cy="1860572"/>
          </a:xfrm>
          <a:pattFill prst="ltUpDiag">
            <a:fgClr>
              <a:schemeClr val="accent3"/>
            </a:fgClr>
            <a:bgClr>
              <a:schemeClr val="bg1"/>
            </a:bgClr>
          </a:pattFill>
        </p:spPr>
        <p:txBody>
          <a:bodyPr/>
          <a:lstStyle/>
          <a:p>
            <a:r>
              <a:rPr lang="en-US" dirty="0"/>
              <a:t>Click icon to add picture</a:t>
            </a:r>
            <a:endParaRPr lang="en-GB" dirty="0"/>
          </a:p>
        </p:txBody>
      </p:sp>
      <p:sp>
        <p:nvSpPr>
          <p:cNvPr id="9" name="Content Placeholder 2">
            <a:extLst>
              <a:ext uri="{FF2B5EF4-FFF2-40B4-BE49-F238E27FC236}">
                <a16:creationId xmlns:a16="http://schemas.microsoft.com/office/drawing/2014/main" id="{90BAD0F6-4B5C-4CAB-9FE2-3E05C08430E3}"/>
              </a:ext>
            </a:extLst>
          </p:cNvPr>
          <p:cNvSpPr>
            <a:spLocks noGrp="1"/>
          </p:cNvSpPr>
          <p:nvPr>
            <p:ph sz="half" idx="1"/>
          </p:nvPr>
        </p:nvSpPr>
        <p:spPr>
          <a:xfrm>
            <a:off x="375346" y="1200154"/>
            <a:ext cx="4307734" cy="26987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3">
            <a:extLst>
              <a:ext uri="{FF2B5EF4-FFF2-40B4-BE49-F238E27FC236}">
                <a16:creationId xmlns:a16="http://schemas.microsoft.com/office/drawing/2014/main" id="{D633B9DD-4A17-4545-BB96-C503A01A4EB2}"/>
              </a:ext>
            </a:extLst>
          </p:cNvPr>
          <p:cNvSpPr>
            <a:spLocks noGrp="1"/>
          </p:cNvSpPr>
          <p:nvPr>
            <p:ph sz="half" idx="2"/>
          </p:nvPr>
        </p:nvSpPr>
        <p:spPr>
          <a:xfrm>
            <a:off x="5222922" y="1200154"/>
            <a:ext cx="4307734" cy="26987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23798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7F80-8105-490A-B116-0D4B5CC202FF}"/>
              </a:ext>
            </a:extLst>
          </p:cNvPr>
          <p:cNvSpPr>
            <a:spLocks noGrp="1"/>
          </p:cNvSpPr>
          <p:nvPr>
            <p:ph type="title"/>
          </p:nvPr>
        </p:nvSpPr>
        <p:spPr>
          <a:xfrm>
            <a:off x="374401" y="553502"/>
            <a:ext cx="9158400" cy="422812"/>
          </a:xfrm>
        </p:spPr>
        <p:txBody>
          <a:bodyPr/>
          <a:lstStyle/>
          <a:p>
            <a:r>
              <a:rPr lang="en-US"/>
              <a:t>Click to edit Master title style</a:t>
            </a:r>
            <a:endParaRPr lang="en-GB"/>
          </a:p>
        </p:txBody>
      </p:sp>
      <p:sp>
        <p:nvSpPr>
          <p:cNvPr id="6" name="Footer Placeholder 5">
            <a:extLst>
              <a:ext uri="{FF2B5EF4-FFF2-40B4-BE49-F238E27FC236}">
                <a16:creationId xmlns:a16="http://schemas.microsoft.com/office/drawing/2014/main" id="{AAF80658-4339-4A9F-9C8E-A58E6A60123B}"/>
              </a:ext>
            </a:extLst>
          </p:cNvPr>
          <p:cNvSpPr>
            <a:spLocks noGrp="1"/>
          </p:cNvSpPr>
          <p:nvPr>
            <p:ph type="ftr" sz="quarter" idx="11"/>
          </p:nvPr>
        </p:nvSpPr>
        <p:spPr/>
        <p:txBody>
          <a:bodyPr/>
          <a:lstStyle/>
          <a:p>
            <a:r>
              <a:rPr lang="en-GB"/>
              <a:t>2022 Full Year Results Presentation, April 2023</a:t>
            </a:r>
            <a:endParaRPr lang="en-GB" dirty="0"/>
          </a:p>
        </p:txBody>
      </p:sp>
      <p:sp>
        <p:nvSpPr>
          <p:cNvPr id="7" name="Slide Number Placeholder 6">
            <a:extLst>
              <a:ext uri="{FF2B5EF4-FFF2-40B4-BE49-F238E27FC236}">
                <a16:creationId xmlns:a16="http://schemas.microsoft.com/office/drawing/2014/main" id="{3DF8E506-4DE8-47B0-A1FE-C4E148220680}"/>
              </a:ext>
            </a:extLst>
          </p:cNvPr>
          <p:cNvSpPr>
            <a:spLocks noGrp="1"/>
          </p:cNvSpPr>
          <p:nvPr>
            <p:ph type="sldNum" sz="quarter" idx="12"/>
          </p:nvPr>
        </p:nvSpPr>
        <p:spPr/>
        <p:txBody>
          <a:bodyPr/>
          <a:lstStyle/>
          <a:p>
            <a:fld id="{88476D58-9353-4E68-BA19-6B4C3BA837E1}" type="slidenum">
              <a:rPr lang="en-GB" smtClean="0"/>
              <a:t>‹#›</a:t>
            </a:fld>
            <a:endParaRPr lang="en-GB" dirty="0"/>
          </a:p>
        </p:txBody>
      </p:sp>
      <p:sp>
        <p:nvSpPr>
          <p:cNvPr id="8" name="Text Placeholder 8">
            <a:extLst>
              <a:ext uri="{FF2B5EF4-FFF2-40B4-BE49-F238E27FC236}">
                <a16:creationId xmlns:a16="http://schemas.microsoft.com/office/drawing/2014/main" id="{5D6B69B6-D189-4E8A-80AC-02709504B30B}"/>
              </a:ext>
            </a:extLst>
          </p:cNvPr>
          <p:cNvSpPr>
            <a:spLocks noGrp="1"/>
          </p:cNvSpPr>
          <p:nvPr>
            <p:ph type="body" sz="quarter" idx="13"/>
          </p:nvPr>
        </p:nvSpPr>
        <p:spPr>
          <a:xfrm>
            <a:off x="371475" y="328622"/>
            <a:ext cx="9158400" cy="169545"/>
          </a:xfrm>
        </p:spPr>
        <p:txBody>
          <a:bodyPr>
            <a:normAutofit/>
          </a:bodyPr>
          <a:lstStyle>
            <a:lvl1pPr>
              <a:defRPr sz="1000" b="0">
                <a:solidFill>
                  <a:schemeClr val="accent3"/>
                </a:solidFill>
              </a:defRPr>
            </a:lvl1pPr>
          </a:lstStyle>
          <a:p>
            <a:pPr lvl="0"/>
            <a:r>
              <a:rPr lang="en-US"/>
              <a:t>Click to edit Master text styles</a:t>
            </a:r>
          </a:p>
        </p:txBody>
      </p:sp>
      <p:sp>
        <p:nvSpPr>
          <p:cNvPr id="14" name="Picture Placeholder 8">
            <a:extLst>
              <a:ext uri="{FF2B5EF4-FFF2-40B4-BE49-F238E27FC236}">
                <a16:creationId xmlns:a16="http://schemas.microsoft.com/office/drawing/2014/main" id="{F63DEE7D-8DB4-42EB-BDA4-1394D15B861B}"/>
              </a:ext>
            </a:extLst>
          </p:cNvPr>
          <p:cNvSpPr>
            <a:spLocks noGrp="1"/>
          </p:cNvSpPr>
          <p:nvPr>
            <p:ph type="pic" sz="quarter" idx="14"/>
          </p:nvPr>
        </p:nvSpPr>
        <p:spPr>
          <a:xfrm>
            <a:off x="375346" y="1200149"/>
            <a:ext cx="9154367" cy="4713288"/>
          </a:xfrm>
          <a:pattFill prst="ltUpDiag">
            <a:fgClr>
              <a:schemeClr val="accent3"/>
            </a:fgClr>
            <a:bgClr>
              <a:schemeClr val="bg1"/>
            </a:bgClr>
          </a:pattFill>
        </p:spPr>
        <p:txBody>
          <a:bodyPr/>
          <a:lstStyle/>
          <a:p>
            <a:r>
              <a:rPr lang="en-US" dirty="0"/>
              <a:t>Click icon to add picture</a:t>
            </a:r>
            <a:endParaRPr lang="en-GB" dirty="0"/>
          </a:p>
        </p:txBody>
      </p:sp>
    </p:spTree>
    <p:extLst>
      <p:ext uri="{BB962C8B-B14F-4D97-AF65-F5344CB8AC3E}">
        <p14:creationId xmlns:p14="http://schemas.microsoft.com/office/powerpoint/2010/main" val="207851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7F80-8105-490A-B116-0D4B5CC202F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6554C49-092A-44C7-9FFB-C6474AA7C226}"/>
              </a:ext>
            </a:extLst>
          </p:cNvPr>
          <p:cNvSpPr>
            <a:spLocks noGrp="1"/>
          </p:cNvSpPr>
          <p:nvPr>
            <p:ph sz="half" idx="1"/>
          </p:nvPr>
        </p:nvSpPr>
        <p:spPr>
          <a:xfrm>
            <a:off x="375346" y="1200153"/>
            <a:ext cx="2736704" cy="4713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901EFCB9-49C9-499D-9135-70262A9993DB}"/>
              </a:ext>
            </a:extLst>
          </p:cNvPr>
          <p:cNvSpPr>
            <a:spLocks noGrp="1"/>
          </p:cNvSpPr>
          <p:nvPr>
            <p:ph sz="half" idx="2"/>
          </p:nvPr>
        </p:nvSpPr>
        <p:spPr>
          <a:xfrm>
            <a:off x="3584650" y="1200153"/>
            <a:ext cx="2736704" cy="4713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AAF80658-4339-4A9F-9C8E-A58E6A60123B}"/>
              </a:ext>
            </a:extLst>
          </p:cNvPr>
          <p:cNvSpPr>
            <a:spLocks noGrp="1"/>
          </p:cNvSpPr>
          <p:nvPr>
            <p:ph type="ftr" sz="quarter" idx="11"/>
          </p:nvPr>
        </p:nvSpPr>
        <p:spPr/>
        <p:txBody>
          <a:bodyPr/>
          <a:lstStyle/>
          <a:p>
            <a:r>
              <a:rPr lang="en-GB"/>
              <a:t>2022 Full Year Results Presentation, April 2023</a:t>
            </a:r>
            <a:endParaRPr lang="en-GB" dirty="0"/>
          </a:p>
        </p:txBody>
      </p:sp>
      <p:sp>
        <p:nvSpPr>
          <p:cNvPr id="7" name="Slide Number Placeholder 6">
            <a:extLst>
              <a:ext uri="{FF2B5EF4-FFF2-40B4-BE49-F238E27FC236}">
                <a16:creationId xmlns:a16="http://schemas.microsoft.com/office/drawing/2014/main" id="{3DF8E506-4DE8-47B0-A1FE-C4E148220680}"/>
              </a:ext>
            </a:extLst>
          </p:cNvPr>
          <p:cNvSpPr>
            <a:spLocks noGrp="1"/>
          </p:cNvSpPr>
          <p:nvPr>
            <p:ph type="sldNum" sz="quarter" idx="12"/>
          </p:nvPr>
        </p:nvSpPr>
        <p:spPr/>
        <p:txBody>
          <a:bodyPr/>
          <a:lstStyle/>
          <a:p>
            <a:fld id="{88476D58-9353-4E68-BA19-6B4C3BA837E1}" type="slidenum">
              <a:rPr lang="en-GB" smtClean="0"/>
              <a:t>‹#›</a:t>
            </a:fld>
            <a:endParaRPr lang="en-GB" dirty="0"/>
          </a:p>
        </p:txBody>
      </p:sp>
      <p:sp>
        <p:nvSpPr>
          <p:cNvPr id="8" name="Text Placeholder 8">
            <a:extLst>
              <a:ext uri="{FF2B5EF4-FFF2-40B4-BE49-F238E27FC236}">
                <a16:creationId xmlns:a16="http://schemas.microsoft.com/office/drawing/2014/main" id="{5D6B69B6-D189-4E8A-80AC-02709504B30B}"/>
              </a:ext>
            </a:extLst>
          </p:cNvPr>
          <p:cNvSpPr>
            <a:spLocks noGrp="1"/>
          </p:cNvSpPr>
          <p:nvPr>
            <p:ph type="body" sz="quarter" idx="13"/>
          </p:nvPr>
        </p:nvSpPr>
        <p:spPr>
          <a:xfrm>
            <a:off x="371477" y="328622"/>
            <a:ext cx="9159181" cy="169545"/>
          </a:xfrm>
        </p:spPr>
        <p:txBody>
          <a:bodyPr>
            <a:normAutofit/>
          </a:bodyPr>
          <a:lstStyle>
            <a:lvl1pPr>
              <a:defRPr sz="1000" b="0">
                <a:solidFill>
                  <a:schemeClr val="accent3"/>
                </a:solidFill>
              </a:defRPr>
            </a:lvl1pPr>
          </a:lstStyle>
          <a:p>
            <a:pPr lvl="0"/>
            <a:r>
              <a:rPr lang="en-US"/>
              <a:t>Click to edit Master text styles</a:t>
            </a:r>
          </a:p>
        </p:txBody>
      </p:sp>
      <p:sp>
        <p:nvSpPr>
          <p:cNvPr id="9" name="Content Placeholder 3">
            <a:extLst>
              <a:ext uri="{FF2B5EF4-FFF2-40B4-BE49-F238E27FC236}">
                <a16:creationId xmlns:a16="http://schemas.microsoft.com/office/drawing/2014/main" id="{5BB066B1-E083-4B8E-B6F2-22098D3C86EC}"/>
              </a:ext>
            </a:extLst>
          </p:cNvPr>
          <p:cNvSpPr>
            <a:spLocks noGrp="1"/>
          </p:cNvSpPr>
          <p:nvPr>
            <p:ph sz="half" idx="14"/>
          </p:nvPr>
        </p:nvSpPr>
        <p:spPr>
          <a:xfrm>
            <a:off x="6793952" y="1200153"/>
            <a:ext cx="2736704" cy="4713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86573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7F80-8105-490A-B116-0D4B5CC202F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6554C49-092A-44C7-9FFB-C6474AA7C226}"/>
              </a:ext>
            </a:extLst>
          </p:cNvPr>
          <p:cNvSpPr>
            <a:spLocks noGrp="1"/>
          </p:cNvSpPr>
          <p:nvPr>
            <p:ph sz="half" idx="1"/>
          </p:nvPr>
        </p:nvSpPr>
        <p:spPr>
          <a:xfrm>
            <a:off x="375349" y="1200153"/>
            <a:ext cx="2027889" cy="4713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901EFCB9-49C9-499D-9135-70262A9993DB}"/>
              </a:ext>
            </a:extLst>
          </p:cNvPr>
          <p:cNvSpPr>
            <a:spLocks noGrp="1"/>
          </p:cNvSpPr>
          <p:nvPr>
            <p:ph sz="half" idx="2"/>
          </p:nvPr>
        </p:nvSpPr>
        <p:spPr>
          <a:xfrm>
            <a:off x="2750840" y="1200153"/>
            <a:ext cx="2027889" cy="4713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AAF80658-4339-4A9F-9C8E-A58E6A60123B}"/>
              </a:ext>
            </a:extLst>
          </p:cNvPr>
          <p:cNvSpPr>
            <a:spLocks noGrp="1"/>
          </p:cNvSpPr>
          <p:nvPr>
            <p:ph type="ftr" sz="quarter" idx="11"/>
          </p:nvPr>
        </p:nvSpPr>
        <p:spPr/>
        <p:txBody>
          <a:bodyPr/>
          <a:lstStyle/>
          <a:p>
            <a:r>
              <a:rPr lang="en-GB"/>
              <a:t>2022 Full Year Results Presentation, April 2023</a:t>
            </a:r>
            <a:endParaRPr lang="en-GB" dirty="0"/>
          </a:p>
        </p:txBody>
      </p:sp>
      <p:sp>
        <p:nvSpPr>
          <p:cNvPr id="7" name="Slide Number Placeholder 6">
            <a:extLst>
              <a:ext uri="{FF2B5EF4-FFF2-40B4-BE49-F238E27FC236}">
                <a16:creationId xmlns:a16="http://schemas.microsoft.com/office/drawing/2014/main" id="{3DF8E506-4DE8-47B0-A1FE-C4E148220680}"/>
              </a:ext>
            </a:extLst>
          </p:cNvPr>
          <p:cNvSpPr>
            <a:spLocks noGrp="1"/>
          </p:cNvSpPr>
          <p:nvPr>
            <p:ph type="sldNum" sz="quarter" idx="12"/>
          </p:nvPr>
        </p:nvSpPr>
        <p:spPr/>
        <p:txBody>
          <a:bodyPr/>
          <a:lstStyle/>
          <a:p>
            <a:fld id="{88476D58-9353-4E68-BA19-6B4C3BA837E1}" type="slidenum">
              <a:rPr lang="en-GB" smtClean="0"/>
              <a:t>‹#›</a:t>
            </a:fld>
            <a:endParaRPr lang="en-GB" dirty="0"/>
          </a:p>
        </p:txBody>
      </p:sp>
      <p:sp>
        <p:nvSpPr>
          <p:cNvPr id="8" name="Text Placeholder 8">
            <a:extLst>
              <a:ext uri="{FF2B5EF4-FFF2-40B4-BE49-F238E27FC236}">
                <a16:creationId xmlns:a16="http://schemas.microsoft.com/office/drawing/2014/main" id="{5D6B69B6-D189-4E8A-80AC-02709504B30B}"/>
              </a:ext>
            </a:extLst>
          </p:cNvPr>
          <p:cNvSpPr>
            <a:spLocks noGrp="1"/>
          </p:cNvSpPr>
          <p:nvPr>
            <p:ph type="body" sz="quarter" idx="13"/>
          </p:nvPr>
        </p:nvSpPr>
        <p:spPr>
          <a:xfrm>
            <a:off x="371477" y="328622"/>
            <a:ext cx="9159181" cy="169545"/>
          </a:xfrm>
        </p:spPr>
        <p:txBody>
          <a:bodyPr>
            <a:normAutofit/>
          </a:bodyPr>
          <a:lstStyle>
            <a:lvl1pPr>
              <a:defRPr sz="1000" b="0">
                <a:solidFill>
                  <a:schemeClr val="accent3"/>
                </a:solidFill>
              </a:defRPr>
            </a:lvl1pPr>
          </a:lstStyle>
          <a:p>
            <a:pPr lvl="0"/>
            <a:r>
              <a:rPr lang="en-US"/>
              <a:t>Click to edit Master text styles</a:t>
            </a:r>
          </a:p>
        </p:txBody>
      </p:sp>
      <p:sp>
        <p:nvSpPr>
          <p:cNvPr id="9" name="Content Placeholder 3">
            <a:extLst>
              <a:ext uri="{FF2B5EF4-FFF2-40B4-BE49-F238E27FC236}">
                <a16:creationId xmlns:a16="http://schemas.microsoft.com/office/drawing/2014/main" id="{5BB066B1-E083-4B8E-B6F2-22098D3C86EC}"/>
              </a:ext>
            </a:extLst>
          </p:cNvPr>
          <p:cNvSpPr>
            <a:spLocks noGrp="1"/>
          </p:cNvSpPr>
          <p:nvPr>
            <p:ph sz="half" idx="14"/>
          </p:nvPr>
        </p:nvSpPr>
        <p:spPr>
          <a:xfrm>
            <a:off x="5126332" y="1200153"/>
            <a:ext cx="2027889" cy="4713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3">
            <a:extLst>
              <a:ext uri="{FF2B5EF4-FFF2-40B4-BE49-F238E27FC236}">
                <a16:creationId xmlns:a16="http://schemas.microsoft.com/office/drawing/2014/main" id="{45D03AC1-8855-422E-B34F-BE6D595F1AE1}"/>
              </a:ext>
            </a:extLst>
          </p:cNvPr>
          <p:cNvSpPr>
            <a:spLocks noGrp="1"/>
          </p:cNvSpPr>
          <p:nvPr>
            <p:ph sz="half" idx="15"/>
          </p:nvPr>
        </p:nvSpPr>
        <p:spPr>
          <a:xfrm>
            <a:off x="7501825" y="1200153"/>
            <a:ext cx="2027889" cy="4713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73437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42020-E679-4541-8339-BEA1FB335AEE}"/>
              </a:ext>
            </a:extLst>
          </p:cNvPr>
          <p:cNvSpPr>
            <a:spLocks noGrp="1"/>
          </p:cNvSpPr>
          <p:nvPr>
            <p:ph type="title"/>
          </p:nvPr>
        </p:nvSpPr>
        <p:spPr/>
        <p:txBody>
          <a:bodyPr/>
          <a:lstStyle/>
          <a:p>
            <a:r>
              <a:rPr lang="en-US"/>
              <a:t>Click to edit Master title style</a:t>
            </a:r>
            <a:endParaRPr lang="en-GB"/>
          </a:p>
        </p:txBody>
      </p:sp>
      <p:sp>
        <p:nvSpPr>
          <p:cNvPr id="4" name="Footer Placeholder 3">
            <a:extLst>
              <a:ext uri="{FF2B5EF4-FFF2-40B4-BE49-F238E27FC236}">
                <a16:creationId xmlns:a16="http://schemas.microsoft.com/office/drawing/2014/main" id="{F2295058-811A-4678-88D2-877B271037ED}"/>
              </a:ext>
            </a:extLst>
          </p:cNvPr>
          <p:cNvSpPr>
            <a:spLocks noGrp="1"/>
          </p:cNvSpPr>
          <p:nvPr>
            <p:ph type="ftr" sz="quarter" idx="11"/>
          </p:nvPr>
        </p:nvSpPr>
        <p:spPr/>
        <p:txBody>
          <a:bodyPr/>
          <a:lstStyle/>
          <a:p>
            <a:r>
              <a:rPr lang="en-GB"/>
              <a:t>2022 Full Year Results Presentation, April 2023</a:t>
            </a:r>
            <a:endParaRPr lang="en-GB" dirty="0"/>
          </a:p>
        </p:txBody>
      </p:sp>
      <p:sp>
        <p:nvSpPr>
          <p:cNvPr id="5" name="Slide Number Placeholder 4">
            <a:extLst>
              <a:ext uri="{FF2B5EF4-FFF2-40B4-BE49-F238E27FC236}">
                <a16:creationId xmlns:a16="http://schemas.microsoft.com/office/drawing/2014/main" id="{8C4A9793-D477-480D-BE6D-148910740D3E}"/>
              </a:ext>
            </a:extLst>
          </p:cNvPr>
          <p:cNvSpPr>
            <a:spLocks noGrp="1"/>
          </p:cNvSpPr>
          <p:nvPr>
            <p:ph type="sldNum" sz="quarter" idx="12"/>
          </p:nvPr>
        </p:nvSpPr>
        <p:spPr/>
        <p:txBody>
          <a:bodyPr/>
          <a:lstStyle/>
          <a:p>
            <a:fld id="{88476D58-9353-4E68-BA19-6B4C3BA837E1}" type="slidenum">
              <a:rPr lang="en-GB" smtClean="0"/>
              <a:t>‹#›</a:t>
            </a:fld>
            <a:endParaRPr lang="en-GB" dirty="0"/>
          </a:p>
        </p:txBody>
      </p:sp>
      <p:sp>
        <p:nvSpPr>
          <p:cNvPr id="6" name="Text Placeholder 8">
            <a:extLst>
              <a:ext uri="{FF2B5EF4-FFF2-40B4-BE49-F238E27FC236}">
                <a16:creationId xmlns:a16="http://schemas.microsoft.com/office/drawing/2014/main" id="{842B79FD-FB96-4F89-9A35-86346E8CD949}"/>
              </a:ext>
            </a:extLst>
          </p:cNvPr>
          <p:cNvSpPr>
            <a:spLocks noGrp="1"/>
          </p:cNvSpPr>
          <p:nvPr>
            <p:ph type="body" sz="quarter" idx="13"/>
          </p:nvPr>
        </p:nvSpPr>
        <p:spPr>
          <a:xfrm>
            <a:off x="371477" y="328622"/>
            <a:ext cx="9159181" cy="169545"/>
          </a:xfrm>
        </p:spPr>
        <p:txBody>
          <a:bodyPr>
            <a:normAutofit/>
          </a:bodyPr>
          <a:lstStyle>
            <a:lvl1pPr>
              <a:defRPr sz="1000" b="0">
                <a:solidFill>
                  <a:schemeClr val="accent3"/>
                </a:solidFill>
              </a:defRPr>
            </a:lvl1pPr>
          </a:lstStyle>
          <a:p>
            <a:pPr lvl="0"/>
            <a:r>
              <a:rPr lang="en-US"/>
              <a:t>Click to edit Master text styles</a:t>
            </a:r>
          </a:p>
        </p:txBody>
      </p:sp>
    </p:spTree>
    <p:extLst>
      <p:ext uri="{BB962C8B-B14F-4D97-AF65-F5344CB8AC3E}">
        <p14:creationId xmlns:p14="http://schemas.microsoft.com/office/powerpoint/2010/main" val="1413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96BDF09-B5E5-47B3-9D8D-6A29B9F32DEA}"/>
              </a:ext>
            </a:extLst>
          </p:cNvPr>
          <p:cNvSpPr>
            <a:spLocks noGrp="1"/>
          </p:cNvSpPr>
          <p:nvPr>
            <p:ph type="ftr" sz="quarter" idx="11"/>
          </p:nvPr>
        </p:nvSpPr>
        <p:spPr/>
        <p:txBody>
          <a:bodyPr/>
          <a:lstStyle/>
          <a:p>
            <a:r>
              <a:rPr lang="en-GB"/>
              <a:t>2022 Full Year Results Presentation, April 2023</a:t>
            </a:r>
            <a:endParaRPr lang="en-GB" dirty="0"/>
          </a:p>
        </p:txBody>
      </p:sp>
      <p:sp>
        <p:nvSpPr>
          <p:cNvPr id="4" name="Slide Number Placeholder 3">
            <a:extLst>
              <a:ext uri="{FF2B5EF4-FFF2-40B4-BE49-F238E27FC236}">
                <a16:creationId xmlns:a16="http://schemas.microsoft.com/office/drawing/2014/main" id="{E86BE6A5-EE2C-4DC2-8AB2-F50A025D5BB2}"/>
              </a:ext>
            </a:extLst>
          </p:cNvPr>
          <p:cNvSpPr>
            <a:spLocks noGrp="1"/>
          </p:cNvSpPr>
          <p:nvPr>
            <p:ph type="sldNum" sz="quarter" idx="12"/>
          </p:nvPr>
        </p:nvSpPr>
        <p:spPr/>
        <p:txBody>
          <a:bodyPr/>
          <a:lstStyle/>
          <a:p>
            <a:fld id="{88476D58-9353-4E68-BA19-6B4C3BA837E1}" type="slidenum">
              <a:rPr lang="en-GB" smtClean="0"/>
              <a:t>‹#›</a:t>
            </a:fld>
            <a:endParaRPr lang="en-GB" dirty="0"/>
          </a:p>
        </p:txBody>
      </p:sp>
    </p:spTree>
    <p:extLst>
      <p:ext uri="{BB962C8B-B14F-4D97-AF65-F5344CB8AC3E}">
        <p14:creationId xmlns:p14="http://schemas.microsoft.com/office/powerpoint/2010/main" val="282653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eft Panel">
    <p:spTree>
      <p:nvGrpSpPr>
        <p:cNvPr id="1" name=""/>
        <p:cNvGrpSpPr/>
        <p:nvPr/>
      </p:nvGrpSpPr>
      <p:grpSpPr>
        <a:xfrm>
          <a:off x="0" y="0"/>
          <a:ext cx="0" cy="0"/>
          <a:chOff x="0" y="0"/>
          <a:chExt cx="0" cy="0"/>
        </a:xfrm>
      </p:grpSpPr>
      <p:pic>
        <p:nvPicPr>
          <p:cNvPr id="12" name="Picture 11" descr="A couple of men wearing hard hats&#10;&#10;Description automatically generated with low confidence">
            <a:extLst>
              <a:ext uri="{FF2B5EF4-FFF2-40B4-BE49-F238E27FC236}">
                <a16:creationId xmlns:a16="http://schemas.microsoft.com/office/drawing/2014/main" id="{AC758FC4-2660-4547-B350-F3D51E9C55C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1"/>
            <a:ext cx="3631331" cy="6857999"/>
          </a:xfrm>
          <a:prstGeom prst="rect">
            <a:avLst/>
          </a:prstGeom>
        </p:spPr>
      </p:pic>
      <p:sp>
        <p:nvSpPr>
          <p:cNvPr id="14" name="Rectangle 13">
            <a:extLst>
              <a:ext uri="{FF2B5EF4-FFF2-40B4-BE49-F238E27FC236}">
                <a16:creationId xmlns:a16="http://schemas.microsoft.com/office/drawing/2014/main" id="{DD4BD5C4-369D-456C-A19B-AAB519EE6E95}"/>
              </a:ext>
            </a:extLst>
          </p:cNvPr>
          <p:cNvSpPr/>
          <p:nvPr userDrawn="1"/>
        </p:nvSpPr>
        <p:spPr>
          <a:xfrm>
            <a:off x="1" y="0"/>
            <a:ext cx="3631330" cy="6857999"/>
          </a:xfrm>
          <a:prstGeom prst="rect">
            <a:avLst/>
          </a:prstGeom>
          <a:gradFill flip="none" rotWithShape="1">
            <a:gsLst>
              <a:gs pos="0">
                <a:schemeClr val="accent3">
                  <a:alpha val="82000"/>
                </a:schemeClr>
              </a:gs>
              <a:gs pos="100000">
                <a:schemeClr val="accent2">
                  <a:alpha val="86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BE42020-E679-4541-8339-BEA1FB335AEE}"/>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4" name="Footer Placeholder 3">
            <a:extLst>
              <a:ext uri="{FF2B5EF4-FFF2-40B4-BE49-F238E27FC236}">
                <a16:creationId xmlns:a16="http://schemas.microsoft.com/office/drawing/2014/main" id="{F2295058-811A-4678-88D2-877B271037ED}"/>
              </a:ext>
            </a:extLst>
          </p:cNvPr>
          <p:cNvSpPr>
            <a:spLocks noGrp="1"/>
          </p:cNvSpPr>
          <p:nvPr>
            <p:ph type="ftr" sz="quarter" idx="11"/>
          </p:nvPr>
        </p:nvSpPr>
        <p:spPr/>
        <p:txBody>
          <a:bodyPr/>
          <a:lstStyle/>
          <a:p>
            <a:r>
              <a:rPr lang="en-GB"/>
              <a:t>2022 Full Year Results Presentation, April 2023</a:t>
            </a:r>
            <a:endParaRPr lang="en-GB" dirty="0"/>
          </a:p>
        </p:txBody>
      </p:sp>
      <p:sp>
        <p:nvSpPr>
          <p:cNvPr id="5" name="Slide Number Placeholder 4">
            <a:extLst>
              <a:ext uri="{FF2B5EF4-FFF2-40B4-BE49-F238E27FC236}">
                <a16:creationId xmlns:a16="http://schemas.microsoft.com/office/drawing/2014/main" id="{8C4A9793-D477-480D-BE6D-148910740D3E}"/>
              </a:ext>
            </a:extLst>
          </p:cNvPr>
          <p:cNvSpPr>
            <a:spLocks noGrp="1"/>
          </p:cNvSpPr>
          <p:nvPr>
            <p:ph type="sldNum" sz="quarter" idx="12"/>
          </p:nvPr>
        </p:nvSpPr>
        <p:spPr/>
        <p:txBody>
          <a:bodyPr/>
          <a:lstStyle/>
          <a:p>
            <a:fld id="{88476D58-9353-4E68-BA19-6B4C3BA837E1}" type="slidenum">
              <a:rPr lang="en-GB" smtClean="0"/>
              <a:t>‹#›</a:t>
            </a:fld>
            <a:endParaRPr lang="en-GB" dirty="0"/>
          </a:p>
        </p:txBody>
      </p:sp>
      <p:sp>
        <p:nvSpPr>
          <p:cNvPr id="6" name="Text Placeholder 8">
            <a:extLst>
              <a:ext uri="{FF2B5EF4-FFF2-40B4-BE49-F238E27FC236}">
                <a16:creationId xmlns:a16="http://schemas.microsoft.com/office/drawing/2014/main" id="{842B79FD-FB96-4F89-9A35-86346E8CD949}"/>
              </a:ext>
            </a:extLst>
          </p:cNvPr>
          <p:cNvSpPr>
            <a:spLocks noGrp="1"/>
          </p:cNvSpPr>
          <p:nvPr>
            <p:ph type="body" sz="quarter" idx="13"/>
          </p:nvPr>
        </p:nvSpPr>
        <p:spPr>
          <a:xfrm>
            <a:off x="371477" y="328622"/>
            <a:ext cx="9159181" cy="169545"/>
          </a:xfrm>
        </p:spPr>
        <p:txBody>
          <a:bodyPr>
            <a:normAutofit/>
          </a:bodyPr>
          <a:lstStyle>
            <a:lvl1pPr>
              <a:defRPr sz="1000" b="0">
                <a:solidFill>
                  <a:schemeClr val="bg1"/>
                </a:solidFill>
              </a:defRPr>
            </a:lvl1pPr>
          </a:lstStyle>
          <a:p>
            <a:pPr lvl="0"/>
            <a:r>
              <a:rPr lang="en-US"/>
              <a:t>Click to edit Master text styles</a:t>
            </a:r>
          </a:p>
        </p:txBody>
      </p:sp>
      <p:pic>
        <p:nvPicPr>
          <p:cNvPr id="11" name="Graphic 10">
            <a:extLst>
              <a:ext uri="{FF2B5EF4-FFF2-40B4-BE49-F238E27FC236}">
                <a16:creationId xmlns:a16="http://schemas.microsoft.com/office/drawing/2014/main" id="{99372A14-8351-4517-A0E0-0FBC1E4168E9}"/>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1475" y="6303600"/>
            <a:ext cx="895402" cy="288000"/>
          </a:xfrm>
          <a:prstGeom prst="rect">
            <a:avLst/>
          </a:prstGeom>
        </p:spPr>
      </p:pic>
    </p:spTree>
    <p:extLst>
      <p:ext uri="{BB962C8B-B14F-4D97-AF65-F5344CB8AC3E}">
        <p14:creationId xmlns:p14="http://schemas.microsoft.com/office/powerpoint/2010/main" val="220614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AR Title Slide 1">
    <p:spTree>
      <p:nvGrpSpPr>
        <p:cNvPr id="1" name=""/>
        <p:cNvGrpSpPr/>
        <p:nvPr/>
      </p:nvGrpSpPr>
      <p:grpSpPr>
        <a:xfrm>
          <a:off x="0" y="0"/>
          <a:ext cx="0" cy="0"/>
          <a:chOff x="0" y="0"/>
          <a:chExt cx="0" cy="0"/>
        </a:xfrm>
      </p:grpSpPr>
      <p:pic>
        <p:nvPicPr>
          <p:cNvPr id="4" name="Picture 3" descr="A picture containing person, orange&#10;&#10;Description automatically generated">
            <a:extLst>
              <a:ext uri="{FF2B5EF4-FFF2-40B4-BE49-F238E27FC236}">
                <a16:creationId xmlns:a16="http://schemas.microsoft.com/office/drawing/2014/main" id="{0B9C7C14-B928-EC1C-95AA-8D53C958A3E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588" y="0"/>
            <a:ext cx="9907588" cy="4003145"/>
          </a:xfrm>
          <a:prstGeom prst="rect">
            <a:avLst/>
          </a:prstGeom>
        </p:spPr>
      </p:pic>
      <p:sp>
        <p:nvSpPr>
          <p:cNvPr id="32" name="AutoShape 16">
            <a:extLst>
              <a:ext uri="{FF2B5EF4-FFF2-40B4-BE49-F238E27FC236}">
                <a16:creationId xmlns:a16="http://schemas.microsoft.com/office/drawing/2014/main" id="{1598DE89-6422-0869-4595-742F876C51CD}"/>
              </a:ext>
            </a:extLst>
          </p:cNvPr>
          <p:cNvSpPr>
            <a:spLocks noChangeAspect="1" noChangeArrowheads="1" noTextEdit="1"/>
          </p:cNvSpPr>
          <p:nvPr userDrawn="1"/>
        </p:nvSpPr>
        <p:spPr bwMode="auto">
          <a:xfrm>
            <a:off x="-3175" y="0"/>
            <a:ext cx="9907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18">
            <a:extLst>
              <a:ext uri="{FF2B5EF4-FFF2-40B4-BE49-F238E27FC236}">
                <a16:creationId xmlns:a16="http://schemas.microsoft.com/office/drawing/2014/main" id="{EB90503A-593D-8F44-4EDA-630F5A1E7187}"/>
              </a:ext>
            </a:extLst>
          </p:cNvPr>
          <p:cNvSpPr>
            <a:spLocks/>
          </p:cNvSpPr>
          <p:nvPr userDrawn="1"/>
        </p:nvSpPr>
        <p:spPr bwMode="auto">
          <a:xfrm>
            <a:off x="0" y="3965575"/>
            <a:ext cx="9907588" cy="2889250"/>
          </a:xfrm>
          <a:custGeom>
            <a:avLst/>
            <a:gdLst>
              <a:gd name="T0" fmla="*/ 1506 w 6241"/>
              <a:gd name="T1" fmla="*/ 0 h 1820"/>
              <a:gd name="T2" fmla="*/ 6241 w 6241"/>
              <a:gd name="T3" fmla="*/ 0 h 1820"/>
              <a:gd name="T4" fmla="*/ 6241 w 6241"/>
              <a:gd name="T5" fmla="*/ 1820 h 1820"/>
              <a:gd name="T6" fmla="*/ 0 w 6241"/>
              <a:gd name="T7" fmla="*/ 1820 h 1820"/>
              <a:gd name="T8" fmla="*/ 0 w 6241"/>
              <a:gd name="T9" fmla="*/ 1514 h 1820"/>
              <a:gd name="T10" fmla="*/ 1506 w 6241"/>
              <a:gd name="T11" fmla="*/ 0 h 1820"/>
            </a:gdLst>
            <a:ahLst/>
            <a:cxnLst>
              <a:cxn ang="0">
                <a:pos x="T0" y="T1"/>
              </a:cxn>
              <a:cxn ang="0">
                <a:pos x="T2" y="T3"/>
              </a:cxn>
              <a:cxn ang="0">
                <a:pos x="T4" y="T5"/>
              </a:cxn>
              <a:cxn ang="0">
                <a:pos x="T6" y="T7"/>
              </a:cxn>
              <a:cxn ang="0">
                <a:pos x="T8" y="T9"/>
              </a:cxn>
              <a:cxn ang="0">
                <a:pos x="T10" y="T11"/>
              </a:cxn>
            </a:cxnLst>
            <a:rect l="0" t="0" r="r" b="b"/>
            <a:pathLst>
              <a:path w="6241" h="1820">
                <a:moveTo>
                  <a:pt x="1506" y="0"/>
                </a:moveTo>
                <a:lnTo>
                  <a:pt x="6241" y="0"/>
                </a:lnTo>
                <a:lnTo>
                  <a:pt x="6241" y="1820"/>
                </a:lnTo>
                <a:lnTo>
                  <a:pt x="0" y="1820"/>
                </a:lnTo>
                <a:lnTo>
                  <a:pt x="0" y="1514"/>
                </a:lnTo>
                <a:lnTo>
                  <a:pt x="1506" y="0"/>
                </a:lnTo>
                <a:close/>
              </a:path>
            </a:pathLst>
          </a:custGeom>
          <a:gradFill flip="none" rotWithShape="1">
            <a:gsLst>
              <a:gs pos="0">
                <a:schemeClr val="accent1"/>
              </a:gs>
              <a:gs pos="100000">
                <a:schemeClr val="accent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solidFill>
                <a:schemeClr val="lt1"/>
              </a:solidFill>
            </a:endParaRPr>
          </a:p>
        </p:txBody>
      </p:sp>
      <p:sp>
        <p:nvSpPr>
          <p:cNvPr id="34" name="Freeform 19">
            <a:extLst>
              <a:ext uri="{FF2B5EF4-FFF2-40B4-BE49-F238E27FC236}">
                <a16:creationId xmlns:a16="http://schemas.microsoft.com/office/drawing/2014/main" id="{75DAC526-BE35-50AD-B8F4-E1F814FF4DB8}"/>
              </a:ext>
            </a:extLst>
          </p:cNvPr>
          <p:cNvSpPr>
            <a:spLocks/>
          </p:cNvSpPr>
          <p:nvPr userDrawn="1"/>
        </p:nvSpPr>
        <p:spPr bwMode="auto">
          <a:xfrm>
            <a:off x="0" y="-3175"/>
            <a:ext cx="9907588" cy="3968750"/>
          </a:xfrm>
          <a:custGeom>
            <a:avLst/>
            <a:gdLst>
              <a:gd name="T0" fmla="*/ 1506 w 6241"/>
              <a:gd name="T1" fmla="*/ 2500 h 2500"/>
              <a:gd name="T2" fmla="*/ 6241 w 6241"/>
              <a:gd name="T3" fmla="*/ 2500 h 2500"/>
              <a:gd name="T4" fmla="*/ 6241 w 6241"/>
              <a:gd name="T5" fmla="*/ 0 h 2500"/>
              <a:gd name="T6" fmla="*/ 0 w 6241"/>
              <a:gd name="T7" fmla="*/ 0 h 2500"/>
              <a:gd name="T8" fmla="*/ 0 w 6241"/>
              <a:gd name="T9" fmla="*/ 986 h 2500"/>
              <a:gd name="T10" fmla="*/ 1506 w 6241"/>
              <a:gd name="T11" fmla="*/ 2500 h 2500"/>
            </a:gdLst>
            <a:ahLst/>
            <a:cxnLst>
              <a:cxn ang="0">
                <a:pos x="T0" y="T1"/>
              </a:cxn>
              <a:cxn ang="0">
                <a:pos x="T2" y="T3"/>
              </a:cxn>
              <a:cxn ang="0">
                <a:pos x="T4" y="T5"/>
              </a:cxn>
              <a:cxn ang="0">
                <a:pos x="T6" y="T7"/>
              </a:cxn>
              <a:cxn ang="0">
                <a:pos x="T8" y="T9"/>
              </a:cxn>
              <a:cxn ang="0">
                <a:pos x="T10" y="T11"/>
              </a:cxn>
            </a:cxnLst>
            <a:rect l="0" t="0" r="r" b="b"/>
            <a:pathLst>
              <a:path w="6241" h="2500">
                <a:moveTo>
                  <a:pt x="1506" y="2500"/>
                </a:moveTo>
                <a:lnTo>
                  <a:pt x="6241" y="2500"/>
                </a:lnTo>
                <a:lnTo>
                  <a:pt x="6241" y="0"/>
                </a:lnTo>
                <a:lnTo>
                  <a:pt x="0" y="0"/>
                </a:lnTo>
                <a:lnTo>
                  <a:pt x="0" y="986"/>
                </a:lnTo>
                <a:lnTo>
                  <a:pt x="1506" y="2500"/>
                </a:lnTo>
                <a:close/>
              </a:path>
            </a:pathLst>
          </a:custGeom>
          <a:gradFill flip="none" rotWithShape="1">
            <a:gsLst>
              <a:gs pos="0">
                <a:schemeClr val="tx1">
                  <a:alpha val="59000"/>
                </a:schemeClr>
              </a:gs>
              <a:gs pos="100000">
                <a:schemeClr val="tx1">
                  <a:alpha val="50000"/>
                </a:schemeClr>
              </a:gs>
            </a:gsLst>
            <a:lin ang="16200000" scaled="1"/>
            <a:tileRect/>
          </a:gradFill>
          <a:ln w="6350" cap="flat">
            <a:noFill/>
            <a:prstDash val="solid"/>
            <a:miter/>
          </a:ln>
        </p:spPr>
        <p:txBody>
          <a:bodyPr rtlCol="0" anchor="ctr"/>
          <a:lstStyle/>
          <a:p>
            <a:pPr lvl="0"/>
            <a:endParaRPr lang="en-GB"/>
          </a:p>
        </p:txBody>
      </p:sp>
      <p:sp>
        <p:nvSpPr>
          <p:cNvPr id="35" name="Freeform 20">
            <a:extLst>
              <a:ext uri="{FF2B5EF4-FFF2-40B4-BE49-F238E27FC236}">
                <a16:creationId xmlns:a16="http://schemas.microsoft.com/office/drawing/2014/main" id="{599DDA38-9121-22A7-B5F8-C5F80C91794F}"/>
              </a:ext>
            </a:extLst>
          </p:cNvPr>
          <p:cNvSpPr>
            <a:spLocks/>
          </p:cNvSpPr>
          <p:nvPr userDrawn="1"/>
        </p:nvSpPr>
        <p:spPr bwMode="auto">
          <a:xfrm>
            <a:off x="0" y="1562100"/>
            <a:ext cx="2390775" cy="4806950"/>
          </a:xfrm>
          <a:custGeom>
            <a:avLst/>
            <a:gdLst>
              <a:gd name="T0" fmla="*/ 0 w 1506"/>
              <a:gd name="T1" fmla="*/ 0 h 3028"/>
              <a:gd name="T2" fmla="*/ 0 w 1506"/>
              <a:gd name="T3" fmla="*/ 3028 h 3028"/>
              <a:gd name="T4" fmla="*/ 1506 w 1506"/>
              <a:gd name="T5" fmla="*/ 1514 h 3028"/>
              <a:gd name="T6" fmla="*/ 0 w 1506"/>
              <a:gd name="T7" fmla="*/ 0 h 3028"/>
            </a:gdLst>
            <a:ahLst/>
            <a:cxnLst>
              <a:cxn ang="0">
                <a:pos x="T0" y="T1"/>
              </a:cxn>
              <a:cxn ang="0">
                <a:pos x="T2" y="T3"/>
              </a:cxn>
              <a:cxn ang="0">
                <a:pos x="T4" y="T5"/>
              </a:cxn>
              <a:cxn ang="0">
                <a:pos x="T6" y="T7"/>
              </a:cxn>
            </a:cxnLst>
            <a:rect l="0" t="0" r="r" b="b"/>
            <a:pathLst>
              <a:path w="1506" h="3028">
                <a:moveTo>
                  <a:pt x="0" y="0"/>
                </a:moveTo>
                <a:lnTo>
                  <a:pt x="0" y="3028"/>
                </a:lnTo>
                <a:lnTo>
                  <a:pt x="1506" y="1514"/>
                </a:lnTo>
                <a:lnTo>
                  <a:pt x="0" y="0"/>
                </a:lnTo>
                <a:close/>
              </a:path>
            </a:pathLst>
          </a:custGeom>
          <a:gradFill flip="none" rotWithShape="1">
            <a:gsLst>
              <a:gs pos="9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400">
              <a:solidFill>
                <a:schemeClr val="lt1"/>
              </a:solidFill>
            </a:endParaRPr>
          </a:p>
        </p:txBody>
      </p:sp>
      <p:sp>
        <p:nvSpPr>
          <p:cNvPr id="2" name="Title 1">
            <a:extLst>
              <a:ext uri="{FF2B5EF4-FFF2-40B4-BE49-F238E27FC236}">
                <a16:creationId xmlns:a16="http://schemas.microsoft.com/office/drawing/2014/main" id="{3CA993BB-B445-4E0D-BB16-380E29E0F9D8}"/>
              </a:ext>
            </a:extLst>
          </p:cNvPr>
          <p:cNvSpPr>
            <a:spLocks noGrp="1"/>
          </p:cNvSpPr>
          <p:nvPr userDrawn="1">
            <p:ph type="ctrTitle"/>
          </p:nvPr>
        </p:nvSpPr>
        <p:spPr>
          <a:xfrm>
            <a:off x="5476347" y="4225659"/>
            <a:ext cx="4055003" cy="1525853"/>
          </a:xfrm>
        </p:spPr>
        <p:txBody>
          <a:bodyPr anchor="b">
            <a:norm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1D1D77C1-4413-4341-A65B-732A65544406}"/>
              </a:ext>
            </a:extLst>
          </p:cNvPr>
          <p:cNvSpPr>
            <a:spLocks noGrp="1"/>
          </p:cNvSpPr>
          <p:nvPr userDrawn="1">
            <p:ph type="subTitle" idx="1"/>
          </p:nvPr>
        </p:nvSpPr>
        <p:spPr>
          <a:xfrm>
            <a:off x="5476347" y="5970588"/>
            <a:ext cx="4055003" cy="661722"/>
          </a:xfrm>
        </p:spPr>
        <p:txBody>
          <a:bodyPr>
            <a:normAutofit/>
          </a:bodyPr>
          <a:lstStyle>
            <a:lvl1pPr marL="0" indent="0" algn="l">
              <a:buNone/>
              <a:defRPr sz="1600"/>
            </a:lvl1pPr>
            <a:lvl2pPr marL="371484" indent="0" algn="ctr">
              <a:buNone/>
              <a:defRPr sz="1625"/>
            </a:lvl2pPr>
            <a:lvl3pPr marL="742969" indent="0" algn="ctr">
              <a:buNone/>
              <a:defRPr sz="1463"/>
            </a:lvl3pPr>
            <a:lvl4pPr marL="1114453" indent="0" algn="ctr">
              <a:buNone/>
              <a:defRPr sz="1300"/>
            </a:lvl4pPr>
            <a:lvl5pPr marL="1485937" indent="0" algn="ctr">
              <a:buNone/>
              <a:defRPr sz="1300"/>
            </a:lvl5pPr>
            <a:lvl6pPr marL="1857421" indent="0" algn="ctr">
              <a:buNone/>
              <a:defRPr sz="1300"/>
            </a:lvl6pPr>
            <a:lvl7pPr marL="2228906" indent="0" algn="ctr">
              <a:buNone/>
              <a:defRPr sz="1300"/>
            </a:lvl7pPr>
            <a:lvl8pPr marL="2600390" indent="0" algn="ctr">
              <a:buNone/>
              <a:defRPr sz="1300"/>
            </a:lvl8pPr>
            <a:lvl9pPr marL="2971874" indent="0" algn="ctr">
              <a:buNone/>
              <a:defRPr sz="1300"/>
            </a:lvl9pPr>
          </a:lstStyle>
          <a:p>
            <a:r>
              <a:rPr lang="en-US" dirty="0"/>
              <a:t>Click to edit Master subtitle style</a:t>
            </a:r>
            <a:endParaRPr lang="en-GB" dirty="0"/>
          </a:p>
        </p:txBody>
      </p:sp>
      <p:pic>
        <p:nvPicPr>
          <p:cNvPr id="38" name="Picture 37" descr="Logo&#10;&#10;Description automatically generated with medium confidence">
            <a:extLst>
              <a:ext uri="{FF2B5EF4-FFF2-40B4-BE49-F238E27FC236}">
                <a16:creationId xmlns:a16="http://schemas.microsoft.com/office/drawing/2014/main" id="{8980929B-3538-D33F-237E-605CDF939B7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78079" y="5531938"/>
            <a:ext cx="2164507" cy="1080000"/>
          </a:xfrm>
          <a:prstGeom prst="rect">
            <a:avLst/>
          </a:prstGeom>
        </p:spPr>
      </p:pic>
    </p:spTree>
    <p:extLst>
      <p:ext uri="{BB962C8B-B14F-4D97-AF65-F5344CB8AC3E}">
        <p14:creationId xmlns:p14="http://schemas.microsoft.com/office/powerpoint/2010/main" val="139593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blipFill dpi="0" rotWithShape="1">
          <a:blip r:embed="rId2">
            <a:lum/>
          </a:blip>
          <a:srcRect/>
          <a:tile tx="-812800" ty="-762000" sx="100000" sy="100000" flip="none" algn="tl"/>
        </a:blip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62691DC-2B0C-4C0C-A8DC-E0C2C1E6425F}"/>
              </a:ext>
            </a:extLst>
          </p:cNvPr>
          <p:cNvSpPr/>
          <p:nvPr userDrawn="1"/>
        </p:nvSpPr>
        <p:spPr>
          <a:xfrm>
            <a:off x="0" y="0"/>
            <a:ext cx="9906000" cy="6858000"/>
          </a:xfrm>
          <a:custGeom>
            <a:avLst/>
            <a:gdLst>
              <a:gd name="connsiteX0" fmla="*/ 0 w 9906000"/>
              <a:gd name="connsiteY0" fmla="*/ 6199078 h 6858000"/>
              <a:gd name="connsiteX1" fmla="*/ 168642 w 9906000"/>
              <a:gd name="connsiteY1" fmla="*/ 6387425 h 6858000"/>
              <a:gd name="connsiteX2" fmla="*/ 655404 w 9906000"/>
              <a:gd name="connsiteY2" fmla="*/ 6809694 h 6858000"/>
              <a:gd name="connsiteX3" fmla="*/ 724027 w 9906000"/>
              <a:gd name="connsiteY3" fmla="*/ 6858000 h 6858000"/>
              <a:gd name="connsiteX4" fmla="*/ 0 w 9906000"/>
              <a:gd name="connsiteY4" fmla="*/ 6858000 h 6858000"/>
              <a:gd name="connsiteX5" fmla="*/ 3191036 w 9906000"/>
              <a:gd name="connsiteY5" fmla="*/ 1387413 h 6858000"/>
              <a:gd name="connsiteX6" fmla="*/ 4618835 w 9906000"/>
              <a:gd name="connsiteY6" fmla="*/ 2001231 h 6858000"/>
              <a:gd name="connsiteX7" fmla="*/ 3169729 w 9906000"/>
              <a:gd name="connsiteY7" fmla="*/ 3449434 h 6858000"/>
              <a:gd name="connsiteX8" fmla="*/ 4586835 w 9906000"/>
              <a:gd name="connsiteY8" fmla="*/ 4866540 h 6858000"/>
              <a:gd name="connsiteX9" fmla="*/ 4580624 w 9906000"/>
              <a:gd name="connsiteY9" fmla="*/ 4872667 h 6858000"/>
              <a:gd name="connsiteX10" fmla="*/ 1709175 w 9906000"/>
              <a:gd name="connsiteY10" fmla="*/ 4834357 h 6858000"/>
              <a:gd name="connsiteX11" fmla="*/ 1747400 w 9906000"/>
              <a:gd name="connsiteY11" fmla="*/ 1962977 h 6858000"/>
              <a:gd name="connsiteX12" fmla="*/ 3191036 w 9906000"/>
              <a:gd name="connsiteY12" fmla="*/ 1387413 h 6858000"/>
              <a:gd name="connsiteX13" fmla="*/ 5639697 w 9906000"/>
              <a:gd name="connsiteY13" fmla="*/ 0 h 6858000"/>
              <a:gd name="connsiteX14" fmla="*/ 9906000 w 9906000"/>
              <a:gd name="connsiteY14" fmla="*/ 0 h 6858000"/>
              <a:gd name="connsiteX15" fmla="*/ 9906000 w 9906000"/>
              <a:gd name="connsiteY15" fmla="*/ 6858000 h 6858000"/>
              <a:gd name="connsiteX16" fmla="*/ 5608674 w 9906000"/>
              <a:gd name="connsiteY16" fmla="*/ 6858000 h 6858000"/>
              <a:gd name="connsiteX17" fmla="*/ 5644896 w 9906000"/>
              <a:gd name="connsiteY17" fmla="*/ 6833006 h 6858000"/>
              <a:gd name="connsiteX18" fmla="*/ 6135597 w 9906000"/>
              <a:gd name="connsiteY18" fmla="*/ 6415317 h 6858000"/>
              <a:gd name="connsiteX19" fmla="*/ 4586835 w 9906000"/>
              <a:gd name="connsiteY19" fmla="*/ 4866540 h 6858000"/>
              <a:gd name="connsiteX20" fmla="*/ 4618835 w 9906000"/>
              <a:gd name="connsiteY20" fmla="*/ 2001231 h 6858000"/>
              <a:gd name="connsiteX21" fmla="*/ 6167597 w 9906000"/>
              <a:gd name="connsiteY21" fmla="*/ 452468 h 6858000"/>
              <a:gd name="connsiteX22" fmla="*/ 6163491 w 9906000"/>
              <a:gd name="connsiteY22" fmla="*/ 448332 h 6858000"/>
              <a:gd name="connsiteX23" fmla="*/ 5676725 w 9906000"/>
              <a:gd name="connsiteY23" fmla="*/ 26065 h 6858000"/>
              <a:gd name="connsiteX24" fmla="*/ 0 w 9906000"/>
              <a:gd name="connsiteY24" fmla="*/ 0 h 6858000"/>
              <a:gd name="connsiteX25" fmla="*/ 691182 w 9906000"/>
              <a:gd name="connsiteY25" fmla="*/ 0 h 6858000"/>
              <a:gd name="connsiteX26" fmla="*/ 687225 w 9906000"/>
              <a:gd name="connsiteY26" fmla="*/ 2731 h 6858000"/>
              <a:gd name="connsiteX27" fmla="*/ 196520 w 9906000"/>
              <a:gd name="connsiteY27" fmla="*/ 420426 h 6858000"/>
              <a:gd name="connsiteX28" fmla="*/ 0 w 9906000"/>
              <a:gd name="connsiteY28" fmla="*/ 6358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06000" h="6858000">
                <a:moveTo>
                  <a:pt x="0" y="6199078"/>
                </a:moveTo>
                <a:lnTo>
                  <a:pt x="168642" y="6387425"/>
                </a:lnTo>
                <a:cubicBezTo>
                  <a:pt x="322392" y="6542624"/>
                  <a:pt x="485209" y="6683383"/>
                  <a:pt x="655404" y="6809694"/>
                </a:cubicBezTo>
                <a:lnTo>
                  <a:pt x="724027" y="6858000"/>
                </a:lnTo>
                <a:lnTo>
                  <a:pt x="0" y="6858000"/>
                </a:lnTo>
                <a:close/>
                <a:moveTo>
                  <a:pt x="3191036" y="1387413"/>
                </a:moveTo>
                <a:cubicBezTo>
                  <a:pt x="3710670" y="1394335"/>
                  <a:pt x="4227664" y="1599487"/>
                  <a:pt x="4618835" y="2001231"/>
                </a:cubicBezTo>
                <a:lnTo>
                  <a:pt x="3169729" y="3449434"/>
                </a:lnTo>
                <a:lnTo>
                  <a:pt x="4586835" y="4866540"/>
                </a:lnTo>
                <a:cubicBezTo>
                  <a:pt x="4584732" y="4868559"/>
                  <a:pt x="4582629" y="4870662"/>
                  <a:pt x="4580624" y="4872667"/>
                </a:cubicBezTo>
                <a:cubicBezTo>
                  <a:pt x="3777066" y="5655009"/>
                  <a:pt x="2491517" y="5637915"/>
                  <a:pt x="1709175" y="4834357"/>
                </a:cubicBezTo>
                <a:cubicBezTo>
                  <a:pt x="926748" y="4030926"/>
                  <a:pt x="943941" y="2745334"/>
                  <a:pt x="1747400" y="1962977"/>
                </a:cubicBezTo>
                <a:cubicBezTo>
                  <a:pt x="2149129" y="1571799"/>
                  <a:pt x="2671403" y="1380491"/>
                  <a:pt x="3191036" y="1387413"/>
                </a:cubicBezTo>
                <a:close/>
                <a:moveTo>
                  <a:pt x="5639697" y="0"/>
                </a:moveTo>
                <a:lnTo>
                  <a:pt x="9906000" y="0"/>
                </a:lnTo>
                <a:lnTo>
                  <a:pt x="9906000" y="6858000"/>
                </a:lnTo>
                <a:lnTo>
                  <a:pt x="5608674" y="6858000"/>
                </a:lnTo>
                <a:lnTo>
                  <a:pt x="5644896" y="6833006"/>
                </a:lnTo>
                <a:cubicBezTo>
                  <a:pt x="5816268" y="6708295"/>
                  <a:pt x="5980398" y="6569068"/>
                  <a:pt x="6135597" y="6415317"/>
                </a:cubicBezTo>
                <a:lnTo>
                  <a:pt x="4586835" y="4866540"/>
                </a:lnTo>
                <a:cubicBezTo>
                  <a:pt x="5386003" y="4083774"/>
                  <a:pt x="5400345" y="2801669"/>
                  <a:pt x="4618835" y="2001231"/>
                </a:cubicBezTo>
                <a:lnTo>
                  <a:pt x="6167597" y="452468"/>
                </a:lnTo>
                <a:cubicBezTo>
                  <a:pt x="6166228" y="451085"/>
                  <a:pt x="6164859" y="449701"/>
                  <a:pt x="6163491" y="448332"/>
                </a:cubicBezTo>
                <a:cubicBezTo>
                  <a:pt x="6009738" y="293134"/>
                  <a:pt x="5846922" y="152376"/>
                  <a:pt x="5676725" y="26065"/>
                </a:cubicBezTo>
                <a:close/>
                <a:moveTo>
                  <a:pt x="0" y="0"/>
                </a:moveTo>
                <a:lnTo>
                  <a:pt x="691182" y="0"/>
                </a:lnTo>
                <a:lnTo>
                  <a:pt x="687225" y="2731"/>
                </a:lnTo>
                <a:cubicBezTo>
                  <a:pt x="515852" y="127443"/>
                  <a:pt x="351721" y="266673"/>
                  <a:pt x="196520" y="420426"/>
                </a:cubicBezTo>
                <a:lnTo>
                  <a:pt x="0" y="635811"/>
                </a:lnTo>
                <a:close/>
              </a:path>
            </a:pathLst>
          </a:cu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0" name="Freeform: Shape 9">
            <a:extLst>
              <a:ext uri="{FF2B5EF4-FFF2-40B4-BE49-F238E27FC236}">
                <a16:creationId xmlns:a16="http://schemas.microsoft.com/office/drawing/2014/main" id="{A63F99BA-981C-4576-8683-852D08B6794A}"/>
              </a:ext>
            </a:extLst>
          </p:cNvPr>
          <p:cNvSpPr/>
          <p:nvPr userDrawn="1"/>
        </p:nvSpPr>
        <p:spPr>
          <a:xfrm>
            <a:off x="2" y="0"/>
            <a:ext cx="6167595" cy="6858000"/>
          </a:xfrm>
          <a:custGeom>
            <a:avLst/>
            <a:gdLst>
              <a:gd name="connsiteX0" fmla="*/ 4618833 w 6167595"/>
              <a:gd name="connsiteY0" fmla="*/ 2001231 h 6858000"/>
              <a:gd name="connsiteX1" fmla="*/ 4586833 w 6167595"/>
              <a:gd name="connsiteY1" fmla="*/ 4866540 h 6858000"/>
              <a:gd name="connsiteX2" fmla="*/ 3169727 w 6167595"/>
              <a:gd name="connsiteY2" fmla="*/ 3449434 h 6858000"/>
              <a:gd name="connsiteX3" fmla="*/ 691180 w 6167595"/>
              <a:gd name="connsiteY3" fmla="*/ 0 h 6858000"/>
              <a:gd name="connsiteX4" fmla="*/ 5639695 w 6167595"/>
              <a:gd name="connsiteY4" fmla="*/ 0 h 6858000"/>
              <a:gd name="connsiteX5" fmla="*/ 5676723 w 6167595"/>
              <a:gd name="connsiteY5" fmla="*/ 26066 h 6858000"/>
              <a:gd name="connsiteX6" fmla="*/ 6163488 w 6167595"/>
              <a:gd name="connsiteY6" fmla="*/ 448332 h 6858000"/>
              <a:gd name="connsiteX7" fmla="*/ 6167595 w 6167595"/>
              <a:gd name="connsiteY7" fmla="*/ 452468 h 6858000"/>
              <a:gd name="connsiteX8" fmla="*/ 4618833 w 6167595"/>
              <a:gd name="connsiteY8" fmla="*/ 2001231 h 6858000"/>
              <a:gd name="connsiteX9" fmla="*/ 1747398 w 6167595"/>
              <a:gd name="connsiteY9" fmla="*/ 1962978 h 6858000"/>
              <a:gd name="connsiteX10" fmla="*/ 1709173 w 6167595"/>
              <a:gd name="connsiteY10" fmla="*/ 4834357 h 6858000"/>
              <a:gd name="connsiteX11" fmla="*/ 4580622 w 6167595"/>
              <a:gd name="connsiteY11" fmla="*/ 4872667 h 6858000"/>
              <a:gd name="connsiteX12" fmla="*/ 4586833 w 6167595"/>
              <a:gd name="connsiteY12" fmla="*/ 4866540 h 6858000"/>
              <a:gd name="connsiteX13" fmla="*/ 6135595 w 6167595"/>
              <a:gd name="connsiteY13" fmla="*/ 6415317 h 6858000"/>
              <a:gd name="connsiteX14" fmla="*/ 5644894 w 6167595"/>
              <a:gd name="connsiteY14" fmla="*/ 6833006 h 6858000"/>
              <a:gd name="connsiteX15" fmla="*/ 5608672 w 6167595"/>
              <a:gd name="connsiteY15" fmla="*/ 6858000 h 6858000"/>
              <a:gd name="connsiteX16" fmla="*/ 724025 w 6167595"/>
              <a:gd name="connsiteY16" fmla="*/ 6858000 h 6858000"/>
              <a:gd name="connsiteX17" fmla="*/ 655402 w 6167595"/>
              <a:gd name="connsiteY17" fmla="*/ 6809694 h 6858000"/>
              <a:gd name="connsiteX18" fmla="*/ 168640 w 6167595"/>
              <a:gd name="connsiteY18" fmla="*/ 6387425 h 6858000"/>
              <a:gd name="connsiteX19" fmla="*/ 19730 w 6167595"/>
              <a:gd name="connsiteY19" fmla="*/ 6229311 h 6858000"/>
              <a:gd name="connsiteX20" fmla="*/ 0 w 6167595"/>
              <a:gd name="connsiteY20" fmla="*/ 6206114 h 6858000"/>
              <a:gd name="connsiteX21" fmla="*/ 0 w 6167595"/>
              <a:gd name="connsiteY21" fmla="*/ 630356 h 6858000"/>
              <a:gd name="connsiteX22" fmla="*/ 46132 w 6167595"/>
              <a:gd name="connsiteY22" fmla="*/ 577137 h 6858000"/>
              <a:gd name="connsiteX23" fmla="*/ 196518 w 6167595"/>
              <a:gd name="connsiteY23" fmla="*/ 420426 h 6858000"/>
              <a:gd name="connsiteX24" fmla="*/ 687223 w 6167595"/>
              <a:gd name="connsiteY24" fmla="*/ 273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7595" h="6858000">
                <a:moveTo>
                  <a:pt x="4618833" y="2001231"/>
                </a:moveTo>
                <a:cubicBezTo>
                  <a:pt x="5400343" y="2801669"/>
                  <a:pt x="5386001" y="4083774"/>
                  <a:pt x="4586833" y="4866540"/>
                </a:cubicBezTo>
                <a:lnTo>
                  <a:pt x="3169727" y="3449434"/>
                </a:lnTo>
                <a:close/>
                <a:moveTo>
                  <a:pt x="691180" y="0"/>
                </a:moveTo>
                <a:lnTo>
                  <a:pt x="5639695" y="0"/>
                </a:lnTo>
                <a:lnTo>
                  <a:pt x="5676723" y="26066"/>
                </a:lnTo>
                <a:cubicBezTo>
                  <a:pt x="5846919" y="152376"/>
                  <a:pt x="6009736" y="293134"/>
                  <a:pt x="6163488" y="448332"/>
                </a:cubicBezTo>
                <a:cubicBezTo>
                  <a:pt x="6164857" y="449702"/>
                  <a:pt x="6166226" y="451085"/>
                  <a:pt x="6167595" y="452468"/>
                </a:cubicBezTo>
                <a:lnTo>
                  <a:pt x="4618833" y="2001231"/>
                </a:lnTo>
                <a:cubicBezTo>
                  <a:pt x="3836491" y="1197743"/>
                  <a:pt x="2550857" y="1180621"/>
                  <a:pt x="1747398" y="1962978"/>
                </a:cubicBezTo>
                <a:cubicBezTo>
                  <a:pt x="943939" y="2745334"/>
                  <a:pt x="926746" y="4030926"/>
                  <a:pt x="1709173" y="4834357"/>
                </a:cubicBezTo>
                <a:cubicBezTo>
                  <a:pt x="2491515" y="5637915"/>
                  <a:pt x="3777064" y="5655009"/>
                  <a:pt x="4580622" y="4872667"/>
                </a:cubicBezTo>
                <a:cubicBezTo>
                  <a:pt x="4582627" y="4870662"/>
                  <a:pt x="4584730" y="4868559"/>
                  <a:pt x="4586833" y="4866540"/>
                </a:cubicBezTo>
                <a:lnTo>
                  <a:pt x="6135595" y="6415317"/>
                </a:lnTo>
                <a:cubicBezTo>
                  <a:pt x="5980396" y="6569068"/>
                  <a:pt x="5816266" y="6708295"/>
                  <a:pt x="5644894" y="6833006"/>
                </a:cubicBezTo>
                <a:lnTo>
                  <a:pt x="5608672" y="6858000"/>
                </a:lnTo>
                <a:lnTo>
                  <a:pt x="724025" y="6858000"/>
                </a:lnTo>
                <a:lnTo>
                  <a:pt x="655402" y="6809694"/>
                </a:lnTo>
                <a:cubicBezTo>
                  <a:pt x="485207" y="6683383"/>
                  <a:pt x="322390" y="6542624"/>
                  <a:pt x="168640" y="6387425"/>
                </a:cubicBezTo>
                <a:cubicBezTo>
                  <a:pt x="117390" y="6335691"/>
                  <a:pt x="67753" y="6282966"/>
                  <a:pt x="19730" y="6229311"/>
                </a:cubicBezTo>
                <a:lnTo>
                  <a:pt x="0" y="6206114"/>
                </a:lnTo>
                <a:lnTo>
                  <a:pt x="0" y="630356"/>
                </a:lnTo>
                <a:lnTo>
                  <a:pt x="46132" y="577137"/>
                </a:lnTo>
                <a:cubicBezTo>
                  <a:pt x="94656" y="523934"/>
                  <a:pt x="144785" y="471676"/>
                  <a:pt x="196518" y="420426"/>
                </a:cubicBezTo>
                <a:cubicBezTo>
                  <a:pt x="351719" y="266673"/>
                  <a:pt x="515850" y="127444"/>
                  <a:pt x="687223" y="2731"/>
                </a:cubicBezTo>
                <a:close/>
              </a:path>
            </a:pathLst>
          </a:custGeom>
          <a:gradFill flip="none" rotWithShape="1">
            <a:gsLst>
              <a:gs pos="0">
                <a:schemeClr val="accent3">
                  <a:alpha val="46000"/>
                </a:schemeClr>
              </a:gs>
              <a:gs pos="100000">
                <a:schemeClr val="accent2"/>
              </a:gs>
            </a:gsLst>
            <a:lin ang="18900000" scaled="1"/>
            <a:tileRect/>
          </a:gradFill>
          <a:ln w="6477" cap="flat">
            <a:noFill/>
            <a:prstDash val="solid"/>
            <a:miter/>
          </a:ln>
        </p:spPr>
        <p:txBody>
          <a:bodyPr wrap="square" rtlCol="0" anchor="ctr">
            <a:noAutofit/>
          </a:bodyPr>
          <a:lstStyle/>
          <a:p>
            <a:endParaRPr lang="en-GB" dirty="0"/>
          </a:p>
        </p:txBody>
      </p:sp>
      <p:pic>
        <p:nvPicPr>
          <p:cNvPr id="8" name="Graphic 7">
            <a:extLst>
              <a:ext uri="{FF2B5EF4-FFF2-40B4-BE49-F238E27FC236}">
                <a16:creationId xmlns:a16="http://schemas.microsoft.com/office/drawing/2014/main" id="{379F9259-720F-4347-AF17-5D9E85F373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09708" y="363745"/>
            <a:ext cx="920948" cy="759600"/>
          </a:xfrm>
          <a:prstGeom prst="rect">
            <a:avLst/>
          </a:prstGeom>
        </p:spPr>
      </p:pic>
      <p:sp>
        <p:nvSpPr>
          <p:cNvPr id="4" name="Footer Placeholder 3">
            <a:extLst>
              <a:ext uri="{FF2B5EF4-FFF2-40B4-BE49-F238E27FC236}">
                <a16:creationId xmlns:a16="http://schemas.microsoft.com/office/drawing/2014/main" id="{F2295058-811A-4678-88D2-877B271037ED}"/>
              </a:ext>
            </a:extLst>
          </p:cNvPr>
          <p:cNvSpPr>
            <a:spLocks noGrp="1"/>
          </p:cNvSpPr>
          <p:nvPr>
            <p:ph type="ftr" sz="quarter" idx="11"/>
          </p:nvPr>
        </p:nvSpPr>
        <p:spPr/>
        <p:txBody>
          <a:bodyPr/>
          <a:lstStyle/>
          <a:p>
            <a:r>
              <a:rPr lang="en-GB"/>
              <a:t>2022 Full Year Results Presentation, April 2023</a:t>
            </a:r>
            <a:endParaRPr lang="en-GB" dirty="0"/>
          </a:p>
        </p:txBody>
      </p:sp>
      <p:sp>
        <p:nvSpPr>
          <p:cNvPr id="5" name="Slide Number Placeholder 4">
            <a:extLst>
              <a:ext uri="{FF2B5EF4-FFF2-40B4-BE49-F238E27FC236}">
                <a16:creationId xmlns:a16="http://schemas.microsoft.com/office/drawing/2014/main" id="{8C4A9793-D477-480D-BE6D-148910740D3E}"/>
              </a:ext>
            </a:extLst>
          </p:cNvPr>
          <p:cNvSpPr>
            <a:spLocks noGrp="1"/>
          </p:cNvSpPr>
          <p:nvPr>
            <p:ph type="sldNum" sz="quarter" idx="12"/>
          </p:nvPr>
        </p:nvSpPr>
        <p:spPr/>
        <p:txBody>
          <a:bodyPr/>
          <a:lstStyle/>
          <a:p>
            <a:fld id="{88476D58-9353-4E68-BA19-6B4C3BA837E1}" type="slidenum">
              <a:rPr lang="en-GB" smtClean="0"/>
              <a:t>‹#›</a:t>
            </a:fld>
            <a:endParaRPr lang="en-GB" dirty="0"/>
          </a:p>
        </p:txBody>
      </p:sp>
      <p:sp>
        <p:nvSpPr>
          <p:cNvPr id="19" name="Text Placeholder 16">
            <a:extLst>
              <a:ext uri="{FF2B5EF4-FFF2-40B4-BE49-F238E27FC236}">
                <a16:creationId xmlns:a16="http://schemas.microsoft.com/office/drawing/2014/main" id="{CA1876AA-6401-4220-B1D8-272ACC6BD12C}"/>
              </a:ext>
            </a:extLst>
          </p:cNvPr>
          <p:cNvSpPr>
            <a:spLocks noGrp="1"/>
          </p:cNvSpPr>
          <p:nvPr>
            <p:ph type="body" sz="quarter" idx="13"/>
          </p:nvPr>
        </p:nvSpPr>
        <p:spPr>
          <a:xfrm>
            <a:off x="5476113" y="1659878"/>
            <a:ext cx="4053600" cy="3594985"/>
          </a:xfrm>
        </p:spPr>
        <p:txBody>
          <a:bodyPr anchor="ctr" anchorCtr="0">
            <a:normAutofit/>
          </a:bodyPr>
          <a:lstStyle>
            <a:lvl1pPr algn="l">
              <a:defRPr sz="5200"/>
            </a:lvl1pPr>
          </a:lstStyle>
          <a:p>
            <a:pPr lvl="0"/>
            <a:r>
              <a:rPr lang="en-US"/>
              <a:t>Click to edit Master text styles</a:t>
            </a:r>
          </a:p>
        </p:txBody>
      </p:sp>
    </p:spTree>
    <p:extLst>
      <p:ext uri="{BB962C8B-B14F-4D97-AF65-F5344CB8AC3E}">
        <p14:creationId xmlns:p14="http://schemas.microsoft.com/office/powerpoint/2010/main" val="4283158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act">
    <p:spTree>
      <p:nvGrpSpPr>
        <p:cNvPr id="1" name=""/>
        <p:cNvGrpSpPr/>
        <p:nvPr/>
      </p:nvGrpSpPr>
      <p:grpSpPr>
        <a:xfrm>
          <a:off x="0" y="0"/>
          <a:ext cx="0" cy="0"/>
          <a:chOff x="0" y="0"/>
          <a:chExt cx="0" cy="0"/>
        </a:xfrm>
      </p:grpSpPr>
      <p:pic>
        <p:nvPicPr>
          <p:cNvPr id="14" name="Picture 13" descr="A picture containing factory, outdoor, building&#10;&#10;Description automatically generated">
            <a:extLst>
              <a:ext uri="{FF2B5EF4-FFF2-40B4-BE49-F238E27FC236}">
                <a16:creationId xmlns:a16="http://schemas.microsoft.com/office/drawing/2014/main" id="{F983CF39-A3BF-48DF-B9A5-0CBB2315CA2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616189" y="-2"/>
            <a:ext cx="8289811" cy="6858001"/>
          </a:xfrm>
          <a:prstGeom prst="rect">
            <a:avLst/>
          </a:prstGeom>
        </p:spPr>
      </p:pic>
      <p:sp>
        <p:nvSpPr>
          <p:cNvPr id="20" name="Freeform: Shape 19">
            <a:extLst>
              <a:ext uri="{FF2B5EF4-FFF2-40B4-BE49-F238E27FC236}">
                <a16:creationId xmlns:a16="http://schemas.microsoft.com/office/drawing/2014/main" id="{2BA56718-D22B-4F25-97F2-A1C7728F92F5}"/>
              </a:ext>
            </a:extLst>
          </p:cNvPr>
          <p:cNvSpPr/>
          <p:nvPr userDrawn="1"/>
        </p:nvSpPr>
        <p:spPr>
          <a:xfrm rot="8100000">
            <a:off x="4189652" y="-2389854"/>
            <a:ext cx="4347557" cy="10595935"/>
          </a:xfrm>
          <a:custGeom>
            <a:avLst/>
            <a:gdLst>
              <a:gd name="connsiteX0" fmla="*/ 32962 w 4347557"/>
              <a:gd name="connsiteY0" fmla="*/ 2428833 h 10595935"/>
              <a:gd name="connsiteX1" fmla="*/ 2461795 w 4347557"/>
              <a:gd name="connsiteY1" fmla="*/ 0 h 10595935"/>
              <a:gd name="connsiteX2" fmla="*/ 3957243 w 4347557"/>
              <a:gd name="connsiteY2" fmla="*/ 1495448 h 10595935"/>
              <a:gd name="connsiteX3" fmla="*/ 2124191 w 4347557"/>
              <a:gd name="connsiteY3" fmla="*/ 3328501 h 10595935"/>
              <a:gd name="connsiteX4" fmla="*/ 316341 w 4347557"/>
              <a:gd name="connsiteY4" fmla="*/ 2446149 h 10595935"/>
              <a:gd name="connsiteX5" fmla="*/ 2077283 w 4347557"/>
              <a:gd name="connsiteY5" fmla="*/ 7528652 h 10595935"/>
              <a:gd name="connsiteX6" fmla="*/ 0 w 4347557"/>
              <a:gd name="connsiteY6" fmla="*/ 5451368 h 10595935"/>
              <a:gd name="connsiteX7" fmla="*/ 2124191 w 4347557"/>
              <a:gd name="connsiteY7" fmla="*/ 3328501 h 10595935"/>
              <a:gd name="connsiteX8" fmla="*/ 2077283 w 4347557"/>
              <a:gd name="connsiteY8" fmla="*/ 7528652 h 10595935"/>
              <a:gd name="connsiteX9" fmla="*/ 3359054 w 4347557"/>
              <a:gd name="connsiteY9" fmla="*/ 10595935 h 10595935"/>
              <a:gd name="connsiteX10" fmla="*/ 974898 w 4347557"/>
              <a:gd name="connsiteY10" fmla="*/ 8211779 h 10595935"/>
              <a:gd name="connsiteX11" fmla="*/ 1074840 w 4347557"/>
              <a:gd name="connsiteY11" fmla="*/ 8178309 h 10595935"/>
              <a:gd name="connsiteX12" fmla="*/ 2068179 w 4347557"/>
              <a:gd name="connsiteY12" fmla="*/ 7537631 h 10595935"/>
              <a:gd name="connsiteX13" fmla="*/ 2077283 w 4347557"/>
              <a:gd name="connsiteY13" fmla="*/ 7528652 h 10595935"/>
              <a:gd name="connsiteX14" fmla="*/ 4347557 w 4347557"/>
              <a:gd name="connsiteY14" fmla="*/ 9798946 h 10595935"/>
              <a:gd name="connsiteX15" fmla="*/ 3373600 w 4347557"/>
              <a:gd name="connsiteY15" fmla="*/ 10586939 h 1059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47557" h="10595935">
                <a:moveTo>
                  <a:pt x="32962" y="2428833"/>
                </a:moveTo>
                <a:lnTo>
                  <a:pt x="2461795" y="0"/>
                </a:lnTo>
                <a:lnTo>
                  <a:pt x="3957243" y="1495448"/>
                </a:lnTo>
                <a:lnTo>
                  <a:pt x="2124191" y="3328501"/>
                </a:lnTo>
                <a:cubicBezTo>
                  <a:pt x="1622463" y="2813212"/>
                  <a:pt x="979524" y="2518559"/>
                  <a:pt x="316341" y="2446149"/>
                </a:cubicBezTo>
                <a:close/>
                <a:moveTo>
                  <a:pt x="2077283" y="7528652"/>
                </a:moveTo>
                <a:lnTo>
                  <a:pt x="0" y="5451368"/>
                </a:lnTo>
                <a:lnTo>
                  <a:pt x="2124191" y="3328501"/>
                </a:lnTo>
                <a:cubicBezTo>
                  <a:pt x="3269777" y="4501835"/>
                  <a:pt x="3248754" y="6381224"/>
                  <a:pt x="2077283" y="7528652"/>
                </a:cubicBezTo>
                <a:close/>
                <a:moveTo>
                  <a:pt x="3359054" y="10595935"/>
                </a:moveTo>
                <a:lnTo>
                  <a:pt x="974898" y="8211779"/>
                </a:lnTo>
                <a:lnTo>
                  <a:pt x="1074840" y="8178309"/>
                </a:lnTo>
                <a:cubicBezTo>
                  <a:pt x="1435068" y="8037793"/>
                  <a:pt x="1773703" y="7824333"/>
                  <a:pt x="2068179" y="7537631"/>
                </a:cubicBezTo>
                <a:cubicBezTo>
                  <a:pt x="2071117" y="7534693"/>
                  <a:pt x="2074200" y="7531610"/>
                  <a:pt x="2077283" y="7528652"/>
                </a:cubicBezTo>
                <a:lnTo>
                  <a:pt x="4347557" y="9798946"/>
                </a:lnTo>
                <a:cubicBezTo>
                  <a:pt x="4044222" y="10099448"/>
                  <a:pt x="3717616" y="10362104"/>
                  <a:pt x="3373600" y="10586939"/>
                </a:cubicBezTo>
                <a:close/>
              </a:path>
            </a:pathLst>
          </a:custGeom>
          <a:gradFill flip="none" rotWithShape="1">
            <a:gsLst>
              <a:gs pos="0">
                <a:schemeClr val="accent3">
                  <a:alpha val="46000"/>
                </a:schemeClr>
              </a:gs>
              <a:gs pos="100000">
                <a:schemeClr val="accent2"/>
              </a:gs>
            </a:gsLst>
            <a:lin ang="18900000" scaled="1"/>
            <a:tileRect/>
          </a:gradFill>
          <a:ln w="6477" cap="flat">
            <a:noFill/>
            <a:prstDash val="solid"/>
            <a:miter/>
          </a:ln>
        </p:spPr>
        <p:txBody>
          <a:bodyPr wrap="square" rtlCol="0" anchor="ctr">
            <a:noAutofit/>
          </a:bodyPr>
          <a:lstStyle/>
          <a:p>
            <a:endParaRPr lang="en-GB" dirty="0"/>
          </a:p>
        </p:txBody>
      </p:sp>
      <p:sp>
        <p:nvSpPr>
          <p:cNvPr id="23" name="Freeform: Shape 22">
            <a:extLst>
              <a:ext uri="{FF2B5EF4-FFF2-40B4-BE49-F238E27FC236}">
                <a16:creationId xmlns:a16="http://schemas.microsoft.com/office/drawing/2014/main" id="{1CD335DE-880F-4976-86F7-E5E2640E88F4}"/>
              </a:ext>
            </a:extLst>
          </p:cNvPr>
          <p:cNvSpPr/>
          <p:nvPr userDrawn="1"/>
        </p:nvSpPr>
        <p:spPr>
          <a:xfrm>
            <a:off x="1" y="2"/>
            <a:ext cx="7831063" cy="6857999"/>
          </a:xfrm>
          <a:custGeom>
            <a:avLst/>
            <a:gdLst>
              <a:gd name="connsiteX0" fmla="*/ 7791118 w 7831063"/>
              <a:gd name="connsiteY0" fmla="*/ 4264817 h 6857999"/>
              <a:gd name="connsiteX1" fmla="*/ 7831063 w 7831063"/>
              <a:gd name="connsiteY1" fmla="*/ 4264817 h 6857999"/>
              <a:gd name="connsiteX2" fmla="*/ 7791118 w 7831063"/>
              <a:gd name="connsiteY2" fmla="*/ 4265672 h 6857999"/>
              <a:gd name="connsiteX3" fmla="*/ 0 w 7831063"/>
              <a:gd name="connsiteY3" fmla="*/ 0 h 6857999"/>
              <a:gd name="connsiteX4" fmla="*/ 1779086 w 7831063"/>
              <a:gd name="connsiteY4" fmla="*/ 0 h 6857999"/>
              <a:gd name="connsiteX5" fmla="*/ 1775163 w 7831063"/>
              <a:gd name="connsiteY5" fmla="*/ 16647 h 6857999"/>
              <a:gd name="connsiteX6" fmla="*/ 1643665 w 7831063"/>
              <a:gd name="connsiteY6" fmla="*/ 1262534 h 6857999"/>
              <a:gd name="connsiteX7" fmla="*/ 4833339 w 7831063"/>
              <a:gd name="connsiteY7" fmla="*/ 1262548 h 6857999"/>
              <a:gd name="connsiteX8" fmla="*/ 4833339 w 7831063"/>
              <a:gd name="connsiteY8" fmla="*/ 1264920 h 6857999"/>
              <a:gd name="connsiteX9" fmla="*/ 4854427 w 7831063"/>
              <a:gd name="connsiteY9" fmla="*/ 1264920 h 6857999"/>
              <a:gd name="connsiteX10" fmla="*/ 4866498 w 7831063"/>
              <a:gd name="connsiteY10" fmla="*/ 1566275 h 6857999"/>
              <a:gd name="connsiteX11" fmla="*/ 7791118 w 7831063"/>
              <a:gd name="connsiteY11" fmla="*/ 4265672 h 6857999"/>
              <a:gd name="connsiteX12" fmla="*/ 7791118 w 7831063"/>
              <a:gd name="connsiteY12" fmla="*/ 6857999 h 6857999"/>
              <a:gd name="connsiteX13" fmla="*/ 0 w 7831063"/>
              <a:gd name="connsiteY13"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31063" h="6857999">
                <a:moveTo>
                  <a:pt x="7791118" y="4264817"/>
                </a:moveTo>
                <a:lnTo>
                  <a:pt x="7831063" y="4264817"/>
                </a:lnTo>
                <a:lnTo>
                  <a:pt x="7791118" y="4265672"/>
                </a:lnTo>
                <a:close/>
                <a:moveTo>
                  <a:pt x="0" y="0"/>
                </a:moveTo>
                <a:lnTo>
                  <a:pt x="1779086" y="0"/>
                </a:lnTo>
                <a:lnTo>
                  <a:pt x="1775163" y="16647"/>
                </a:lnTo>
                <a:cubicBezTo>
                  <a:pt x="1690888" y="418885"/>
                  <a:pt x="1645669" y="835556"/>
                  <a:pt x="1643665" y="1262534"/>
                </a:cubicBezTo>
                <a:lnTo>
                  <a:pt x="4833339" y="1262548"/>
                </a:lnTo>
                <a:lnTo>
                  <a:pt x="4833339" y="1264920"/>
                </a:lnTo>
                <a:lnTo>
                  <a:pt x="4854427" y="1264920"/>
                </a:lnTo>
                <a:lnTo>
                  <a:pt x="4866498" y="1566275"/>
                </a:lnTo>
                <a:cubicBezTo>
                  <a:pt x="5002861" y="3065059"/>
                  <a:pt x="6253878" y="4247279"/>
                  <a:pt x="7791118" y="4265672"/>
                </a:cubicBezTo>
                <a:lnTo>
                  <a:pt x="7791118"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8" name="TextBox 7">
            <a:extLst>
              <a:ext uri="{FF2B5EF4-FFF2-40B4-BE49-F238E27FC236}">
                <a16:creationId xmlns:a16="http://schemas.microsoft.com/office/drawing/2014/main" id="{4B250EF2-EC92-400C-847A-8EA1120FDE2A}"/>
              </a:ext>
            </a:extLst>
          </p:cNvPr>
          <p:cNvSpPr txBox="1"/>
          <p:nvPr userDrawn="1"/>
        </p:nvSpPr>
        <p:spPr>
          <a:xfrm>
            <a:off x="371475" y="6179105"/>
            <a:ext cx="3604254" cy="338554"/>
          </a:xfrm>
          <a:prstGeom prst="rect">
            <a:avLst/>
          </a:prstGeom>
          <a:noFill/>
        </p:spPr>
        <p:txBody>
          <a:bodyPr wrap="square" lIns="0" tIns="0" rIns="0" bIns="0" rtlCol="0">
            <a:spAutoFit/>
          </a:bodyPr>
          <a:lstStyle/>
          <a:p>
            <a:pPr algn="l"/>
            <a:r>
              <a:rPr kumimoji="0" lang="en-GB" sz="2200" b="1" i="0" u="none" strike="noStrike" kern="1200" cap="none" spc="0" normalizeH="0" baseline="0" noProof="0" dirty="0">
                <a:ln>
                  <a:noFill/>
                </a:ln>
                <a:solidFill>
                  <a:schemeClr val="accent2"/>
                </a:solidFill>
                <a:effectLst/>
                <a:uLnTx/>
                <a:uFillTx/>
                <a:latin typeface="Arial" panose="020B0604020202020204" pitchFamily="34" charset="0"/>
                <a:ea typeface="+mn-ea"/>
                <a:cs typeface="Arial" panose="020B0604020202020204" pitchFamily="34" charset="0"/>
              </a:rPr>
              <a:t>www.capricornenergy.com</a:t>
            </a:r>
            <a:endParaRPr lang="en-GB" sz="2200" b="1" dirty="0">
              <a:solidFill>
                <a:schemeClr val="accent2"/>
              </a:solidFill>
              <a:latin typeface="Arial" panose="020B0604020202020204" pitchFamily="34" charset="0"/>
              <a:cs typeface="Arial" panose="020B0604020202020204" pitchFamily="34" charset="0"/>
            </a:endParaRPr>
          </a:p>
        </p:txBody>
      </p:sp>
      <p:pic>
        <p:nvPicPr>
          <p:cNvPr id="10" name="Picture 9" descr="Logo&#10;&#10;Description automatically generated">
            <a:extLst>
              <a:ext uri="{FF2B5EF4-FFF2-40B4-BE49-F238E27FC236}">
                <a16:creationId xmlns:a16="http://schemas.microsoft.com/office/drawing/2014/main" id="{25BA9EF9-736A-D721-7CC0-C7957840E234}"/>
              </a:ext>
            </a:extLst>
          </p:cNvPr>
          <p:cNvPicPr>
            <a:picLocks noChangeAspect="1"/>
          </p:cNvPicPr>
          <p:nvPr userDrawn="1"/>
        </p:nvPicPr>
        <p:blipFill>
          <a:blip r:embed="rId3"/>
          <a:stretch>
            <a:fillRect/>
          </a:stretch>
        </p:blipFill>
        <p:spPr>
          <a:xfrm>
            <a:off x="490469" y="2507911"/>
            <a:ext cx="3366267" cy="2972477"/>
          </a:xfrm>
          <a:prstGeom prst="rect">
            <a:avLst/>
          </a:prstGeom>
        </p:spPr>
      </p:pic>
    </p:spTree>
    <p:extLst>
      <p:ext uri="{BB962C8B-B14F-4D97-AF65-F5344CB8AC3E}">
        <p14:creationId xmlns:p14="http://schemas.microsoft.com/office/powerpoint/2010/main" val="3117628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14" name="Picture 13" descr="A picture containing factory, outdoor, building&#10;&#10;Description automatically generated">
            <a:extLst>
              <a:ext uri="{FF2B5EF4-FFF2-40B4-BE49-F238E27FC236}">
                <a16:creationId xmlns:a16="http://schemas.microsoft.com/office/drawing/2014/main" id="{F983CF39-A3BF-48DF-B9A5-0CBB2315CA2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616189" y="-2"/>
            <a:ext cx="8289811" cy="6858001"/>
          </a:xfrm>
          <a:prstGeom prst="rect">
            <a:avLst/>
          </a:prstGeom>
        </p:spPr>
      </p:pic>
      <p:sp>
        <p:nvSpPr>
          <p:cNvPr id="20" name="Freeform: Shape 19">
            <a:extLst>
              <a:ext uri="{FF2B5EF4-FFF2-40B4-BE49-F238E27FC236}">
                <a16:creationId xmlns:a16="http://schemas.microsoft.com/office/drawing/2014/main" id="{2BA56718-D22B-4F25-97F2-A1C7728F92F5}"/>
              </a:ext>
            </a:extLst>
          </p:cNvPr>
          <p:cNvSpPr/>
          <p:nvPr userDrawn="1"/>
        </p:nvSpPr>
        <p:spPr>
          <a:xfrm rot="8100000">
            <a:off x="4189652" y="-2389854"/>
            <a:ext cx="4347557" cy="10595935"/>
          </a:xfrm>
          <a:custGeom>
            <a:avLst/>
            <a:gdLst>
              <a:gd name="connsiteX0" fmla="*/ 32962 w 4347557"/>
              <a:gd name="connsiteY0" fmla="*/ 2428833 h 10595935"/>
              <a:gd name="connsiteX1" fmla="*/ 2461795 w 4347557"/>
              <a:gd name="connsiteY1" fmla="*/ 0 h 10595935"/>
              <a:gd name="connsiteX2" fmla="*/ 3957243 w 4347557"/>
              <a:gd name="connsiteY2" fmla="*/ 1495448 h 10595935"/>
              <a:gd name="connsiteX3" fmla="*/ 2124191 w 4347557"/>
              <a:gd name="connsiteY3" fmla="*/ 3328501 h 10595935"/>
              <a:gd name="connsiteX4" fmla="*/ 316341 w 4347557"/>
              <a:gd name="connsiteY4" fmla="*/ 2446149 h 10595935"/>
              <a:gd name="connsiteX5" fmla="*/ 2077283 w 4347557"/>
              <a:gd name="connsiteY5" fmla="*/ 7528652 h 10595935"/>
              <a:gd name="connsiteX6" fmla="*/ 0 w 4347557"/>
              <a:gd name="connsiteY6" fmla="*/ 5451368 h 10595935"/>
              <a:gd name="connsiteX7" fmla="*/ 2124191 w 4347557"/>
              <a:gd name="connsiteY7" fmla="*/ 3328501 h 10595935"/>
              <a:gd name="connsiteX8" fmla="*/ 2077283 w 4347557"/>
              <a:gd name="connsiteY8" fmla="*/ 7528652 h 10595935"/>
              <a:gd name="connsiteX9" fmla="*/ 3359054 w 4347557"/>
              <a:gd name="connsiteY9" fmla="*/ 10595935 h 10595935"/>
              <a:gd name="connsiteX10" fmla="*/ 974898 w 4347557"/>
              <a:gd name="connsiteY10" fmla="*/ 8211779 h 10595935"/>
              <a:gd name="connsiteX11" fmla="*/ 1074840 w 4347557"/>
              <a:gd name="connsiteY11" fmla="*/ 8178309 h 10595935"/>
              <a:gd name="connsiteX12" fmla="*/ 2068179 w 4347557"/>
              <a:gd name="connsiteY12" fmla="*/ 7537631 h 10595935"/>
              <a:gd name="connsiteX13" fmla="*/ 2077283 w 4347557"/>
              <a:gd name="connsiteY13" fmla="*/ 7528652 h 10595935"/>
              <a:gd name="connsiteX14" fmla="*/ 4347557 w 4347557"/>
              <a:gd name="connsiteY14" fmla="*/ 9798946 h 10595935"/>
              <a:gd name="connsiteX15" fmla="*/ 3373600 w 4347557"/>
              <a:gd name="connsiteY15" fmla="*/ 10586939 h 1059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47557" h="10595935">
                <a:moveTo>
                  <a:pt x="32962" y="2428833"/>
                </a:moveTo>
                <a:lnTo>
                  <a:pt x="2461795" y="0"/>
                </a:lnTo>
                <a:lnTo>
                  <a:pt x="3957243" y="1495448"/>
                </a:lnTo>
                <a:lnTo>
                  <a:pt x="2124191" y="3328501"/>
                </a:lnTo>
                <a:cubicBezTo>
                  <a:pt x="1622463" y="2813212"/>
                  <a:pt x="979524" y="2518559"/>
                  <a:pt x="316341" y="2446149"/>
                </a:cubicBezTo>
                <a:close/>
                <a:moveTo>
                  <a:pt x="2077283" y="7528652"/>
                </a:moveTo>
                <a:lnTo>
                  <a:pt x="0" y="5451368"/>
                </a:lnTo>
                <a:lnTo>
                  <a:pt x="2124191" y="3328501"/>
                </a:lnTo>
                <a:cubicBezTo>
                  <a:pt x="3269777" y="4501835"/>
                  <a:pt x="3248754" y="6381224"/>
                  <a:pt x="2077283" y="7528652"/>
                </a:cubicBezTo>
                <a:close/>
                <a:moveTo>
                  <a:pt x="3359054" y="10595935"/>
                </a:moveTo>
                <a:lnTo>
                  <a:pt x="974898" y="8211779"/>
                </a:lnTo>
                <a:lnTo>
                  <a:pt x="1074840" y="8178309"/>
                </a:lnTo>
                <a:cubicBezTo>
                  <a:pt x="1435068" y="8037793"/>
                  <a:pt x="1773703" y="7824333"/>
                  <a:pt x="2068179" y="7537631"/>
                </a:cubicBezTo>
                <a:cubicBezTo>
                  <a:pt x="2071117" y="7534693"/>
                  <a:pt x="2074200" y="7531610"/>
                  <a:pt x="2077283" y="7528652"/>
                </a:cubicBezTo>
                <a:lnTo>
                  <a:pt x="4347557" y="9798946"/>
                </a:lnTo>
                <a:cubicBezTo>
                  <a:pt x="4044222" y="10099448"/>
                  <a:pt x="3717616" y="10362104"/>
                  <a:pt x="3373600" y="10586939"/>
                </a:cubicBezTo>
                <a:close/>
              </a:path>
            </a:pathLst>
          </a:custGeom>
          <a:gradFill flip="none" rotWithShape="1">
            <a:gsLst>
              <a:gs pos="0">
                <a:schemeClr val="accent3">
                  <a:alpha val="46000"/>
                </a:schemeClr>
              </a:gs>
              <a:gs pos="100000">
                <a:schemeClr val="accent2"/>
              </a:gs>
            </a:gsLst>
            <a:lin ang="18900000" scaled="1"/>
            <a:tileRect/>
          </a:gradFill>
          <a:ln w="6477" cap="flat">
            <a:noFill/>
            <a:prstDash val="solid"/>
            <a:miter/>
          </a:ln>
        </p:spPr>
        <p:txBody>
          <a:bodyPr wrap="square" rtlCol="0" anchor="ctr">
            <a:noAutofit/>
          </a:bodyPr>
          <a:lstStyle/>
          <a:p>
            <a:endParaRPr lang="en-GB" dirty="0"/>
          </a:p>
        </p:txBody>
      </p:sp>
      <p:sp>
        <p:nvSpPr>
          <p:cNvPr id="23" name="Freeform: Shape 22">
            <a:extLst>
              <a:ext uri="{FF2B5EF4-FFF2-40B4-BE49-F238E27FC236}">
                <a16:creationId xmlns:a16="http://schemas.microsoft.com/office/drawing/2014/main" id="{1CD335DE-880F-4976-86F7-E5E2640E88F4}"/>
              </a:ext>
            </a:extLst>
          </p:cNvPr>
          <p:cNvSpPr/>
          <p:nvPr userDrawn="1"/>
        </p:nvSpPr>
        <p:spPr>
          <a:xfrm>
            <a:off x="1" y="2"/>
            <a:ext cx="7831063" cy="6857999"/>
          </a:xfrm>
          <a:custGeom>
            <a:avLst/>
            <a:gdLst>
              <a:gd name="connsiteX0" fmla="*/ 7791118 w 7831063"/>
              <a:gd name="connsiteY0" fmla="*/ 4264817 h 6857999"/>
              <a:gd name="connsiteX1" fmla="*/ 7831063 w 7831063"/>
              <a:gd name="connsiteY1" fmla="*/ 4264817 h 6857999"/>
              <a:gd name="connsiteX2" fmla="*/ 7791118 w 7831063"/>
              <a:gd name="connsiteY2" fmla="*/ 4265672 h 6857999"/>
              <a:gd name="connsiteX3" fmla="*/ 0 w 7831063"/>
              <a:gd name="connsiteY3" fmla="*/ 0 h 6857999"/>
              <a:gd name="connsiteX4" fmla="*/ 1779086 w 7831063"/>
              <a:gd name="connsiteY4" fmla="*/ 0 h 6857999"/>
              <a:gd name="connsiteX5" fmla="*/ 1775163 w 7831063"/>
              <a:gd name="connsiteY5" fmla="*/ 16647 h 6857999"/>
              <a:gd name="connsiteX6" fmla="*/ 1643665 w 7831063"/>
              <a:gd name="connsiteY6" fmla="*/ 1262534 h 6857999"/>
              <a:gd name="connsiteX7" fmla="*/ 4833339 w 7831063"/>
              <a:gd name="connsiteY7" fmla="*/ 1262548 h 6857999"/>
              <a:gd name="connsiteX8" fmla="*/ 4833339 w 7831063"/>
              <a:gd name="connsiteY8" fmla="*/ 1264920 h 6857999"/>
              <a:gd name="connsiteX9" fmla="*/ 4854427 w 7831063"/>
              <a:gd name="connsiteY9" fmla="*/ 1264920 h 6857999"/>
              <a:gd name="connsiteX10" fmla="*/ 4866498 w 7831063"/>
              <a:gd name="connsiteY10" fmla="*/ 1566275 h 6857999"/>
              <a:gd name="connsiteX11" fmla="*/ 7791118 w 7831063"/>
              <a:gd name="connsiteY11" fmla="*/ 4265672 h 6857999"/>
              <a:gd name="connsiteX12" fmla="*/ 7791118 w 7831063"/>
              <a:gd name="connsiteY12" fmla="*/ 6857999 h 6857999"/>
              <a:gd name="connsiteX13" fmla="*/ 0 w 7831063"/>
              <a:gd name="connsiteY13"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31063" h="6857999">
                <a:moveTo>
                  <a:pt x="7791118" y="4264817"/>
                </a:moveTo>
                <a:lnTo>
                  <a:pt x="7831063" y="4264817"/>
                </a:lnTo>
                <a:lnTo>
                  <a:pt x="7791118" y="4265672"/>
                </a:lnTo>
                <a:close/>
                <a:moveTo>
                  <a:pt x="0" y="0"/>
                </a:moveTo>
                <a:lnTo>
                  <a:pt x="1779086" y="0"/>
                </a:lnTo>
                <a:lnTo>
                  <a:pt x="1775163" y="16647"/>
                </a:lnTo>
                <a:cubicBezTo>
                  <a:pt x="1690888" y="418885"/>
                  <a:pt x="1645669" y="835556"/>
                  <a:pt x="1643665" y="1262534"/>
                </a:cubicBezTo>
                <a:lnTo>
                  <a:pt x="4833339" y="1262548"/>
                </a:lnTo>
                <a:lnTo>
                  <a:pt x="4833339" y="1264920"/>
                </a:lnTo>
                <a:lnTo>
                  <a:pt x="4854427" y="1264920"/>
                </a:lnTo>
                <a:lnTo>
                  <a:pt x="4866498" y="1566275"/>
                </a:lnTo>
                <a:cubicBezTo>
                  <a:pt x="5002861" y="3065059"/>
                  <a:pt x="6253878" y="4247279"/>
                  <a:pt x="7791118" y="4265672"/>
                </a:cubicBezTo>
                <a:lnTo>
                  <a:pt x="7791118"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8" name="TextBox 7">
            <a:extLst>
              <a:ext uri="{FF2B5EF4-FFF2-40B4-BE49-F238E27FC236}">
                <a16:creationId xmlns:a16="http://schemas.microsoft.com/office/drawing/2014/main" id="{4B250EF2-EC92-400C-847A-8EA1120FDE2A}"/>
              </a:ext>
            </a:extLst>
          </p:cNvPr>
          <p:cNvSpPr txBox="1"/>
          <p:nvPr userDrawn="1"/>
        </p:nvSpPr>
        <p:spPr>
          <a:xfrm>
            <a:off x="371475" y="6179105"/>
            <a:ext cx="3604254" cy="338554"/>
          </a:xfrm>
          <a:prstGeom prst="rect">
            <a:avLst/>
          </a:prstGeom>
          <a:noFill/>
        </p:spPr>
        <p:txBody>
          <a:bodyPr wrap="square" lIns="0" tIns="0" rIns="0" bIns="0" rtlCol="0">
            <a:spAutoFit/>
          </a:bodyPr>
          <a:lstStyle/>
          <a:p>
            <a:pPr algn="l"/>
            <a:r>
              <a:rPr kumimoji="0" lang="en-GB" sz="2200" b="1" i="0" u="none" strike="noStrike" kern="1200" cap="none" spc="0" normalizeH="0" baseline="0" noProof="0" dirty="0">
                <a:ln>
                  <a:noFill/>
                </a:ln>
                <a:solidFill>
                  <a:schemeClr val="accent2"/>
                </a:solidFill>
                <a:effectLst/>
                <a:uLnTx/>
                <a:uFillTx/>
                <a:latin typeface="Arial" panose="020B0604020202020204" pitchFamily="34" charset="0"/>
                <a:ea typeface="+mn-ea"/>
                <a:cs typeface="Arial" panose="020B0604020202020204" pitchFamily="34" charset="0"/>
              </a:rPr>
              <a:t>www.capricornenergy.com</a:t>
            </a:r>
            <a:endParaRPr lang="en-GB" sz="2200" b="1" dirty="0">
              <a:solidFill>
                <a:schemeClr val="accent2"/>
              </a:solidFill>
              <a:latin typeface="Arial" panose="020B0604020202020204" pitchFamily="34" charset="0"/>
              <a:cs typeface="Arial" panose="020B0604020202020204" pitchFamily="34" charset="0"/>
            </a:endParaRPr>
          </a:p>
        </p:txBody>
      </p:sp>
      <p:pic>
        <p:nvPicPr>
          <p:cNvPr id="12" name="Graphic 11">
            <a:extLst>
              <a:ext uri="{FF2B5EF4-FFF2-40B4-BE49-F238E27FC236}">
                <a16:creationId xmlns:a16="http://schemas.microsoft.com/office/drawing/2014/main" id="{46841347-779F-416D-AFA9-7F9AB8933A5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71476" y="363745"/>
            <a:ext cx="920948" cy="759600"/>
          </a:xfrm>
          <a:prstGeom prst="rect">
            <a:avLst/>
          </a:prstGeom>
        </p:spPr>
      </p:pic>
      <p:sp>
        <p:nvSpPr>
          <p:cNvPr id="2" name="TextBox 1">
            <a:extLst>
              <a:ext uri="{FF2B5EF4-FFF2-40B4-BE49-F238E27FC236}">
                <a16:creationId xmlns:a16="http://schemas.microsoft.com/office/drawing/2014/main" id="{0569D8E5-20D8-05CE-C511-646898F7099F}"/>
              </a:ext>
            </a:extLst>
          </p:cNvPr>
          <p:cNvSpPr txBox="1"/>
          <p:nvPr userDrawn="1"/>
        </p:nvSpPr>
        <p:spPr>
          <a:xfrm>
            <a:off x="371474" y="1736211"/>
            <a:ext cx="1959743" cy="1636345"/>
          </a:xfrm>
          <a:prstGeom prst="rect">
            <a:avLst/>
          </a:prstGeom>
          <a:noFill/>
        </p:spPr>
        <p:txBody>
          <a:bodyPr wrap="square" lIns="0" tIns="0" rIns="0" bIns="0" rtlCol="0">
            <a:spAutoFit/>
          </a:bodyPr>
          <a:lstStyle/>
          <a:p>
            <a:pPr defTabSz="372661">
              <a:spcAft>
                <a:spcPts val="244"/>
              </a:spcAft>
            </a:pPr>
            <a:r>
              <a:rPr lang="en-GB" sz="1400" b="1" dirty="0">
                <a:solidFill>
                  <a:schemeClr val="accent2"/>
                </a:solidFill>
                <a:cs typeface="Arial" panose="020B0604020202020204" pitchFamily="34" charset="0"/>
              </a:rPr>
              <a:t>Head Office</a:t>
            </a:r>
          </a:p>
          <a:p>
            <a:pPr defTabSz="372661">
              <a:spcAft>
                <a:spcPts val="244"/>
              </a:spcAft>
            </a:pPr>
            <a:r>
              <a:rPr lang="en-US" sz="1200" dirty="0">
                <a:solidFill>
                  <a:schemeClr val="tx1"/>
                </a:solidFill>
                <a:cs typeface="Arial" panose="020B0604020202020204" pitchFamily="34" charset="0"/>
              </a:rPr>
              <a:t>50 Lothian Road </a:t>
            </a:r>
            <a:br>
              <a:rPr lang="en-US" sz="1200" dirty="0">
                <a:solidFill>
                  <a:schemeClr val="tx1"/>
                </a:solidFill>
                <a:cs typeface="Arial" panose="020B0604020202020204" pitchFamily="34" charset="0"/>
              </a:rPr>
            </a:br>
            <a:r>
              <a:rPr lang="en-US" sz="1200" dirty="0">
                <a:solidFill>
                  <a:schemeClr val="tx1"/>
                </a:solidFill>
                <a:cs typeface="Arial" panose="020B0604020202020204" pitchFamily="34" charset="0"/>
              </a:rPr>
              <a:t>Edinburgh </a:t>
            </a:r>
            <a:br>
              <a:rPr lang="en-US" sz="1200" dirty="0">
                <a:solidFill>
                  <a:schemeClr val="tx1"/>
                </a:solidFill>
                <a:cs typeface="Arial" panose="020B0604020202020204" pitchFamily="34" charset="0"/>
              </a:rPr>
            </a:br>
            <a:r>
              <a:rPr lang="en-US" sz="1200" dirty="0">
                <a:solidFill>
                  <a:schemeClr val="tx1"/>
                </a:solidFill>
                <a:cs typeface="Arial" panose="020B0604020202020204" pitchFamily="34" charset="0"/>
              </a:rPr>
              <a:t>EH3 9BY</a:t>
            </a:r>
          </a:p>
          <a:p>
            <a:pPr defTabSz="372661">
              <a:spcAft>
                <a:spcPts val="244"/>
              </a:spcAft>
            </a:pPr>
            <a:r>
              <a:rPr lang="en-US" sz="1200" dirty="0">
                <a:solidFill>
                  <a:schemeClr val="tx1"/>
                </a:solidFill>
                <a:cs typeface="Arial" panose="020B0604020202020204" pitchFamily="34" charset="0"/>
              </a:rPr>
              <a:t>United Kingdom</a:t>
            </a:r>
          </a:p>
          <a:p>
            <a:pPr defTabSz="372661">
              <a:spcAft>
                <a:spcPts val="244"/>
              </a:spcAft>
              <a:tabLst>
                <a:tab pos="1602026" algn="l"/>
              </a:tabLst>
            </a:pPr>
            <a:r>
              <a:rPr lang="en-US" sz="1200" b="1" dirty="0">
                <a:solidFill>
                  <a:schemeClr val="accent2"/>
                </a:solidFill>
                <a:cs typeface="Arial" panose="020B0604020202020204" pitchFamily="34" charset="0"/>
              </a:rPr>
              <a:t>T: </a:t>
            </a:r>
            <a:r>
              <a:rPr lang="en-US" sz="1200" dirty="0">
                <a:solidFill>
                  <a:schemeClr val="tx1"/>
                </a:solidFill>
                <a:cs typeface="Arial" panose="020B0604020202020204" pitchFamily="34" charset="0"/>
              </a:rPr>
              <a:t>+44 131 475 3000</a:t>
            </a:r>
          </a:p>
          <a:p>
            <a:pPr defTabSz="372661">
              <a:spcAft>
                <a:spcPts val="244"/>
              </a:spcAft>
              <a:tabLst>
                <a:tab pos="1602026" algn="l"/>
              </a:tabLst>
            </a:pPr>
            <a:r>
              <a:rPr lang="en-US" sz="1200" b="1" dirty="0">
                <a:solidFill>
                  <a:schemeClr val="accent2"/>
                </a:solidFill>
                <a:cs typeface="Arial" panose="020B0604020202020204" pitchFamily="34" charset="0"/>
              </a:rPr>
              <a:t>F: </a:t>
            </a:r>
            <a:r>
              <a:rPr lang="en-US" sz="1200" dirty="0">
                <a:solidFill>
                  <a:schemeClr val="tx1"/>
                </a:solidFill>
                <a:cs typeface="Arial" panose="020B0604020202020204" pitchFamily="34" charset="0"/>
              </a:rPr>
              <a:t>+44 131 475 3030 </a:t>
            </a:r>
          </a:p>
          <a:p>
            <a:pPr defTabSz="372661">
              <a:spcAft>
                <a:spcPts val="244"/>
              </a:spcAft>
            </a:pPr>
            <a:r>
              <a:rPr lang="en-US" sz="1200" b="1" dirty="0">
                <a:solidFill>
                  <a:schemeClr val="accent2"/>
                </a:solidFill>
                <a:cs typeface="Arial" panose="020B0604020202020204" pitchFamily="34" charset="0"/>
              </a:rPr>
              <a:t>E: </a:t>
            </a:r>
            <a:r>
              <a:rPr lang="en-US" sz="1200" dirty="0">
                <a:solidFill>
                  <a:schemeClr val="tx1"/>
                </a:solidFill>
                <a:cs typeface="Arial" panose="020B0604020202020204" pitchFamily="34" charset="0"/>
              </a:rPr>
              <a:t>pr@capricornenergy.com </a:t>
            </a:r>
          </a:p>
        </p:txBody>
      </p:sp>
      <p:sp>
        <p:nvSpPr>
          <p:cNvPr id="3" name="TextBox 2">
            <a:extLst>
              <a:ext uri="{FF2B5EF4-FFF2-40B4-BE49-F238E27FC236}">
                <a16:creationId xmlns:a16="http://schemas.microsoft.com/office/drawing/2014/main" id="{B600E287-C226-BB6F-388C-C1DF34895751}"/>
              </a:ext>
            </a:extLst>
          </p:cNvPr>
          <p:cNvSpPr txBox="1"/>
          <p:nvPr userDrawn="1"/>
        </p:nvSpPr>
        <p:spPr>
          <a:xfrm>
            <a:off x="2656063" y="1732979"/>
            <a:ext cx="1319666" cy="1374735"/>
          </a:xfrm>
          <a:prstGeom prst="rect">
            <a:avLst/>
          </a:prstGeom>
          <a:noFill/>
        </p:spPr>
        <p:txBody>
          <a:bodyPr wrap="square" lIns="0" tIns="0" rIns="0" bIns="0" rtlCol="0">
            <a:spAutoFit/>
          </a:bodyPr>
          <a:lstStyle/>
          <a:p>
            <a:pPr defTabSz="372661">
              <a:spcAft>
                <a:spcPts val="244"/>
              </a:spcAft>
            </a:pPr>
            <a:r>
              <a:rPr lang="en-GB" sz="1400" b="1" dirty="0">
                <a:solidFill>
                  <a:schemeClr val="accent2"/>
                </a:solidFill>
                <a:cs typeface="Arial" panose="020B0604020202020204" pitchFamily="34" charset="0"/>
              </a:rPr>
              <a:t>London</a:t>
            </a:r>
          </a:p>
          <a:p>
            <a:pPr defTabSz="372661">
              <a:spcAft>
                <a:spcPts val="244"/>
              </a:spcAft>
            </a:pPr>
            <a:r>
              <a:rPr lang="en-US" sz="1200" dirty="0">
                <a:solidFill>
                  <a:schemeClr val="tx1"/>
                </a:solidFill>
                <a:cs typeface="Arial" panose="020B0604020202020204" pitchFamily="34" charset="0"/>
              </a:rPr>
              <a:t>4th Floor </a:t>
            </a:r>
            <a:br>
              <a:rPr lang="en-US" sz="1200" dirty="0">
                <a:solidFill>
                  <a:schemeClr val="tx1"/>
                </a:solidFill>
                <a:cs typeface="Arial" panose="020B0604020202020204" pitchFamily="34" charset="0"/>
              </a:rPr>
            </a:br>
            <a:r>
              <a:rPr lang="en-US" sz="1200" dirty="0">
                <a:solidFill>
                  <a:schemeClr val="tx1"/>
                </a:solidFill>
                <a:cs typeface="Arial" panose="020B0604020202020204" pitchFamily="34" charset="0"/>
              </a:rPr>
              <a:t>Wellington House</a:t>
            </a:r>
            <a:br>
              <a:rPr lang="en-US" sz="1200" dirty="0">
                <a:solidFill>
                  <a:schemeClr val="tx1"/>
                </a:solidFill>
                <a:cs typeface="Arial" panose="020B0604020202020204" pitchFamily="34" charset="0"/>
              </a:rPr>
            </a:br>
            <a:r>
              <a:rPr lang="en-US" sz="1200" dirty="0">
                <a:solidFill>
                  <a:schemeClr val="tx1"/>
                </a:solidFill>
                <a:cs typeface="Arial" panose="020B0604020202020204" pitchFamily="34" charset="0"/>
              </a:rPr>
              <a:t>125 Strand </a:t>
            </a:r>
            <a:br>
              <a:rPr lang="en-US" sz="1200" dirty="0">
                <a:solidFill>
                  <a:schemeClr val="tx1"/>
                </a:solidFill>
                <a:cs typeface="Arial" panose="020B0604020202020204" pitchFamily="34" charset="0"/>
              </a:rPr>
            </a:br>
            <a:r>
              <a:rPr lang="en-US" sz="1200" dirty="0">
                <a:solidFill>
                  <a:schemeClr val="tx1"/>
                </a:solidFill>
                <a:cs typeface="Arial" panose="020B0604020202020204" pitchFamily="34" charset="0"/>
              </a:rPr>
              <a:t>London </a:t>
            </a:r>
            <a:br>
              <a:rPr lang="en-US" sz="1200" dirty="0">
                <a:solidFill>
                  <a:schemeClr val="tx1"/>
                </a:solidFill>
                <a:cs typeface="Arial" panose="020B0604020202020204" pitchFamily="34" charset="0"/>
              </a:rPr>
            </a:br>
            <a:r>
              <a:rPr lang="en-US" sz="1200" dirty="0">
                <a:solidFill>
                  <a:schemeClr val="tx1"/>
                </a:solidFill>
                <a:cs typeface="Arial" panose="020B0604020202020204" pitchFamily="34" charset="0"/>
              </a:rPr>
              <a:t>WC2R 0AP</a:t>
            </a:r>
          </a:p>
          <a:p>
            <a:pPr defTabSz="372661">
              <a:spcAft>
                <a:spcPts val="244"/>
              </a:spcAft>
            </a:pPr>
            <a:r>
              <a:rPr lang="en-US" sz="1200" dirty="0">
                <a:solidFill>
                  <a:schemeClr val="tx1"/>
                </a:solidFill>
                <a:cs typeface="Arial" panose="020B0604020202020204" pitchFamily="34" charset="0"/>
              </a:rPr>
              <a:t>United Kingdom</a:t>
            </a:r>
          </a:p>
        </p:txBody>
      </p:sp>
      <p:sp>
        <p:nvSpPr>
          <p:cNvPr id="4" name="TextBox 3">
            <a:extLst>
              <a:ext uri="{FF2B5EF4-FFF2-40B4-BE49-F238E27FC236}">
                <a16:creationId xmlns:a16="http://schemas.microsoft.com/office/drawing/2014/main" id="{C4F2261B-DC7B-A40B-D6DA-9295888BBA96}"/>
              </a:ext>
            </a:extLst>
          </p:cNvPr>
          <p:cNvSpPr txBox="1"/>
          <p:nvPr userDrawn="1"/>
        </p:nvSpPr>
        <p:spPr>
          <a:xfrm>
            <a:off x="371475" y="3895354"/>
            <a:ext cx="2052235" cy="1744067"/>
          </a:xfrm>
          <a:prstGeom prst="rect">
            <a:avLst/>
          </a:prstGeom>
          <a:noFill/>
        </p:spPr>
        <p:txBody>
          <a:bodyPr wrap="square" lIns="0" tIns="0" rIns="0" bIns="0" rtlCol="0">
            <a:spAutoFit/>
          </a:bodyPr>
          <a:lstStyle/>
          <a:p>
            <a:pPr defTabSz="372661">
              <a:spcAft>
                <a:spcPts val="244"/>
              </a:spcAft>
            </a:pPr>
            <a:r>
              <a:rPr lang="en-GB" sz="1400" b="1" dirty="0">
                <a:solidFill>
                  <a:schemeClr val="accent2"/>
                </a:solidFill>
                <a:cs typeface="Arial" panose="020B0604020202020204" pitchFamily="34" charset="0"/>
              </a:rPr>
              <a:t>Mexico</a:t>
            </a:r>
          </a:p>
          <a:p>
            <a:pPr defTabSz="372661">
              <a:spcAft>
                <a:spcPts val="244"/>
              </a:spcAft>
            </a:pPr>
            <a:r>
              <a:rPr lang="es-ES" sz="1200" dirty="0">
                <a:solidFill>
                  <a:schemeClr val="tx1"/>
                </a:solidFill>
                <a:cs typeface="Arial" panose="020B0604020202020204" pitchFamily="34" charset="0"/>
              </a:rPr>
              <a:t>Capricorn Americas México </a:t>
            </a:r>
            <a:br>
              <a:rPr lang="es-ES" sz="1200" dirty="0">
                <a:solidFill>
                  <a:schemeClr val="tx1"/>
                </a:solidFill>
                <a:cs typeface="Arial" panose="020B0604020202020204" pitchFamily="34" charset="0"/>
              </a:rPr>
            </a:br>
            <a:r>
              <a:rPr lang="es-ES" sz="1200" dirty="0">
                <a:solidFill>
                  <a:schemeClr val="tx1"/>
                </a:solidFill>
                <a:cs typeface="Arial" panose="020B0604020202020204" pitchFamily="34" charset="0"/>
              </a:rPr>
              <a:t>Torre Mayor </a:t>
            </a:r>
            <a:br>
              <a:rPr lang="es-ES" sz="1200" dirty="0">
                <a:solidFill>
                  <a:schemeClr val="tx1"/>
                </a:solidFill>
                <a:cs typeface="Arial" panose="020B0604020202020204" pitchFamily="34" charset="0"/>
              </a:rPr>
            </a:br>
            <a:r>
              <a:rPr lang="es-ES" sz="1200" dirty="0">
                <a:solidFill>
                  <a:schemeClr val="tx1"/>
                </a:solidFill>
                <a:cs typeface="Arial" panose="020B0604020202020204" pitchFamily="34" charset="0"/>
              </a:rPr>
              <a:t>Avienda de la Reforma 505 </a:t>
            </a:r>
            <a:br>
              <a:rPr lang="es-ES" sz="1200" dirty="0">
                <a:solidFill>
                  <a:schemeClr val="tx1"/>
                </a:solidFill>
                <a:cs typeface="Arial" panose="020B0604020202020204" pitchFamily="34" charset="0"/>
              </a:rPr>
            </a:br>
            <a:r>
              <a:rPr lang="es-ES" sz="1200" dirty="0">
                <a:solidFill>
                  <a:schemeClr val="tx1"/>
                </a:solidFill>
                <a:cs typeface="Arial" panose="020B0604020202020204" pitchFamily="34" charset="0"/>
              </a:rPr>
              <a:t>Piso 36 </a:t>
            </a:r>
            <a:br>
              <a:rPr lang="es-ES" sz="1200" dirty="0">
                <a:solidFill>
                  <a:schemeClr val="tx1"/>
                </a:solidFill>
                <a:cs typeface="Arial" panose="020B0604020202020204" pitchFamily="34" charset="0"/>
              </a:rPr>
            </a:br>
            <a:r>
              <a:rPr lang="es-ES" sz="1200" dirty="0">
                <a:solidFill>
                  <a:schemeClr val="tx1"/>
                </a:solidFill>
                <a:cs typeface="Arial" panose="020B0604020202020204" pitchFamily="34" charset="0"/>
              </a:rPr>
              <a:t>Colonia Cuauhtémoc </a:t>
            </a:r>
            <a:br>
              <a:rPr lang="es-ES" sz="1200" dirty="0">
                <a:solidFill>
                  <a:schemeClr val="tx1"/>
                </a:solidFill>
                <a:cs typeface="Arial" panose="020B0604020202020204" pitchFamily="34" charset="0"/>
              </a:rPr>
            </a:br>
            <a:r>
              <a:rPr lang="es-ES" sz="1200" dirty="0">
                <a:solidFill>
                  <a:schemeClr val="tx1"/>
                </a:solidFill>
                <a:cs typeface="Arial" panose="020B0604020202020204" pitchFamily="34" charset="0"/>
              </a:rPr>
              <a:t>Delegación Cuauhtémoc </a:t>
            </a:r>
            <a:br>
              <a:rPr lang="es-ES" sz="1200" dirty="0">
                <a:solidFill>
                  <a:schemeClr val="tx1"/>
                </a:solidFill>
                <a:cs typeface="Arial" panose="020B0604020202020204" pitchFamily="34" charset="0"/>
              </a:rPr>
            </a:br>
            <a:r>
              <a:rPr lang="es-ES" sz="1200" dirty="0">
                <a:solidFill>
                  <a:schemeClr val="tx1"/>
                </a:solidFill>
                <a:cs typeface="Arial" panose="020B0604020202020204" pitchFamily="34" charset="0"/>
              </a:rPr>
              <a:t>06500 Ciudad de México</a:t>
            </a:r>
          </a:p>
          <a:p>
            <a:pPr defTabSz="372661">
              <a:spcAft>
                <a:spcPts val="244"/>
              </a:spcAft>
            </a:pPr>
            <a:r>
              <a:rPr lang="es-ES" sz="1200" dirty="0" err="1">
                <a:solidFill>
                  <a:schemeClr val="tx1"/>
                </a:solidFill>
                <a:cs typeface="Arial" panose="020B0604020202020204" pitchFamily="34" charset="0"/>
              </a:rPr>
              <a:t>Mexico</a:t>
            </a:r>
            <a:endParaRPr lang="es-ES" sz="1200" dirty="0">
              <a:solidFill>
                <a:schemeClr val="tx1"/>
              </a:solidFill>
              <a:cs typeface="Arial" panose="020B0604020202020204" pitchFamily="34" charset="0"/>
            </a:endParaRPr>
          </a:p>
        </p:txBody>
      </p:sp>
      <p:sp>
        <p:nvSpPr>
          <p:cNvPr id="5" name="TextBox 4">
            <a:extLst>
              <a:ext uri="{FF2B5EF4-FFF2-40B4-BE49-F238E27FC236}">
                <a16:creationId xmlns:a16="http://schemas.microsoft.com/office/drawing/2014/main" id="{2E7BD673-EF64-30C3-938D-F5C0A569A294}"/>
              </a:ext>
            </a:extLst>
          </p:cNvPr>
          <p:cNvSpPr txBox="1"/>
          <p:nvPr userDrawn="1"/>
        </p:nvSpPr>
        <p:spPr>
          <a:xfrm>
            <a:off x="2656065" y="3895354"/>
            <a:ext cx="2052235" cy="1533753"/>
          </a:xfrm>
          <a:prstGeom prst="rect">
            <a:avLst/>
          </a:prstGeom>
          <a:noFill/>
        </p:spPr>
        <p:txBody>
          <a:bodyPr wrap="square" lIns="0" tIns="0" rIns="0" bIns="0" rtlCol="0">
            <a:spAutoFit/>
          </a:bodyPr>
          <a:lstStyle/>
          <a:p>
            <a:pPr marL="0" marR="0" lvl="0" indent="0" algn="l" defTabSz="372661" rtl="0" eaLnBrk="1" fontAlgn="auto" latinLnBrk="0" hangingPunct="1">
              <a:lnSpc>
                <a:spcPct val="100000"/>
              </a:lnSpc>
              <a:spcBef>
                <a:spcPts val="0"/>
              </a:spcBef>
              <a:spcAft>
                <a:spcPts val="244"/>
              </a:spcAft>
              <a:buClrTx/>
              <a:buSzTx/>
              <a:buFontTx/>
              <a:buNone/>
              <a:tabLst/>
              <a:defRPr/>
            </a:pPr>
            <a:r>
              <a:rPr kumimoji="0" lang="en-GB" sz="1400" b="1" i="0" u="none" strike="noStrike" kern="1200" cap="none" spc="0" normalizeH="0" baseline="0" noProof="0" dirty="0">
                <a:ln>
                  <a:noFill/>
                </a:ln>
                <a:solidFill>
                  <a:srgbClr val="251B5B"/>
                </a:solidFill>
                <a:effectLst/>
                <a:uLnTx/>
                <a:uFillTx/>
                <a:latin typeface="Arial" panose="020B0604020202020204"/>
                <a:ea typeface="+mn-ea"/>
                <a:cs typeface="Arial" panose="020B0604020202020204" pitchFamily="34" charset="0"/>
              </a:rPr>
              <a:t>Egypt</a:t>
            </a:r>
          </a:p>
          <a:p>
            <a:pPr marL="0" marR="0" lvl="0" indent="0" algn="l" defTabSz="372661" rtl="0" eaLnBrk="1" fontAlgn="auto" latinLnBrk="0" hangingPunct="1">
              <a:lnSpc>
                <a:spcPct val="100000"/>
              </a:lnSpc>
              <a:spcBef>
                <a:spcPts val="0"/>
              </a:spcBef>
              <a:spcAft>
                <a:spcPts val="244"/>
              </a:spcAft>
              <a:buClrTx/>
              <a:buSzTx/>
              <a:buFontTx/>
              <a:buNone/>
              <a:tabLst/>
              <a:defRPr/>
            </a:pPr>
            <a:r>
              <a:rPr kumimoji="0" lang="es-ES" sz="1200" b="0" i="0" u="none" strike="noStrike" kern="1200" cap="none" spc="0" normalizeH="0" baseline="0" noProof="0" dirty="0">
                <a:ln>
                  <a:noFill/>
                </a:ln>
                <a:solidFill>
                  <a:srgbClr val="1D1D1B"/>
                </a:solidFill>
                <a:effectLst/>
                <a:uLnTx/>
                <a:uFillTx/>
                <a:latin typeface="Arial" panose="020B0604020202020204"/>
                <a:ea typeface="+mn-ea"/>
                <a:cs typeface="Arial" panose="020B0604020202020204" pitchFamily="34" charset="0"/>
              </a:rPr>
              <a:t>Capricorn Egypt Limited</a:t>
            </a:r>
            <a:br>
              <a:rPr kumimoji="0" lang="es-ES" sz="1200" b="0" i="0" u="none" strike="noStrike" kern="1200" cap="none" spc="0" normalizeH="0" baseline="0" noProof="0" dirty="0">
                <a:ln>
                  <a:noFill/>
                </a:ln>
                <a:solidFill>
                  <a:srgbClr val="1D1D1B"/>
                </a:solidFill>
                <a:effectLst/>
                <a:uLnTx/>
                <a:uFillTx/>
                <a:latin typeface="Arial" panose="020B0604020202020204"/>
                <a:ea typeface="+mn-ea"/>
                <a:cs typeface="Arial" panose="020B0604020202020204" pitchFamily="34" charset="0"/>
              </a:rPr>
            </a:br>
            <a:r>
              <a:rPr kumimoji="0" lang="en-GB" sz="1200" b="0" i="0" u="none" strike="noStrike" kern="1200" cap="none" spc="0" normalizeH="0" baseline="0" noProof="0" dirty="0">
                <a:ln>
                  <a:noFill/>
                </a:ln>
                <a:solidFill>
                  <a:srgbClr val="1D1D1B"/>
                </a:solidFill>
                <a:effectLst/>
                <a:uLnTx/>
                <a:uFillTx/>
                <a:latin typeface="Arial" panose="020B0604020202020204"/>
                <a:ea typeface="+mn-ea"/>
                <a:cs typeface="Arial" panose="020B0604020202020204" pitchFamily="34" charset="0"/>
              </a:rPr>
              <a:t>Building G,</a:t>
            </a:r>
            <a:br>
              <a:rPr kumimoji="0" lang="en-GB" sz="1200" b="0" i="0" u="none" strike="noStrike" kern="1200" cap="none" spc="0" normalizeH="0" baseline="0" noProof="0" dirty="0">
                <a:ln>
                  <a:noFill/>
                </a:ln>
                <a:solidFill>
                  <a:srgbClr val="1D1D1B"/>
                </a:solidFill>
                <a:effectLst/>
                <a:uLnTx/>
                <a:uFillTx/>
                <a:latin typeface="Arial" panose="020B0604020202020204"/>
                <a:ea typeface="+mn-ea"/>
                <a:cs typeface="Arial" panose="020B0604020202020204" pitchFamily="34" charset="0"/>
              </a:rPr>
            </a:br>
            <a:r>
              <a:rPr kumimoji="0" lang="en-GB" sz="1200" b="0" i="0" u="none" strike="noStrike" kern="1200" cap="none" spc="0" normalizeH="0" baseline="0" noProof="0" dirty="0">
                <a:ln>
                  <a:noFill/>
                </a:ln>
                <a:solidFill>
                  <a:srgbClr val="1D1D1B"/>
                </a:solidFill>
                <a:effectLst/>
                <a:uLnTx/>
                <a:uFillTx/>
                <a:latin typeface="Arial" panose="020B0604020202020204"/>
                <a:ea typeface="+mn-ea"/>
                <a:cs typeface="Arial" panose="020B0604020202020204" pitchFamily="34" charset="0"/>
              </a:rPr>
              <a:t>Second Floor</a:t>
            </a:r>
            <a:br>
              <a:rPr kumimoji="0" lang="en-GB" sz="1200" b="0" i="0" u="none" strike="noStrike" kern="1200" cap="none" spc="0" normalizeH="0" baseline="0" noProof="0" dirty="0">
                <a:ln>
                  <a:noFill/>
                </a:ln>
                <a:solidFill>
                  <a:srgbClr val="1D1D1B"/>
                </a:solidFill>
                <a:effectLst/>
                <a:uLnTx/>
                <a:uFillTx/>
                <a:latin typeface="Arial" panose="020B0604020202020204"/>
                <a:ea typeface="+mn-ea"/>
                <a:cs typeface="Arial" panose="020B0604020202020204" pitchFamily="34" charset="0"/>
              </a:rPr>
            </a:br>
            <a:r>
              <a:rPr kumimoji="0" lang="en-GB" sz="1200" b="0" i="0" u="none" strike="noStrike" kern="1200" cap="none" spc="0" normalizeH="0" baseline="0" noProof="0" dirty="0">
                <a:ln>
                  <a:noFill/>
                </a:ln>
                <a:solidFill>
                  <a:srgbClr val="1D1D1B"/>
                </a:solidFill>
                <a:effectLst/>
                <a:uLnTx/>
                <a:uFillTx/>
                <a:latin typeface="Arial" panose="020B0604020202020204"/>
                <a:ea typeface="+mn-ea"/>
                <a:cs typeface="Arial" panose="020B0604020202020204" pitchFamily="34" charset="0"/>
              </a:rPr>
              <a:t>5A by Waterway,</a:t>
            </a:r>
            <a:br>
              <a:rPr kumimoji="0" lang="en-GB" sz="1200" b="0" i="0" u="none" strike="noStrike" kern="1200" cap="none" spc="0" normalizeH="0" baseline="0" noProof="0" dirty="0">
                <a:ln>
                  <a:noFill/>
                </a:ln>
                <a:solidFill>
                  <a:srgbClr val="1D1D1B"/>
                </a:solidFill>
                <a:effectLst/>
                <a:uLnTx/>
                <a:uFillTx/>
                <a:latin typeface="Arial" panose="020B0604020202020204"/>
                <a:ea typeface="+mn-ea"/>
                <a:cs typeface="Arial" panose="020B0604020202020204" pitchFamily="34" charset="0"/>
              </a:rPr>
            </a:br>
            <a:r>
              <a:rPr kumimoji="0" lang="en-GB" sz="1200" b="0" i="0" u="none" strike="noStrike" kern="1200" cap="none" spc="0" normalizeH="0" baseline="0" noProof="0" dirty="0">
                <a:ln>
                  <a:noFill/>
                </a:ln>
                <a:solidFill>
                  <a:srgbClr val="1D1D1B"/>
                </a:solidFill>
                <a:effectLst/>
                <a:uLnTx/>
                <a:uFillTx/>
                <a:latin typeface="Arial" panose="020B0604020202020204"/>
                <a:ea typeface="+mn-ea"/>
                <a:cs typeface="Arial" panose="020B0604020202020204" pitchFamily="34" charset="0"/>
              </a:rPr>
              <a:t>New Cairo,</a:t>
            </a:r>
            <a:br>
              <a:rPr kumimoji="0" lang="en-GB" sz="1200" b="0" i="0" u="none" strike="noStrike" kern="1200" cap="none" spc="0" normalizeH="0" baseline="0" noProof="0" dirty="0">
                <a:ln>
                  <a:noFill/>
                </a:ln>
                <a:solidFill>
                  <a:srgbClr val="1D1D1B"/>
                </a:solidFill>
                <a:effectLst/>
                <a:uLnTx/>
                <a:uFillTx/>
                <a:latin typeface="Arial" panose="020B0604020202020204"/>
                <a:ea typeface="+mn-ea"/>
                <a:cs typeface="Arial" panose="020B0604020202020204" pitchFamily="34" charset="0"/>
              </a:rPr>
            </a:br>
            <a:r>
              <a:rPr kumimoji="0" lang="en-GB" sz="1200" b="0" i="0" u="none" strike="noStrike" kern="1200" cap="none" spc="0" normalizeH="0" baseline="0" noProof="0" dirty="0">
                <a:ln>
                  <a:noFill/>
                </a:ln>
                <a:solidFill>
                  <a:srgbClr val="1D1D1B"/>
                </a:solidFill>
                <a:effectLst/>
                <a:uLnTx/>
                <a:uFillTx/>
                <a:latin typeface="Arial" panose="020B0604020202020204"/>
                <a:ea typeface="+mn-ea"/>
                <a:cs typeface="Arial" panose="020B0604020202020204" pitchFamily="34" charset="0"/>
              </a:rPr>
              <a:t>Cairo</a:t>
            </a:r>
            <a:br>
              <a:rPr kumimoji="0" lang="en-GB" sz="1200" b="0" i="0" u="none" strike="noStrike" kern="1200" cap="none" spc="0" normalizeH="0" baseline="0" noProof="0" dirty="0">
                <a:ln>
                  <a:noFill/>
                </a:ln>
                <a:solidFill>
                  <a:srgbClr val="1D1D1B"/>
                </a:solidFill>
                <a:effectLst/>
                <a:uLnTx/>
                <a:uFillTx/>
                <a:latin typeface="Arial" panose="020B0604020202020204"/>
                <a:ea typeface="+mn-ea"/>
                <a:cs typeface="Arial" panose="020B0604020202020204" pitchFamily="34" charset="0"/>
              </a:rPr>
            </a:br>
            <a:r>
              <a:rPr kumimoji="0" lang="en-GB" sz="1200" b="0" i="0" u="none" strike="noStrike" kern="1200" cap="none" spc="0" normalizeH="0" baseline="0" noProof="0" dirty="0">
                <a:ln>
                  <a:noFill/>
                </a:ln>
                <a:solidFill>
                  <a:srgbClr val="1D1D1B"/>
                </a:solidFill>
                <a:effectLst/>
                <a:uLnTx/>
                <a:uFillTx/>
                <a:latin typeface="Arial" panose="020B0604020202020204"/>
                <a:ea typeface="+mn-ea"/>
                <a:cs typeface="Arial" panose="020B0604020202020204" pitchFamily="34" charset="0"/>
              </a:rPr>
              <a:t>Egypt</a:t>
            </a:r>
          </a:p>
        </p:txBody>
      </p:sp>
      <p:sp>
        <p:nvSpPr>
          <p:cNvPr id="6" name="TextBox 5">
            <a:extLst>
              <a:ext uri="{FF2B5EF4-FFF2-40B4-BE49-F238E27FC236}">
                <a16:creationId xmlns:a16="http://schemas.microsoft.com/office/drawing/2014/main" id="{494D8DB2-6808-65BD-9461-4923A6596AC1}"/>
              </a:ext>
            </a:extLst>
          </p:cNvPr>
          <p:cNvSpPr txBox="1"/>
          <p:nvPr userDrawn="1"/>
        </p:nvSpPr>
        <p:spPr>
          <a:xfrm>
            <a:off x="4733522" y="3895359"/>
            <a:ext cx="2052235" cy="1426031"/>
          </a:xfrm>
          <a:prstGeom prst="rect">
            <a:avLst/>
          </a:prstGeom>
          <a:noFill/>
        </p:spPr>
        <p:txBody>
          <a:bodyPr wrap="square" lIns="0" tIns="0" rIns="0" bIns="0" rtlCol="0">
            <a:spAutoFit/>
          </a:bodyPr>
          <a:lstStyle/>
          <a:p>
            <a:pPr defTabSz="372661">
              <a:spcAft>
                <a:spcPts val="244"/>
              </a:spcAft>
            </a:pPr>
            <a:r>
              <a:rPr lang="en-GB" sz="1400" b="1" dirty="0">
                <a:solidFill>
                  <a:schemeClr val="accent2"/>
                </a:solidFill>
                <a:cs typeface="Arial" panose="020B0604020202020204" pitchFamily="34" charset="0"/>
              </a:rPr>
              <a:t>Mauritania</a:t>
            </a:r>
          </a:p>
          <a:p>
            <a:pPr defTabSz="372661">
              <a:spcAft>
                <a:spcPts val="244"/>
              </a:spcAft>
            </a:pPr>
            <a:r>
              <a:rPr lang="es-ES" sz="1200" dirty="0">
                <a:solidFill>
                  <a:schemeClr val="tx1"/>
                </a:solidFill>
                <a:cs typeface="Arial" panose="020B0604020202020204" pitchFamily="34" charset="0"/>
              </a:rPr>
              <a:t>ILOT 0, 91-92,</a:t>
            </a:r>
            <a:br>
              <a:rPr lang="es-ES" sz="1200" dirty="0">
                <a:solidFill>
                  <a:schemeClr val="tx1"/>
                </a:solidFill>
                <a:cs typeface="Arial" panose="020B0604020202020204" pitchFamily="34" charset="0"/>
              </a:rPr>
            </a:br>
            <a:r>
              <a:rPr lang="es-ES" sz="1200" dirty="0">
                <a:solidFill>
                  <a:schemeClr val="tx1"/>
                </a:solidFill>
                <a:cs typeface="Arial" panose="020B0604020202020204" pitchFamily="34" charset="0"/>
              </a:rPr>
              <a:t>Rue </a:t>
            </a:r>
            <a:r>
              <a:rPr lang="es-ES" sz="1200" dirty="0" err="1">
                <a:solidFill>
                  <a:schemeClr val="tx1"/>
                </a:solidFill>
                <a:cs typeface="Arial" panose="020B0604020202020204" pitchFamily="34" charset="0"/>
              </a:rPr>
              <a:t>Mamadou</a:t>
            </a:r>
            <a:r>
              <a:rPr lang="es-ES" sz="1200" dirty="0">
                <a:solidFill>
                  <a:schemeClr val="tx1"/>
                </a:solidFill>
                <a:cs typeface="Arial" panose="020B0604020202020204" pitchFamily="34" charset="0"/>
              </a:rPr>
              <a:t> </a:t>
            </a:r>
            <a:r>
              <a:rPr lang="es-ES" sz="1200" dirty="0" err="1">
                <a:solidFill>
                  <a:schemeClr val="tx1"/>
                </a:solidFill>
                <a:cs typeface="Arial" panose="020B0604020202020204" pitchFamily="34" charset="0"/>
              </a:rPr>
              <a:t>Keita</a:t>
            </a:r>
            <a:r>
              <a:rPr lang="es-ES" sz="1200" dirty="0">
                <a:solidFill>
                  <a:schemeClr val="tx1"/>
                </a:solidFill>
                <a:cs typeface="Arial" panose="020B0604020202020204" pitchFamily="34" charset="0"/>
              </a:rPr>
              <a:t>,</a:t>
            </a:r>
            <a:br>
              <a:rPr lang="es-ES" sz="1200" dirty="0">
                <a:solidFill>
                  <a:schemeClr val="tx1"/>
                </a:solidFill>
                <a:cs typeface="Arial" panose="020B0604020202020204" pitchFamily="34" charset="0"/>
              </a:rPr>
            </a:br>
            <a:r>
              <a:rPr lang="es-ES" sz="1200" dirty="0">
                <a:solidFill>
                  <a:schemeClr val="tx1"/>
                </a:solidFill>
                <a:cs typeface="Arial" panose="020B0604020202020204" pitchFamily="34" charset="0"/>
              </a:rPr>
              <a:t>Tevragh Zeina,</a:t>
            </a:r>
          </a:p>
          <a:p>
            <a:pPr defTabSz="372661">
              <a:spcAft>
                <a:spcPts val="244"/>
              </a:spcAft>
            </a:pPr>
            <a:r>
              <a:rPr lang="es-ES" sz="1200" dirty="0">
                <a:solidFill>
                  <a:schemeClr val="tx1"/>
                </a:solidFill>
                <a:cs typeface="Arial" panose="020B0604020202020204" pitchFamily="34" charset="0"/>
              </a:rPr>
              <a:t>Nouakchott</a:t>
            </a:r>
          </a:p>
          <a:p>
            <a:pPr defTabSz="372661">
              <a:spcAft>
                <a:spcPts val="244"/>
              </a:spcAft>
            </a:pPr>
            <a:r>
              <a:rPr lang="es-ES" sz="1200" dirty="0">
                <a:solidFill>
                  <a:schemeClr val="tx1"/>
                </a:solidFill>
                <a:cs typeface="Arial" panose="020B0604020202020204" pitchFamily="34" charset="0"/>
              </a:rPr>
              <a:t>4973</a:t>
            </a:r>
          </a:p>
          <a:p>
            <a:pPr defTabSz="372661">
              <a:spcAft>
                <a:spcPts val="244"/>
              </a:spcAft>
            </a:pPr>
            <a:r>
              <a:rPr lang="es-ES" sz="1200" dirty="0">
                <a:solidFill>
                  <a:schemeClr val="tx1"/>
                </a:solidFill>
                <a:cs typeface="Arial" panose="020B0604020202020204" pitchFamily="34" charset="0"/>
              </a:rPr>
              <a:t>Mauritania</a:t>
            </a:r>
          </a:p>
        </p:txBody>
      </p:sp>
    </p:spTree>
    <p:extLst>
      <p:ext uri="{BB962C8B-B14F-4D97-AF65-F5344CB8AC3E}">
        <p14:creationId xmlns:p14="http://schemas.microsoft.com/office/powerpoint/2010/main" val="360465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AR Title Slide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2BCC9A-BBA0-496A-BDD3-3B39FEFA0FB4}"/>
              </a:ext>
            </a:extLst>
          </p:cNvPr>
          <p:cNvPicPr>
            <a:picLocks noChangeAspect="1"/>
          </p:cNvPicPr>
          <p:nvPr userDrawn="1"/>
        </p:nvPicPr>
        <p:blipFill rotWithShape="1">
          <a:blip r:embed="rId2"/>
          <a:srcRect r="18748"/>
          <a:stretch/>
        </p:blipFill>
        <p:spPr>
          <a:xfrm>
            <a:off x="0" y="300"/>
            <a:ext cx="9906000" cy="6857399"/>
          </a:xfrm>
          <a:prstGeom prst="rect">
            <a:avLst/>
          </a:prstGeom>
        </p:spPr>
      </p:pic>
      <p:sp>
        <p:nvSpPr>
          <p:cNvPr id="2" name="Title 1">
            <a:extLst>
              <a:ext uri="{FF2B5EF4-FFF2-40B4-BE49-F238E27FC236}">
                <a16:creationId xmlns:a16="http://schemas.microsoft.com/office/drawing/2014/main" id="{3CA993BB-B445-4E0D-BB16-380E29E0F9D8}"/>
              </a:ext>
            </a:extLst>
          </p:cNvPr>
          <p:cNvSpPr>
            <a:spLocks noGrp="1"/>
          </p:cNvSpPr>
          <p:nvPr>
            <p:ph type="ctrTitle"/>
          </p:nvPr>
        </p:nvSpPr>
        <p:spPr>
          <a:xfrm>
            <a:off x="5476347" y="1359407"/>
            <a:ext cx="4055003" cy="2150555"/>
          </a:xfrm>
        </p:spPr>
        <p:txBody>
          <a:bodyPr anchor="b">
            <a:normAutofit/>
          </a:bodyPr>
          <a:lstStyle>
            <a:lvl1pPr algn="l">
              <a:defRPr sz="4000" b="1">
                <a:solidFill>
                  <a:schemeClr val="accent2"/>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1D1D77C1-4413-4341-A65B-732A65544406}"/>
              </a:ext>
            </a:extLst>
          </p:cNvPr>
          <p:cNvSpPr>
            <a:spLocks noGrp="1"/>
          </p:cNvSpPr>
          <p:nvPr>
            <p:ph type="subTitle" idx="1"/>
          </p:nvPr>
        </p:nvSpPr>
        <p:spPr>
          <a:xfrm>
            <a:off x="5476347" y="3729038"/>
            <a:ext cx="4055003" cy="1128712"/>
          </a:xfrm>
        </p:spPr>
        <p:txBody>
          <a:bodyPr>
            <a:normAutofit/>
          </a:bodyPr>
          <a:lstStyle>
            <a:lvl1pPr marL="0" indent="0" algn="l">
              <a:buNone/>
              <a:defRPr sz="1600"/>
            </a:lvl1pPr>
            <a:lvl2pPr marL="371484" indent="0" algn="ctr">
              <a:buNone/>
              <a:defRPr sz="1625"/>
            </a:lvl2pPr>
            <a:lvl3pPr marL="742969" indent="0" algn="ctr">
              <a:buNone/>
              <a:defRPr sz="1463"/>
            </a:lvl3pPr>
            <a:lvl4pPr marL="1114453" indent="0" algn="ctr">
              <a:buNone/>
              <a:defRPr sz="1300"/>
            </a:lvl4pPr>
            <a:lvl5pPr marL="1485937" indent="0" algn="ctr">
              <a:buNone/>
              <a:defRPr sz="1300"/>
            </a:lvl5pPr>
            <a:lvl6pPr marL="1857421" indent="0" algn="ctr">
              <a:buNone/>
              <a:defRPr sz="1300"/>
            </a:lvl6pPr>
            <a:lvl7pPr marL="2228906" indent="0" algn="ctr">
              <a:buNone/>
              <a:defRPr sz="1300"/>
            </a:lvl7pPr>
            <a:lvl8pPr marL="2600390" indent="0" algn="ctr">
              <a:buNone/>
              <a:defRPr sz="1300"/>
            </a:lvl8pPr>
            <a:lvl9pPr marL="2971874" indent="0" algn="ctr">
              <a:buNone/>
              <a:defRPr sz="1300"/>
            </a:lvl9pPr>
          </a:lstStyle>
          <a:p>
            <a:r>
              <a:rPr lang="en-US"/>
              <a:t>Click to edit Master subtitle style</a:t>
            </a:r>
            <a:endParaRPr lang="en-GB" dirty="0"/>
          </a:p>
        </p:txBody>
      </p:sp>
      <p:pic>
        <p:nvPicPr>
          <p:cNvPr id="5" name="Picture 4" descr="Logo&#10;&#10;Description automatically generated">
            <a:extLst>
              <a:ext uri="{FF2B5EF4-FFF2-40B4-BE49-F238E27FC236}">
                <a16:creationId xmlns:a16="http://schemas.microsoft.com/office/drawing/2014/main" id="{B924B6FB-7E34-AEF8-4F47-C481C7E82E0D}"/>
              </a:ext>
            </a:extLst>
          </p:cNvPr>
          <p:cNvPicPr>
            <a:picLocks noChangeAspect="1"/>
          </p:cNvPicPr>
          <p:nvPr userDrawn="1"/>
        </p:nvPicPr>
        <p:blipFill>
          <a:blip r:embed="rId3"/>
          <a:stretch>
            <a:fillRect/>
          </a:stretch>
        </p:blipFill>
        <p:spPr>
          <a:xfrm>
            <a:off x="8372076" y="127682"/>
            <a:ext cx="1393430" cy="1231726"/>
          </a:xfrm>
          <a:prstGeom prst="rect">
            <a:avLst/>
          </a:prstGeom>
        </p:spPr>
      </p:pic>
    </p:spTree>
    <p:extLst>
      <p:ext uri="{BB962C8B-B14F-4D97-AF65-F5344CB8AC3E}">
        <p14:creationId xmlns:p14="http://schemas.microsoft.com/office/powerpoint/2010/main" val="183618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AR Title Slide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2BCC9A-BBA0-496A-BDD3-3B39FEFA0FB4}"/>
              </a:ext>
            </a:extLst>
          </p:cNvPr>
          <p:cNvPicPr>
            <a:picLocks noChangeAspect="1"/>
          </p:cNvPicPr>
          <p:nvPr userDrawn="1"/>
        </p:nvPicPr>
        <p:blipFill rotWithShape="1">
          <a:blip r:embed="rId2"/>
          <a:srcRect r="18750"/>
          <a:stretch/>
        </p:blipFill>
        <p:spPr>
          <a:xfrm>
            <a:off x="0" y="300"/>
            <a:ext cx="9906000" cy="6857399"/>
          </a:xfrm>
          <a:prstGeom prst="rect">
            <a:avLst/>
          </a:prstGeom>
        </p:spPr>
      </p:pic>
      <p:sp>
        <p:nvSpPr>
          <p:cNvPr id="2" name="Title 1">
            <a:extLst>
              <a:ext uri="{FF2B5EF4-FFF2-40B4-BE49-F238E27FC236}">
                <a16:creationId xmlns:a16="http://schemas.microsoft.com/office/drawing/2014/main" id="{3CA993BB-B445-4E0D-BB16-380E29E0F9D8}"/>
              </a:ext>
            </a:extLst>
          </p:cNvPr>
          <p:cNvSpPr>
            <a:spLocks noGrp="1"/>
          </p:cNvSpPr>
          <p:nvPr>
            <p:ph type="ctrTitle"/>
          </p:nvPr>
        </p:nvSpPr>
        <p:spPr>
          <a:xfrm>
            <a:off x="5476347" y="1359407"/>
            <a:ext cx="4055003" cy="2150555"/>
          </a:xfrm>
        </p:spPr>
        <p:txBody>
          <a:bodyPr anchor="b">
            <a:normAutofit/>
          </a:bodyPr>
          <a:lstStyle>
            <a:lvl1pPr algn="l">
              <a:defRPr sz="4000" b="1">
                <a:solidFill>
                  <a:schemeClr val="accent2"/>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1D1D77C1-4413-4341-A65B-732A65544406}"/>
              </a:ext>
            </a:extLst>
          </p:cNvPr>
          <p:cNvSpPr>
            <a:spLocks noGrp="1"/>
          </p:cNvSpPr>
          <p:nvPr>
            <p:ph type="subTitle" idx="1"/>
          </p:nvPr>
        </p:nvSpPr>
        <p:spPr>
          <a:xfrm>
            <a:off x="5476347" y="3729038"/>
            <a:ext cx="4055003" cy="1128712"/>
          </a:xfrm>
        </p:spPr>
        <p:txBody>
          <a:bodyPr>
            <a:normAutofit/>
          </a:bodyPr>
          <a:lstStyle>
            <a:lvl1pPr marL="0" indent="0" algn="l">
              <a:buNone/>
              <a:defRPr sz="1600"/>
            </a:lvl1pPr>
            <a:lvl2pPr marL="371484" indent="0" algn="ctr">
              <a:buNone/>
              <a:defRPr sz="1625"/>
            </a:lvl2pPr>
            <a:lvl3pPr marL="742969" indent="0" algn="ctr">
              <a:buNone/>
              <a:defRPr sz="1463"/>
            </a:lvl3pPr>
            <a:lvl4pPr marL="1114453" indent="0" algn="ctr">
              <a:buNone/>
              <a:defRPr sz="1300"/>
            </a:lvl4pPr>
            <a:lvl5pPr marL="1485937" indent="0" algn="ctr">
              <a:buNone/>
              <a:defRPr sz="1300"/>
            </a:lvl5pPr>
            <a:lvl6pPr marL="1857421" indent="0" algn="ctr">
              <a:buNone/>
              <a:defRPr sz="1300"/>
            </a:lvl6pPr>
            <a:lvl7pPr marL="2228906" indent="0" algn="ctr">
              <a:buNone/>
              <a:defRPr sz="1300"/>
            </a:lvl7pPr>
            <a:lvl8pPr marL="2600390" indent="0" algn="ctr">
              <a:buNone/>
              <a:defRPr sz="1300"/>
            </a:lvl8pPr>
            <a:lvl9pPr marL="2971874" indent="0" algn="ctr">
              <a:buNone/>
              <a:defRPr sz="1300"/>
            </a:lvl9pPr>
          </a:lstStyle>
          <a:p>
            <a:r>
              <a:rPr lang="en-US"/>
              <a:t>Click to edit Master subtitle style</a:t>
            </a:r>
            <a:endParaRPr lang="en-GB" dirty="0"/>
          </a:p>
        </p:txBody>
      </p:sp>
      <p:pic>
        <p:nvPicPr>
          <p:cNvPr id="6" name="Picture 5" descr="Logo&#10;&#10;Description automatically generated">
            <a:extLst>
              <a:ext uri="{FF2B5EF4-FFF2-40B4-BE49-F238E27FC236}">
                <a16:creationId xmlns:a16="http://schemas.microsoft.com/office/drawing/2014/main" id="{5E6A4487-A7A0-3653-6230-EC11E28DCCA6}"/>
              </a:ext>
            </a:extLst>
          </p:cNvPr>
          <p:cNvPicPr>
            <a:picLocks noChangeAspect="1"/>
          </p:cNvPicPr>
          <p:nvPr userDrawn="1"/>
        </p:nvPicPr>
        <p:blipFill>
          <a:blip r:embed="rId3"/>
          <a:stretch>
            <a:fillRect/>
          </a:stretch>
        </p:blipFill>
        <p:spPr>
          <a:xfrm>
            <a:off x="8372076" y="127682"/>
            <a:ext cx="1393430" cy="1231726"/>
          </a:xfrm>
          <a:prstGeom prst="rect">
            <a:avLst/>
          </a:prstGeom>
        </p:spPr>
      </p:pic>
    </p:spTree>
    <p:extLst>
      <p:ext uri="{BB962C8B-B14F-4D97-AF65-F5344CB8AC3E}">
        <p14:creationId xmlns:p14="http://schemas.microsoft.com/office/powerpoint/2010/main" val="274924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AR Title Slide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2BCC9A-BBA0-496A-BDD3-3B39FEFA0FB4}"/>
              </a:ext>
            </a:extLst>
          </p:cNvPr>
          <p:cNvPicPr>
            <a:picLocks noChangeAspect="1"/>
          </p:cNvPicPr>
          <p:nvPr userDrawn="1"/>
        </p:nvPicPr>
        <p:blipFill rotWithShape="1">
          <a:blip r:embed="rId2"/>
          <a:srcRect r="18750"/>
          <a:stretch/>
        </p:blipFill>
        <p:spPr>
          <a:xfrm>
            <a:off x="0" y="300"/>
            <a:ext cx="9906000" cy="6857399"/>
          </a:xfrm>
          <a:prstGeom prst="rect">
            <a:avLst/>
          </a:prstGeom>
        </p:spPr>
      </p:pic>
      <p:sp>
        <p:nvSpPr>
          <p:cNvPr id="2" name="Title 1">
            <a:extLst>
              <a:ext uri="{FF2B5EF4-FFF2-40B4-BE49-F238E27FC236}">
                <a16:creationId xmlns:a16="http://schemas.microsoft.com/office/drawing/2014/main" id="{3CA993BB-B445-4E0D-BB16-380E29E0F9D8}"/>
              </a:ext>
            </a:extLst>
          </p:cNvPr>
          <p:cNvSpPr>
            <a:spLocks noGrp="1"/>
          </p:cNvSpPr>
          <p:nvPr>
            <p:ph type="ctrTitle"/>
          </p:nvPr>
        </p:nvSpPr>
        <p:spPr>
          <a:xfrm>
            <a:off x="5476347" y="1359407"/>
            <a:ext cx="4055003" cy="2150555"/>
          </a:xfrm>
        </p:spPr>
        <p:txBody>
          <a:bodyPr anchor="b">
            <a:normAutofit/>
          </a:bodyPr>
          <a:lstStyle>
            <a:lvl1pPr algn="l">
              <a:defRPr sz="4000" b="1">
                <a:solidFill>
                  <a:schemeClr val="accent2"/>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1D1D77C1-4413-4341-A65B-732A65544406}"/>
              </a:ext>
            </a:extLst>
          </p:cNvPr>
          <p:cNvSpPr>
            <a:spLocks noGrp="1"/>
          </p:cNvSpPr>
          <p:nvPr>
            <p:ph type="subTitle" idx="1"/>
          </p:nvPr>
        </p:nvSpPr>
        <p:spPr>
          <a:xfrm>
            <a:off x="5476347" y="3729038"/>
            <a:ext cx="4055003" cy="1128712"/>
          </a:xfrm>
        </p:spPr>
        <p:txBody>
          <a:bodyPr>
            <a:normAutofit/>
          </a:bodyPr>
          <a:lstStyle>
            <a:lvl1pPr marL="0" indent="0" algn="l">
              <a:buNone/>
              <a:defRPr sz="1600"/>
            </a:lvl1pPr>
            <a:lvl2pPr marL="371484" indent="0" algn="ctr">
              <a:buNone/>
              <a:defRPr sz="1625"/>
            </a:lvl2pPr>
            <a:lvl3pPr marL="742969" indent="0" algn="ctr">
              <a:buNone/>
              <a:defRPr sz="1463"/>
            </a:lvl3pPr>
            <a:lvl4pPr marL="1114453" indent="0" algn="ctr">
              <a:buNone/>
              <a:defRPr sz="1300"/>
            </a:lvl4pPr>
            <a:lvl5pPr marL="1485937" indent="0" algn="ctr">
              <a:buNone/>
              <a:defRPr sz="1300"/>
            </a:lvl5pPr>
            <a:lvl6pPr marL="1857421" indent="0" algn="ctr">
              <a:buNone/>
              <a:defRPr sz="1300"/>
            </a:lvl6pPr>
            <a:lvl7pPr marL="2228906" indent="0" algn="ctr">
              <a:buNone/>
              <a:defRPr sz="1300"/>
            </a:lvl7pPr>
            <a:lvl8pPr marL="2600390" indent="0" algn="ctr">
              <a:buNone/>
              <a:defRPr sz="1300"/>
            </a:lvl8pPr>
            <a:lvl9pPr marL="2971874" indent="0" algn="ctr">
              <a:buNone/>
              <a:defRPr sz="1300"/>
            </a:lvl9pPr>
          </a:lstStyle>
          <a:p>
            <a:r>
              <a:rPr lang="en-US"/>
              <a:t>Click to edit Master subtitle style</a:t>
            </a:r>
            <a:endParaRPr lang="en-GB" dirty="0"/>
          </a:p>
        </p:txBody>
      </p:sp>
      <p:pic>
        <p:nvPicPr>
          <p:cNvPr id="6" name="Picture 5" descr="Logo&#10;&#10;Description automatically generated">
            <a:extLst>
              <a:ext uri="{FF2B5EF4-FFF2-40B4-BE49-F238E27FC236}">
                <a16:creationId xmlns:a16="http://schemas.microsoft.com/office/drawing/2014/main" id="{4C85E3F3-8EAA-3DD6-F62E-F0C0E1F5CE0D}"/>
              </a:ext>
            </a:extLst>
          </p:cNvPr>
          <p:cNvPicPr>
            <a:picLocks noChangeAspect="1"/>
          </p:cNvPicPr>
          <p:nvPr userDrawn="1"/>
        </p:nvPicPr>
        <p:blipFill>
          <a:blip r:embed="rId3"/>
          <a:stretch>
            <a:fillRect/>
          </a:stretch>
        </p:blipFill>
        <p:spPr>
          <a:xfrm>
            <a:off x="8372076" y="127682"/>
            <a:ext cx="1393430" cy="1231726"/>
          </a:xfrm>
          <a:prstGeom prst="rect">
            <a:avLst/>
          </a:prstGeom>
        </p:spPr>
      </p:pic>
    </p:spTree>
    <p:extLst>
      <p:ext uri="{BB962C8B-B14F-4D97-AF65-F5344CB8AC3E}">
        <p14:creationId xmlns:p14="http://schemas.microsoft.com/office/powerpoint/2010/main" val="3528320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AR Title Slide 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2BCC9A-BBA0-496A-BDD3-3B39FEFA0FB4}"/>
              </a:ext>
            </a:extLst>
          </p:cNvPr>
          <p:cNvPicPr>
            <a:picLocks noChangeAspect="1"/>
          </p:cNvPicPr>
          <p:nvPr userDrawn="1"/>
        </p:nvPicPr>
        <p:blipFill rotWithShape="1">
          <a:blip r:embed="rId2"/>
          <a:srcRect r="18750"/>
          <a:stretch/>
        </p:blipFill>
        <p:spPr>
          <a:xfrm>
            <a:off x="0" y="300"/>
            <a:ext cx="9906000" cy="6857399"/>
          </a:xfrm>
          <a:prstGeom prst="rect">
            <a:avLst/>
          </a:prstGeom>
        </p:spPr>
      </p:pic>
      <p:sp>
        <p:nvSpPr>
          <p:cNvPr id="2" name="Title 1">
            <a:extLst>
              <a:ext uri="{FF2B5EF4-FFF2-40B4-BE49-F238E27FC236}">
                <a16:creationId xmlns:a16="http://schemas.microsoft.com/office/drawing/2014/main" id="{3CA993BB-B445-4E0D-BB16-380E29E0F9D8}"/>
              </a:ext>
            </a:extLst>
          </p:cNvPr>
          <p:cNvSpPr>
            <a:spLocks noGrp="1"/>
          </p:cNvSpPr>
          <p:nvPr>
            <p:ph type="ctrTitle"/>
          </p:nvPr>
        </p:nvSpPr>
        <p:spPr>
          <a:xfrm>
            <a:off x="5476347" y="1359407"/>
            <a:ext cx="4055003" cy="2150555"/>
          </a:xfrm>
        </p:spPr>
        <p:txBody>
          <a:bodyPr anchor="b">
            <a:normAutofit/>
          </a:bodyPr>
          <a:lstStyle>
            <a:lvl1pPr algn="l">
              <a:defRPr sz="4000" b="1">
                <a:solidFill>
                  <a:schemeClr val="accent2"/>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1D1D77C1-4413-4341-A65B-732A65544406}"/>
              </a:ext>
            </a:extLst>
          </p:cNvPr>
          <p:cNvSpPr>
            <a:spLocks noGrp="1"/>
          </p:cNvSpPr>
          <p:nvPr>
            <p:ph type="subTitle" idx="1"/>
          </p:nvPr>
        </p:nvSpPr>
        <p:spPr>
          <a:xfrm>
            <a:off x="5476347" y="3729038"/>
            <a:ext cx="4055003" cy="1128712"/>
          </a:xfrm>
        </p:spPr>
        <p:txBody>
          <a:bodyPr>
            <a:normAutofit/>
          </a:bodyPr>
          <a:lstStyle>
            <a:lvl1pPr marL="0" indent="0" algn="l">
              <a:buNone/>
              <a:defRPr sz="1600"/>
            </a:lvl1pPr>
            <a:lvl2pPr marL="371484" indent="0" algn="ctr">
              <a:buNone/>
              <a:defRPr sz="1625"/>
            </a:lvl2pPr>
            <a:lvl3pPr marL="742969" indent="0" algn="ctr">
              <a:buNone/>
              <a:defRPr sz="1463"/>
            </a:lvl3pPr>
            <a:lvl4pPr marL="1114453" indent="0" algn="ctr">
              <a:buNone/>
              <a:defRPr sz="1300"/>
            </a:lvl4pPr>
            <a:lvl5pPr marL="1485937" indent="0" algn="ctr">
              <a:buNone/>
              <a:defRPr sz="1300"/>
            </a:lvl5pPr>
            <a:lvl6pPr marL="1857421" indent="0" algn="ctr">
              <a:buNone/>
              <a:defRPr sz="1300"/>
            </a:lvl6pPr>
            <a:lvl7pPr marL="2228906" indent="0" algn="ctr">
              <a:buNone/>
              <a:defRPr sz="1300"/>
            </a:lvl7pPr>
            <a:lvl8pPr marL="2600390" indent="0" algn="ctr">
              <a:buNone/>
              <a:defRPr sz="1300"/>
            </a:lvl8pPr>
            <a:lvl9pPr marL="2971874" indent="0" algn="ctr">
              <a:buNone/>
              <a:defRPr sz="1300"/>
            </a:lvl9pPr>
          </a:lstStyle>
          <a:p>
            <a:r>
              <a:rPr lang="en-US"/>
              <a:t>Click to edit Master subtitle style</a:t>
            </a:r>
            <a:endParaRPr lang="en-GB" dirty="0"/>
          </a:p>
        </p:txBody>
      </p:sp>
      <p:pic>
        <p:nvPicPr>
          <p:cNvPr id="6" name="Picture 5" descr="Logo&#10;&#10;Description automatically generated">
            <a:extLst>
              <a:ext uri="{FF2B5EF4-FFF2-40B4-BE49-F238E27FC236}">
                <a16:creationId xmlns:a16="http://schemas.microsoft.com/office/drawing/2014/main" id="{F42A02CF-C6DC-3C0A-6D39-DC4019537ADC}"/>
              </a:ext>
            </a:extLst>
          </p:cNvPr>
          <p:cNvPicPr>
            <a:picLocks noChangeAspect="1"/>
          </p:cNvPicPr>
          <p:nvPr userDrawn="1"/>
        </p:nvPicPr>
        <p:blipFill>
          <a:blip r:embed="rId3"/>
          <a:stretch>
            <a:fillRect/>
          </a:stretch>
        </p:blipFill>
        <p:spPr>
          <a:xfrm>
            <a:off x="8372076" y="127682"/>
            <a:ext cx="1393430" cy="1231726"/>
          </a:xfrm>
          <a:prstGeom prst="rect">
            <a:avLst/>
          </a:prstGeom>
        </p:spPr>
      </p:pic>
    </p:spTree>
    <p:extLst>
      <p:ext uri="{BB962C8B-B14F-4D97-AF65-F5344CB8AC3E}">
        <p14:creationId xmlns:p14="http://schemas.microsoft.com/office/powerpoint/2010/main" val="227206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rporate Title Slide">
    <p:spTree>
      <p:nvGrpSpPr>
        <p:cNvPr id="1" name=""/>
        <p:cNvGrpSpPr/>
        <p:nvPr/>
      </p:nvGrpSpPr>
      <p:grpSpPr>
        <a:xfrm>
          <a:off x="0" y="0"/>
          <a:ext cx="0" cy="0"/>
          <a:chOff x="0" y="0"/>
          <a:chExt cx="0" cy="0"/>
        </a:xfrm>
      </p:grpSpPr>
      <p:sp>
        <p:nvSpPr>
          <p:cNvPr id="13" name="Picture Placeholder 6">
            <a:extLst>
              <a:ext uri="{FF2B5EF4-FFF2-40B4-BE49-F238E27FC236}">
                <a16:creationId xmlns:a16="http://schemas.microsoft.com/office/drawing/2014/main" id="{C664BDC4-8546-421C-AA0E-069DAB5EA921}"/>
              </a:ext>
            </a:extLst>
          </p:cNvPr>
          <p:cNvSpPr>
            <a:spLocks noGrp="1"/>
          </p:cNvSpPr>
          <p:nvPr>
            <p:ph type="pic" sz="quarter" idx="12"/>
          </p:nvPr>
        </p:nvSpPr>
        <p:spPr>
          <a:xfrm>
            <a:off x="4763393" y="2419279"/>
            <a:ext cx="5142607" cy="4438439"/>
          </a:xfrm>
          <a:pattFill prst="ltUpDiag">
            <a:fgClr>
              <a:schemeClr val="accent1"/>
            </a:fgClr>
            <a:bgClr>
              <a:schemeClr val="bg1"/>
            </a:bgClr>
          </a:pattFill>
        </p:spPr>
        <p:txBody>
          <a:bodyPr vert="horz" lIns="0" tIns="0" rIns="0" bIns="0" rtlCol="0">
            <a:normAutofit/>
          </a:bodyPr>
          <a:lstStyle>
            <a:lvl1pPr>
              <a:defRPr lang="en-GB"/>
            </a:lvl1pPr>
          </a:lstStyle>
          <a:p>
            <a:pPr lvl="0"/>
            <a:r>
              <a:rPr lang="en-US"/>
              <a:t>Click icon to add picture</a:t>
            </a:r>
            <a:endParaRPr lang="en-GB"/>
          </a:p>
        </p:txBody>
      </p:sp>
      <p:sp>
        <p:nvSpPr>
          <p:cNvPr id="14" name="Picture Placeholder 6">
            <a:extLst>
              <a:ext uri="{FF2B5EF4-FFF2-40B4-BE49-F238E27FC236}">
                <a16:creationId xmlns:a16="http://schemas.microsoft.com/office/drawing/2014/main" id="{5E8C3323-50E3-41CC-8170-5A201E281AE2}"/>
              </a:ext>
            </a:extLst>
          </p:cNvPr>
          <p:cNvSpPr>
            <a:spLocks noGrp="1"/>
          </p:cNvSpPr>
          <p:nvPr>
            <p:ph type="pic" sz="quarter" idx="13"/>
          </p:nvPr>
        </p:nvSpPr>
        <p:spPr>
          <a:xfrm>
            <a:off x="4763393" y="652494"/>
            <a:ext cx="2151461" cy="1766494"/>
          </a:xfrm>
          <a:pattFill prst="ltUpDiag">
            <a:fgClr>
              <a:schemeClr val="accent4"/>
            </a:fgClr>
            <a:bgClr>
              <a:schemeClr val="bg1"/>
            </a:bgClr>
          </a:pattFill>
        </p:spPr>
        <p:txBody>
          <a:bodyPr vert="horz" lIns="0" tIns="0" rIns="0" bIns="0" rtlCol="0">
            <a:normAutofit/>
          </a:bodyPr>
          <a:lstStyle>
            <a:lvl1pPr>
              <a:defRPr lang="en-GB"/>
            </a:lvl1pPr>
          </a:lstStyle>
          <a:p>
            <a:pPr lvl="0"/>
            <a:r>
              <a:rPr lang="en-US"/>
              <a:t>Click icon to add picture</a:t>
            </a:r>
            <a:endParaRPr lang="en-GB"/>
          </a:p>
        </p:txBody>
      </p:sp>
      <p:sp>
        <p:nvSpPr>
          <p:cNvPr id="15" name="Picture Placeholder 6">
            <a:extLst>
              <a:ext uri="{FF2B5EF4-FFF2-40B4-BE49-F238E27FC236}">
                <a16:creationId xmlns:a16="http://schemas.microsoft.com/office/drawing/2014/main" id="{32125BE8-A380-4722-B866-A4F1206CB080}"/>
              </a:ext>
            </a:extLst>
          </p:cNvPr>
          <p:cNvSpPr>
            <a:spLocks noGrp="1"/>
          </p:cNvSpPr>
          <p:nvPr>
            <p:ph type="pic" sz="quarter" idx="14"/>
          </p:nvPr>
        </p:nvSpPr>
        <p:spPr>
          <a:xfrm>
            <a:off x="371476" y="4200245"/>
            <a:ext cx="4391917" cy="2657473"/>
          </a:xfrm>
          <a:pattFill prst="ltUpDiag">
            <a:fgClr>
              <a:schemeClr val="accent3"/>
            </a:fgClr>
            <a:bgClr>
              <a:schemeClr val="bg1"/>
            </a:bgClr>
          </a:pattFill>
        </p:spPr>
        <p:txBody>
          <a:bodyPr vert="horz" lIns="0" tIns="0" rIns="0" bIns="0" rtlCol="0">
            <a:normAutofit/>
          </a:bodyPr>
          <a:lstStyle>
            <a:lvl1pPr>
              <a:defRPr lang="en-GB"/>
            </a:lvl1pPr>
          </a:lstStyle>
          <a:p>
            <a:pPr lvl="0"/>
            <a:r>
              <a:rPr lang="en-US"/>
              <a:t>Click icon to add picture</a:t>
            </a:r>
            <a:endParaRPr lang="en-GB"/>
          </a:p>
        </p:txBody>
      </p:sp>
      <p:sp>
        <p:nvSpPr>
          <p:cNvPr id="2" name="Title 1">
            <a:extLst>
              <a:ext uri="{FF2B5EF4-FFF2-40B4-BE49-F238E27FC236}">
                <a16:creationId xmlns:a16="http://schemas.microsoft.com/office/drawing/2014/main" id="{3CA993BB-B445-4E0D-BB16-380E29E0F9D8}"/>
              </a:ext>
            </a:extLst>
          </p:cNvPr>
          <p:cNvSpPr>
            <a:spLocks noGrp="1"/>
          </p:cNvSpPr>
          <p:nvPr>
            <p:ph type="ctrTitle"/>
          </p:nvPr>
        </p:nvSpPr>
        <p:spPr>
          <a:xfrm>
            <a:off x="371475" y="1423988"/>
            <a:ext cx="4241006" cy="1820098"/>
          </a:xfrm>
        </p:spPr>
        <p:txBody>
          <a:bodyPr anchor="b">
            <a:normAutofit/>
          </a:bodyPr>
          <a:lstStyle>
            <a:lvl1pPr algn="l">
              <a:lnSpc>
                <a:spcPct val="85000"/>
              </a:lnSpc>
              <a:defRPr sz="4200" b="1">
                <a:solidFill>
                  <a:schemeClr val="accent2"/>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1D1D77C1-4413-4341-A65B-732A65544406}"/>
              </a:ext>
            </a:extLst>
          </p:cNvPr>
          <p:cNvSpPr>
            <a:spLocks noGrp="1"/>
          </p:cNvSpPr>
          <p:nvPr>
            <p:ph type="subTitle" idx="1"/>
          </p:nvPr>
        </p:nvSpPr>
        <p:spPr>
          <a:xfrm>
            <a:off x="371475" y="3406015"/>
            <a:ext cx="4241006" cy="342077"/>
          </a:xfrm>
        </p:spPr>
        <p:txBody>
          <a:bodyPr>
            <a:normAutofit/>
          </a:bodyPr>
          <a:lstStyle>
            <a:lvl1pPr marL="0" indent="0" algn="l">
              <a:buNone/>
              <a:defRPr sz="1400">
                <a:solidFill>
                  <a:schemeClr val="accent3"/>
                </a:solidFill>
              </a:defRPr>
            </a:lvl1pPr>
            <a:lvl2pPr marL="371484" indent="0" algn="ctr">
              <a:buNone/>
              <a:defRPr sz="1625"/>
            </a:lvl2pPr>
            <a:lvl3pPr marL="742969" indent="0" algn="ctr">
              <a:buNone/>
              <a:defRPr sz="1463"/>
            </a:lvl3pPr>
            <a:lvl4pPr marL="1114453" indent="0" algn="ctr">
              <a:buNone/>
              <a:defRPr sz="1300"/>
            </a:lvl4pPr>
            <a:lvl5pPr marL="1485937" indent="0" algn="ctr">
              <a:buNone/>
              <a:defRPr sz="1300"/>
            </a:lvl5pPr>
            <a:lvl6pPr marL="1857421" indent="0" algn="ctr">
              <a:buNone/>
              <a:defRPr sz="1300"/>
            </a:lvl6pPr>
            <a:lvl7pPr marL="2228906" indent="0" algn="ctr">
              <a:buNone/>
              <a:defRPr sz="1300"/>
            </a:lvl7pPr>
            <a:lvl8pPr marL="2600390" indent="0" algn="ctr">
              <a:buNone/>
              <a:defRPr sz="1300"/>
            </a:lvl8pPr>
            <a:lvl9pPr marL="2971874" indent="0" algn="ctr">
              <a:buNone/>
              <a:defRPr sz="1300"/>
            </a:lvl9pPr>
          </a:lstStyle>
          <a:p>
            <a:r>
              <a:rPr lang="en-US"/>
              <a:t>Click to edit Master subtitle style</a:t>
            </a:r>
            <a:endParaRPr lang="en-GB" dirty="0"/>
          </a:p>
        </p:txBody>
      </p:sp>
      <p:sp>
        <p:nvSpPr>
          <p:cNvPr id="5" name="Text Placeholder 4">
            <a:extLst>
              <a:ext uri="{FF2B5EF4-FFF2-40B4-BE49-F238E27FC236}">
                <a16:creationId xmlns:a16="http://schemas.microsoft.com/office/drawing/2014/main" id="{83C4AE4A-C2AE-4BD7-B102-CA3DAAAA8CAB}"/>
              </a:ext>
            </a:extLst>
          </p:cNvPr>
          <p:cNvSpPr>
            <a:spLocks noGrp="1"/>
          </p:cNvSpPr>
          <p:nvPr>
            <p:ph type="body" sz="quarter" idx="10"/>
          </p:nvPr>
        </p:nvSpPr>
        <p:spPr>
          <a:xfrm>
            <a:off x="371475" y="3779838"/>
            <a:ext cx="4241006" cy="292100"/>
          </a:xfrm>
        </p:spPr>
        <p:txBody>
          <a:bodyPr>
            <a:normAutofit/>
          </a:bodyPr>
          <a:lstStyle>
            <a:lvl1pPr>
              <a:defRPr sz="1200" b="0">
                <a:solidFill>
                  <a:schemeClr val="accent2"/>
                </a:solidFill>
              </a:defRPr>
            </a:lvl1pPr>
            <a:lvl4pPr marL="147045" indent="0">
              <a:buNone/>
              <a:defRPr/>
            </a:lvl4pPr>
          </a:lstStyle>
          <a:p>
            <a:pPr lvl="0"/>
            <a:r>
              <a:rPr lang="en-US"/>
              <a:t>Click to edit Master text styles</a:t>
            </a:r>
          </a:p>
        </p:txBody>
      </p:sp>
      <p:sp>
        <p:nvSpPr>
          <p:cNvPr id="12" name="Picture Placeholder 6">
            <a:extLst>
              <a:ext uri="{FF2B5EF4-FFF2-40B4-BE49-F238E27FC236}">
                <a16:creationId xmlns:a16="http://schemas.microsoft.com/office/drawing/2014/main" id="{E75C4152-F1F9-4AD2-9BD0-CCB7BDD5B590}"/>
              </a:ext>
            </a:extLst>
          </p:cNvPr>
          <p:cNvSpPr>
            <a:spLocks noGrp="1"/>
          </p:cNvSpPr>
          <p:nvPr>
            <p:ph type="pic" sz="quarter" idx="11"/>
          </p:nvPr>
        </p:nvSpPr>
        <p:spPr>
          <a:xfrm>
            <a:off x="6914855" y="0"/>
            <a:ext cx="2991147" cy="2419350"/>
          </a:xfrm>
          <a:pattFill prst="ltUpDiag">
            <a:fgClr>
              <a:schemeClr val="accent3"/>
            </a:fgClr>
            <a:bgClr>
              <a:schemeClr val="bg1"/>
            </a:bgClr>
          </a:pattFill>
        </p:spPr>
        <p:txBody>
          <a:bodyPr vert="horz" lIns="0" tIns="0" rIns="0" bIns="0" rtlCol="0">
            <a:normAutofit/>
          </a:bodyPr>
          <a:lstStyle>
            <a:lvl1pPr>
              <a:defRPr lang="en-GB"/>
            </a:lvl1pPr>
          </a:lstStyle>
          <a:p>
            <a:pPr lvl="0"/>
            <a:r>
              <a:rPr lang="en-US"/>
              <a:t>Click icon to add picture</a:t>
            </a:r>
            <a:endParaRPr lang="en-GB"/>
          </a:p>
        </p:txBody>
      </p:sp>
      <p:sp>
        <p:nvSpPr>
          <p:cNvPr id="17" name="Rectangle 16">
            <a:extLst>
              <a:ext uri="{FF2B5EF4-FFF2-40B4-BE49-F238E27FC236}">
                <a16:creationId xmlns:a16="http://schemas.microsoft.com/office/drawing/2014/main" id="{5C5515B2-59BE-491C-92E8-54B145AF52B4}"/>
              </a:ext>
            </a:extLst>
          </p:cNvPr>
          <p:cNvSpPr/>
          <p:nvPr userDrawn="1"/>
        </p:nvSpPr>
        <p:spPr>
          <a:xfrm>
            <a:off x="0" y="6943106"/>
            <a:ext cx="9906000" cy="557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894" dirty="0">
                <a:solidFill>
                  <a:schemeClr val="tx1"/>
                </a:solidFill>
              </a:rPr>
              <a:t>To update the images: Delete the current image &gt; Click the </a:t>
            </a:r>
            <a:r>
              <a:rPr lang="en-US" sz="894" b="1" dirty="0">
                <a:solidFill>
                  <a:schemeClr val="tx1"/>
                </a:solidFill>
              </a:rPr>
              <a:t>image icon </a:t>
            </a:r>
            <a:r>
              <a:rPr lang="en-US" sz="894" dirty="0">
                <a:solidFill>
                  <a:schemeClr val="tx1"/>
                </a:solidFill>
              </a:rPr>
              <a:t>in the center of the placeholder &gt; Browse to your chosen image &gt; Click </a:t>
            </a:r>
            <a:r>
              <a:rPr lang="en-US" sz="894" b="1" dirty="0">
                <a:solidFill>
                  <a:schemeClr val="tx1"/>
                </a:solidFill>
              </a:rPr>
              <a:t>insert</a:t>
            </a:r>
          </a:p>
          <a:p>
            <a:pPr algn="l"/>
            <a:r>
              <a:rPr lang="en-US" sz="894" b="0" dirty="0">
                <a:solidFill>
                  <a:schemeClr val="tx1"/>
                </a:solidFill>
              </a:rPr>
              <a:t>To replace the blue image: Right click the </a:t>
            </a:r>
            <a:r>
              <a:rPr lang="en-US" sz="894" b="0" dirty="0" err="1">
                <a:solidFill>
                  <a:schemeClr val="tx1"/>
                </a:solidFill>
              </a:rPr>
              <a:t>coloured</a:t>
            </a:r>
            <a:r>
              <a:rPr lang="en-US" sz="894" b="0" dirty="0">
                <a:solidFill>
                  <a:schemeClr val="tx1"/>
                </a:solidFill>
              </a:rPr>
              <a:t> shaped &gt; Arrange &gt; Send to back. Follow the steps above then send the new image to back. (right click &gt; arrange &gt; send to back)</a:t>
            </a:r>
            <a:br>
              <a:rPr lang="en-US" sz="894" b="0" dirty="0">
                <a:solidFill>
                  <a:schemeClr val="tx1"/>
                </a:solidFill>
              </a:rPr>
            </a:br>
            <a:r>
              <a:rPr lang="en-US" sz="894" b="1" dirty="0">
                <a:solidFill>
                  <a:schemeClr val="tx1"/>
                </a:solidFill>
              </a:rPr>
              <a:t>Note: Imagery should be black and white before being inserted.</a:t>
            </a:r>
            <a:r>
              <a:rPr lang="en-US" sz="894" b="0" dirty="0">
                <a:solidFill>
                  <a:schemeClr val="tx1"/>
                </a:solidFill>
              </a:rPr>
              <a:t> </a:t>
            </a:r>
            <a:r>
              <a:rPr lang="en-US" sz="894" b="1" dirty="0">
                <a:solidFill>
                  <a:schemeClr val="tx1"/>
                </a:solidFill>
              </a:rPr>
              <a:t> </a:t>
            </a:r>
            <a:r>
              <a:rPr lang="en-US" sz="894" dirty="0">
                <a:solidFill>
                  <a:schemeClr val="tx1"/>
                </a:solidFill>
              </a:rPr>
              <a:t>   </a:t>
            </a:r>
            <a:endParaRPr lang="en-GB" sz="894" dirty="0">
              <a:solidFill>
                <a:schemeClr val="tx1"/>
              </a:solidFill>
            </a:endParaRPr>
          </a:p>
        </p:txBody>
      </p:sp>
      <p:pic>
        <p:nvPicPr>
          <p:cNvPr id="11" name="Picture 10" descr="Logo&#10;&#10;Description automatically generated">
            <a:extLst>
              <a:ext uri="{FF2B5EF4-FFF2-40B4-BE49-F238E27FC236}">
                <a16:creationId xmlns:a16="http://schemas.microsoft.com/office/drawing/2014/main" id="{A5438889-6435-2812-A041-0B07704509C0}"/>
              </a:ext>
            </a:extLst>
          </p:cNvPr>
          <p:cNvPicPr>
            <a:picLocks noChangeAspect="1"/>
          </p:cNvPicPr>
          <p:nvPr userDrawn="1"/>
        </p:nvPicPr>
        <p:blipFill>
          <a:blip r:embed="rId2"/>
          <a:stretch>
            <a:fillRect/>
          </a:stretch>
        </p:blipFill>
        <p:spPr>
          <a:xfrm>
            <a:off x="135561" y="127682"/>
            <a:ext cx="1393430" cy="1231726"/>
          </a:xfrm>
          <a:prstGeom prst="rect">
            <a:avLst/>
          </a:prstGeom>
        </p:spPr>
      </p:pic>
    </p:spTree>
    <p:extLst>
      <p:ext uri="{BB962C8B-B14F-4D97-AF65-F5344CB8AC3E}">
        <p14:creationId xmlns:p14="http://schemas.microsoft.com/office/powerpoint/2010/main" val="2848646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isclaimer">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F200257E-09DD-45C6-9D2D-8AAD7EA78EBB}"/>
              </a:ext>
            </a:extLst>
          </p:cNvPr>
          <p:cNvSpPr/>
          <p:nvPr userDrawn="1"/>
        </p:nvSpPr>
        <p:spPr>
          <a:xfrm rot="18900000">
            <a:off x="-205693" y="-1452210"/>
            <a:ext cx="9578387" cy="11293708"/>
          </a:xfrm>
          <a:custGeom>
            <a:avLst/>
            <a:gdLst>
              <a:gd name="connsiteX0" fmla="*/ 8618166 w 9578387"/>
              <a:gd name="connsiteY0" fmla="*/ 8809226 h 11293708"/>
              <a:gd name="connsiteX1" fmla="*/ 8886069 w 9578387"/>
              <a:gd name="connsiteY1" fmla="*/ 9077131 h 11293708"/>
              <a:gd name="connsiteX2" fmla="*/ 6669491 w 9578387"/>
              <a:gd name="connsiteY2" fmla="*/ 11293708 h 11293708"/>
              <a:gd name="connsiteX3" fmla="*/ 4486509 w 9578387"/>
              <a:gd name="connsiteY3" fmla="*/ 9110726 h 11293708"/>
              <a:gd name="connsiteX4" fmla="*/ 4576855 w 9578387"/>
              <a:gd name="connsiteY4" fmla="*/ 9175505 h 11293708"/>
              <a:gd name="connsiteX5" fmla="*/ 8608372 w 9578387"/>
              <a:gd name="connsiteY5" fmla="*/ 8818887 h 11293708"/>
              <a:gd name="connsiteX6" fmla="*/ 8618166 w 9578387"/>
              <a:gd name="connsiteY6" fmla="*/ 8809226 h 11293708"/>
              <a:gd name="connsiteX7" fmla="*/ 8668631 w 9578387"/>
              <a:gd name="connsiteY7" fmla="*/ 4290564 h 11293708"/>
              <a:gd name="connsiteX8" fmla="*/ 8618166 w 9578387"/>
              <a:gd name="connsiteY8" fmla="*/ 8809226 h 11293708"/>
              <a:gd name="connsiteX9" fmla="*/ 6383356 w 9578387"/>
              <a:gd name="connsiteY9" fmla="*/ 6574415 h 11293708"/>
              <a:gd name="connsiteX10" fmla="*/ 5074459 w 9578387"/>
              <a:gd name="connsiteY10" fmla="*/ 0 h 11293708"/>
              <a:gd name="connsiteX11" fmla="*/ 9016827 w 9578387"/>
              <a:gd name="connsiteY11" fmla="*/ 3942368 h 11293708"/>
              <a:gd name="connsiteX12" fmla="*/ 8668631 w 9578387"/>
              <a:gd name="connsiteY12" fmla="*/ 4290564 h 11293708"/>
              <a:gd name="connsiteX13" fmla="*/ 4140309 w 9578387"/>
              <a:gd name="connsiteY13" fmla="*/ 4230238 h 11293708"/>
              <a:gd name="connsiteX14" fmla="*/ 3766223 w 9578387"/>
              <a:gd name="connsiteY14" fmla="*/ 8383350 h 11293708"/>
              <a:gd name="connsiteX15" fmla="*/ 3787894 w 9578387"/>
              <a:gd name="connsiteY15" fmla="*/ 8412111 h 11293708"/>
              <a:gd name="connsiteX16" fmla="*/ 0 w 9578387"/>
              <a:gd name="connsiteY16" fmla="*/ 4624217 h 11293708"/>
              <a:gd name="connsiteX17" fmla="*/ 6566 w 9578387"/>
              <a:gd name="connsiteY17" fmla="*/ 4600329 h 11293708"/>
              <a:gd name="connsiteX18" fmla="*/ 353381 w 9578387"/>
              <a:gd name="connsiteY18" fmla="*/ 3694609 h 11293708"/>
              <a:gd name="connsiteX19" fmla="*/ 447444 w 9578387"/>
              <a:gd name="connsiteY19" fmla="*/ 3506556 h 11293708"/>
              <a:gd name="connsiteX20" fmla="*/ 3361034 w 9578387"/>
              <a:gd name="connsiteY20" fmla="*/ 592966 h 11293708"/>
              <a:gd name="connsiteX21" fmla="*/ 3604035 w 9578387"/>
              <a:gd name="connsiteY21" fmla="*/ 474246 h 11293708"/>
              <a:gd name="connsiteX22" fmla="*/ 4823677 w 9578387"/>
              <a:gd name="connsiteY22" fmla="*/ 53620 h 1129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578387" h="11293708">
                <a:moveTo>
                  <a:pt x="8618166" y="8809226"/>
                </a:moveTo>
                <a:lnTo>
                  <a:pt x="8886069" y="9077131"/>
                </a:lnTo>
                <a:lnTo>
                  <a:pt x="6669491" y="11293708"/>
                </a:lnTo>
                <a:lnTo>
                  <a:pt x="4486509" y="9110726"/>
                </a:lnTo>
                <a:lnTo>
                  <a:pt x="4576855" y="9175505"/>
                </a:lnTo>
                <a:cubicBezTo>
                  <a:pt x="5808758" y="10012743"/>
                  <a:pt x="7499544" y="9898438"/>
                  <a:pt x="8608372" y="8818887"/>
                </a:cubicBezTo>
                <a:cubicBezTo>
                  <a:pt x="8611533" y="8815726"/>
                  <a:pt x="8614850" y="8812409"/>
                  <a:pt x="8618166" y="8809226"/>
                </a:cubicBezTo>
                <a:close/>
                <a:moveTo>
                  <a:pt x="8668631" y="4290564"/>
                </a:moveTo>
                <a:cubicBezTo>
                  <a:pt x="9901091" y="5552875"/>
                  <a:pt x="9878474" y="7574785"/>
                  <a:pt x="8618166" y="8809226"/>
                </a:cubicBezTo>
                <a:lnTo>
                  <a:pt x="6383356" y="6574415"/>
                </a:lnTo>
                <a:close/>
                <a:moveTo>
                  <a:pt x="5074459" y="0"/>
                </a:moveTo>
                <a:lnTo>
                  <a:pt x="9016827" y="3942368"/>
                </a:lnTo>
                <a:lnTo>
                  <a:pt x="8668631" y="4290564"/>
                </a:lnTo>
                <a:cubicBezTo>
                  <a:pt x="7434859" y="3023446"/>
                  <a:pt x="5407383" y="2996443"/>
                  <a:pt x="4140309" y="4230238"/>
                </a:cubicBezTo>
                <a:cubicBezTo>
                  <a:pt x="2992022" y="5348364"/>
                  <a:pt x="2862103" y="7118277"/>
                  <a:pt x="3766223" y="8383350"/>
                </a:cubicBezTo>
                <a:lnTo>
                  <a:pt x="3787894" y="8412111"/>
                </a:lnTo>
                <a:lnTo>
                  <a:pt x="0" y="4624217"/>
                </a:lnTo>
                <a:lnTo>
                  <a:pt x="6566" y="4600329"/>
                </a:lnTo>
                <a:cubicBezTo>
                  <a:pt x="99361" y="4292107"/>
                  <a:pt x="214970" y="3989314"/>
                  <a:pt x="353381" y="3694609"/>
                </a:cubicBezTo>
                <a:lnTo>
                  <a:pt x="447444" y="3506556"/>
                </a:lnTo>
                <a:lnTo>
                  <a:pt x="3361034" y="592966"/>
                </a:lnTo>
                <a:lnTo>
                  <a:pt x="3604035" y="474246"/>
                </a:lnTo>
                <a:cubicBezTo>
                  <a:pt x="3998686" y="293379"/>
                  <a:pt x="4407335" y="153180"/>
                  <a:pt x="4823677" y="53620"/>
                </a:cubicBezTo>
                <a:close/>
              </a:path>
            </a:pathLst>
          </a:custGeom>
          <a:solidFill>
            <a:schemeClr val="bg2">
              <a:alpha val="40000"/>
            </a:schemeClr>
          </a:solidFill>
          <a:ln w="6477" cap="flat">
            <a:noFill/>
            <a:prstDash val="solid"/>
            <a:miter/>
          </a:ln>
        </p:spPr>
        <p:txBody>
          <a:bodyPr wrap="square" rtlCol="0" anchor="ctr">
            <a:noAutofit/>
          </a:bodyPr>
          <a:lstStyle/>
          <a:p>
            <a:pPr lvl="0"/>
            <a:endParaRPr lang="en-GB"/>
          </a:p>
        </p:txBody>
      </p:sp>
      <p:sp>
        <p:nvSpPr>
          <p:cNvPr id="9" name="Text Placeholder 8">
            <a:extLst>
              <a:ext uri="{FF2B5EF4-FFF2-40B4-BE49-F238E27FC236}">
                <a16:creationId xmlns:a16="http://schemas.microsoft.com/office/drawing/2014/main" id="{993027BB-1E6A-44DD-A3A8-762F1206A272}"/>
              </a:ext>
            </a:extLst>
          </p:cNvPr>
          <p:cNvSpPr>
            <a:spLocks noGrp="1"/>
          </p:cNvSpPr>
          <p:nvPr>
            <p:ph type="body" sz="quarter" idx="13"/>
          </p:nvPr>
        </p:nvSpPr>
        <p:spPr>
          <a:xfrm>
            <a:off x="371477" y="328622"/>
            <a:ext cx="9159181" cy="169545"/>
          </a:xfrm>
        </p:spPr>
        <p:txBody>
          <a:bodyPr>
            <a:normAutofit/>
          </a:bodyPr>
          <a:lstStyle>
            <a:lvl1pPr>
              <a:defRPr sz="1000" b="0">
                <a:solidFill>
                  <a:schemeClr val="accent3"/>
                </a:solidFill>
              </a:defRPr>
            </a:lvl1pPr>
          </a:lstStyle>
          <a:p>
            <a:pPr lvl="0"/>
            <a:r>
              <a:rPr lang="en-US"/>
              <a:t>Click to edit Master text styles</a:t>
            </a:r>
          </a:p>
        </p:txBody>
      </p:sp>
      <p:sp>
        <p:nvSpPr>
          <p:cNvPr id="10" name="Title 9">
            <a:extLst>
              <a:ext uri="{FF2B5EF4-FFF2-40B4-BE49-F238E27FC236}">
                <a16:creationId xmlns:a16="http://schemas.microsoft.com/office/drawing/2014/main" id="{E9F1696C-58CC-42F7-BF0F-E6148DD4315E}"/>
              </a:ext>
            </a:extLst>
          </p:cNvPr>
          <p:cNvSpPr>
            <a:spLocks noGrp="1"/>
          </p:cNvSpPr>
          <p:nvPr>
            <p:ph type="title"/>
          </p:nvPr>
        </p:nvSpPr>
        <p:spPr/>
        <p:txBody>
          <a:bodyPr/>
          <a:lstStyle/>
          <a:p>
            <a:r>
              <a:rPr lang="en-US"/>
              <a:t>Click to edit Master title style</a:t>
            </a:r>
            <a:endParaRPr lang="en-GB" dirty="0"/>
          </a:p>
        </p:txBody>
      </p:sp>
      <p:sp>
        <p:nvSpPr>
          <p:cNvPr id="14" name="TextBox 13">
            <a:extLst>
              <a:ext uri="{FF2B5EF4-FFF2-40B4-BE49-F238E27FC236}">
                <a16:creationId xmlns:a16="http://schemas.microsoft.com/office/drawing/2014/main" id="{6F9FCAEA-1F7A-4DA4-854D-1081793891CD}"/>
              </a:ext>
            </a:extLst>
          </p:cNvPr>
          <p:cNvSpPr txBox="1"/>
          <p:nvPr userDrawn="1"/>
        </p:nvSpPr>
        <p:spPr>
          <a:xfrm>
            <a:off x="371474" y="1193803"/>
            <a:ext cx="7010854" cy="3447098"/>
          </a:xfrm>
          <a:prstGeom prst="rect">
            <a:avLst/>
          </a:prstGeom>
          <a:noFill/>
        </p:spPr>
        <p:txBody>
          <a:bodyPr wrap="square" lIns="0" tIns="0" rIns="0" bIns="0">
            <a:spAutoFit/>
          </a:bodyPr>
          <a:lstStyle/>
          <a:p>
            <a:pPr marL="0" marR="0" lvl="0" indent="0" algn="l" defTabSz="37265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These materials contain forward-looking statements regarding Capricorn, our corporate plans, future financial condition, future results of operations, future business plans and strategies. All such forward-looking statements are based on our management's assumptions and beliefs in the light of information available to them at this time.</a:t>
            </a:r>
          </a:p>
          <a:p>
            <a:pPr marL="0" marR="0" lvl="0" indent="0" algn="l" defTabSz="37265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37265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These forward-looking statements are, by their nature, subject to significant risks and uncertainties and actual results, performance and achievements may be materially different from those expressed in such statements. Factors that may cause actual results, performance or achievements to differ from expectations include, but are not limited to, regulatory changes, future levels of industry product supply, demand and pricing, weather and weather related impacts, wars and acts of terrorism, development and use of technology, acts of competitors and other changes to business conditions.</a:t>
            </a:r>
          </a:p>
          <a:p>
            <a:pPr marL="0" marR="0" lvl="0" indent="0" algn="l" defTabSz="37265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37265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Capricorn undertakes no obligation to revise any such forward-looking statements to reflect any changes in Capricorn's expectations with regard thereto or any change in circumstances or events after the date hereof.</a:t>
            </a:r>
          </a:p>
        </p:txBody>
      </p:sp>
      <p:pic>
        <p:nvPicPr>
          <p:cNvPr id="11" name="Picture 10" descr="Logo&#10;&#10;Description automatically generated">
            <a:extLst>
              <a:ext uri="{FF2B5EF4-FFF2-40B4-BE49-F238E27FC236}">
                <a16:creationId xmlns:a16="http://schemas.microsoft.com/office/drawing/2014/main" id="{EF9CF7F2-F0A7-37CD-C353-8C7560C17D2B}"/>
              </a:ext>
            </a:extLst>
          </p:cNvPr>
          <p:cNvPicPr>
            <a:picLocks noChangeAspect="1"/>
          </p:cNvPicPr>
          <p:nvPr userDrawn="1"/>
        </p:nvPicPr>
        <p:blipFill>
          <a:blip r:embed="rId2"/>
          <a:stretch>
            <a:fillRect/>
          </a:stretch>
        </p:blipFill>
        <p:spPr>
          <a:xfrm>
            <a:off x="219075" y="6147919"/>
            <a:ext cx="1203300" cy="600397"/>
          </a:xfrm>
          <a:prstGeom prst="rect">
            <a:avLst/>
          </a:prstGeom>
        </p:spPr>
      </p:pic>
    </p:spTree>
    <p:extLst>
      <p:ext uri="{BB962C8B-B14F-4D97-AF65-F5344CB8AC3E}">
        <p14:creationId xmlns:p14="http://schemas.microsoft.com/office/powerpoint/2010/main" val="1238590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isclaimer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83AFA66D-4209-485F-B04B-5EBE19C25A48}"/>
              </a:ext>
            </a:extLst>
          </p:cNvPr>
          <p:cNvSpPr/>
          <p:nvPr userDrawn="1"/>
        </p:nvSpPr>
        <p:spPr>
          <a:xfrm rot="18900000">
            <a:off x="-205693" y="-1452210"/>
            <a:ext cx="9578387" cy="11293708"/>
          </a:xfrm>
          <a:custGeom>
            <a:avLst/>
            <a:gdLst>
              <a:gd name="connsiteX0" fmla="*/ 8618166 w 9578387"/>
              <a:gd name="connsiteY0" fmla="*/ 8809226 h 11293708"/>
              <a:gd name="connsiteX1" fmla="*/ 8886069 w 9578387"/>
              <a:gd name="connsiteY1" fmla="*/ 9077131 h 11293708"/>
              <a:gd name="connsiteX2" fmla="*/ 6669491 w 9578387"/>
              <a:gd name="connsiteY2" fmla="*/ 11293708 h 11293708"/>
              <a:gd name="connsiteX3" fmla="*/ 4486509 w 9578387"/>
              <a:gd name="connsiteY3" fmla="*/ 9110726 h 11293708"/>
              <a:gd name="connsiteX4" fmla="*/ 4576855 w 9578387"/>
              <a:gd name="connsiteY4" fmla="*/ 9175505 h 11293708"/>
              <a:gd name="connsiteX5" fmla="*/ 8608372 w 9578387"/>
              <a:gd name="connsiteY5" fmla="*/ 8818887 h 11293708"/>
              <a:gd name="connsiteX6" fmla="*/ 8618166 w 9578387"/>
              <a:gd name="connsiteY6" fmla="*/ 8809226 h 11293708"/>
              <a:gd name="connsiteX7" fmla="*/ 8668631 w 9578387"/>
              <a:gd name="connsiteY7" fmla="*/ 4290564 h 11293708"/>
              <a:gd name="connsiteX8" fmla="*/ 8618166 w 9578387"/>
              <a:gd name="connsiteY8" fmla="*/ 8809226 h 11293708"/>
              <a:gd name="connsiteX9" fmla="*/ 6383356 w 9578387"/>
              <a:gd name="connsiteY9" fmla="*/ 6574415 h 11293708"/>
              <a:gd name="connsiteX10" fmla="*/ 5074459 w 9578387"/>
              <a:gd name="connsiteY10" fmla="*/ 0 h 11293708"/>
              <a:gd name="connsiteX11" fmla="*/ 9016827 w 9578387"/>
              <a:gd name="connsiteY11" fmla="*/ 3942368 h 11293708"/>
              <a:gd name="connsiteX12" fmla="*/ 8668631 w 9578387"/>
              <a:gd name="connsiteY12" fmla="*/ 4290564 h 11293708"/>
              <a:gd name="connsiteX13" fmla="*/ 4140309 w 9578387"/>
              <a:gd name="connsiteY13" fmla="*/ 4230238 h 11293708"/>
              <a:gd name="connsiteX14" fmla="*/ 3766223 w 9578387"/>
              <a:gd name="connsiteY14" fmla="*/ 8383350 h 11293708"/>
              <a:gd name="connsiteX15" fmla="*/ 3787894 w 9578387"/>
              <a:gd name="connsiteY15" fmla="*/ 8412111 h 11293708"/>
              <a:gd name="connsiteX16" fmla="*/ 0 w 9578387"/>
              <a:gd name="connsiteY16" fmla="*/ 4624217 h 11293708"/>
              <a:gd name="connsiteX17" fmla="*/ 6566 w 9578387"/>
              <a:gd name="connsiteY17" fmla="*/ 4600329 h 11293708"/>
              <a:gd name="connsiteX18" fmla="*/ 353381 w 9578387"/>
              <a:gd name="connsiteY18" fmla="*/ 3694609 h 11293708"/>
              <a:gd name="connsiteX19" fmla="*/ 447444 w 9578387"/>
              <a:gd name="connsiteY19" fmla="*/ 3506556 h 11293708"/>
              <a:gd name="connsiteX20" fmla="*/ 3361034 w 9578387"/>
              <a:gd name="connsiteY20" fmla="*/ 592966 h 11293708"/>
              <a:gd name="connsiteX21" fmla="*/ 3604035 w 9578387"/>
              <a:gd name="connsiteY21" fmla="*/ 474246 h 11293708"/>
              <a:gd name="connsiteX22" fmla="*/ 4823677 w 9578387"/>
              <a:gd name="connsiteY22" fmla="*/ 53620 h 1129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578387" h="11293708">
                <a:moveTo>
                  <a:pt x="8618166" y="8809226"/>
                </a:moveTo>
                <a:lnTo>
                  <a:pt x="8886069" y="9077131"/>
                </a:lnTo>
                <a:lnTo>
                  <a:pt x="6669491" y="11293708"/>
                </a:lnTo>
                <a:lnTo>
                  <a:pt x="4486509" y="9110726"/>
                </a:lnTo>
                <a:lnTo>
                  <a:pt x="4576855" y="9175505"/>
                </a:lnTo>
                <a:cubicBezTo>
                  <a:pt x="5808758" y="10012743"/>
                  <a:pt x="7499544" y="9898438"/>
                  <a:pt x="8608372" y="8818887"/>
                </a:cubicBezTo>
                <a:cubicBezTo>
                  <a:pt x="8611533" y="8815726"/>
                  <a:pt x="8614850" y="8812409"/>
                  <a:pt x="8618166" y="8809226"/>
                </a:cubicBezTo>
                <a:close/>
                <a:moveTo>
                  <a:pt x="8668631" y="4290564"/>
                </a:moveTo>
                <a:cubicBezTo>
                  <a:pt x="9901091" y="5552875"/>
                  <a:pt x="9878474" y="7574785"/>
                  <a:pt x="8618166" y="8809226"/>
                </a:cubicBezTo>
                <a:lnTo>
                  <a:pt x="6383356" y="6574415"/>
                </a:lnTo>
                <a:close/>
                <a:moveTo>
                  <a:pt x="5074459" y="0"/>
                </a:moveTo>
                <a:lnTo>
                  <a:pt x="9016827" y="3942368"/>
                </a:lnTo>
                <a:lnTo>
                  <a:pt x="8668631" y="4290564"/>
                </a:lnTo>
                <a:cubicBezTo>
                  <a:pt x="7434859" y="3023446"/>
                  <a:pt x="5407383" y="2996443"/>
                  <a:pt x="4140309" y="4230238"/>
                </a:cubicBezTo>
                <a:cubicBezTo>
                  <a:pt x="2992022" y="5348364"/>
                  <a:pt x="2862103" y="7118277"/>
                  <a:pt x="3766223" y="8383350"/>
                </a:cubicBezTo>
                <a:lnTo>
                  <a:pt x="3787894" y="8412111"/>
                </a:lnTo>
                <a:lnTo>
                  <a:pt x="0" y="4624217"/>
                </a:lnTo>
                <a:lnTo>
                  <a:pt x="6566" y="4600329"/>
                </a:lnTo>
                <a:cubicBezTo>
                  <a:pt x="99361" y="4292107"/>
                  <a:pt x="214970" y="3989314"/>
                  <a:pt x="353381" y="3694609"/>
                </a:cubicBezTo>
                <a:lnTo>
                  <a:pt x="447444" y="3506556"/>
                </a:lnTo>
                <a:lnTo>
                  <a:pt x="3361034" y="592966"/>
                </a:lnTo>
                <a:lnTo>
                  <a:pt x="3604035" y="474246"/>
                </a:lnTo>
                <a:cubicBezTo>
                  <a:pt x="3998686" y="293379"/>
                  <a:pt x="4407335" y="153180"/>
                  <a:pt x="4823677" y="53620"/>
                </a:cubicBezTo>
                <a:close/>
              </a:path>
            </a:pathLst>
          </a:custGeom>
          <a:gradFill flip="none" rotWithShape="1">
            <a:gsLst>
              <a:gs pos="0">
                <a:schemeClr val="accent3">
                  <a:alpha val="5000"/>
                </a:schemeClr>
              </a:gs>
              <a:gs pos="100000">
                <a:schemeClr val="accent2">
                  <a:alpha val="4000"/>
                </a:schemeClr>
              </a:gs>
            </a:gsLst>
            <a:lin ang="18900000" scaled="1"/>
            <a:tileRect/>
          </a:gradFill>
          <a:ln w="6477" cap="flat">
            <a:noFill/>
            <a:prstDash val="solid"/>
            <a:miter/>
          </a:ln>
        </p:spPr>
        <p:txBody>
          <a:bodyPr wrap="square" rtlCol="0" anchor="ctr">
            <a:noAutofit/>
          </a:bodyPr>
          <a:lstStyle/>
          <a:p>
            <a:pPr lvl="0"/>
            <a:endParaRPr lang="en-GB"/>
          </a:p>
        </p:txBody>
      </p:sp>
      <p:sp>
        <p:nvSpPr>
          <p:cNvPr id="9" name="Text Placeholder 8">
            <a:extLst>
              <a:ext uri="{FF2B5EF4-FFF2-40B4-BE49-F238E27FC236}">
                <a16:creationId xmlns:a16="http://schemas.microsoft.com/office/drawing/2014/main" id="{993027BB-1E6A-44DD-A3A8-762F1206A272}"/>
              </a:ext>
            </a:extLst>
          </p:cNvPr>
          <p:cNvSpPr>
            <a:spLocks noGrp="1"/>
          </p:cNvSpPr>
          <p:nvPr>
            <p:ph type="body" sz="quarter" idx="13"/>
          </p:nvPr>
        </p:nvSpPr>
        <p:spPr>
          <a:xfrm>
            <a:off x="371477" y="328622"/>
            <a:ext cx="9159181" cy="169545"/>
          </a:xfrm>
        </p:spPr>
        <p:txBody>
          <a:bodyPr>
            <a:normAutofit/>
          </a:bodyPr>
          <a:lstStyle>
            <a:lvl1pPr>
              <a:defRPr sz="1000" b="0">
                <a:solidFill>
                  <a:schemeClr val="accent3"/>
                </a:solidFill>
              </a:defRPr>
            </a:lvl1pPr>
          </a:lstStyle>
          <a:p>
            <a:pPr lvl="0"/>
            <a:r>
              <a:rPr lang="en-US"/>
              <a:t>Click to edit Master text styles</a:t>
            </a:r>
          </a:p>
        </p:txBody>
      </p:sp>
      <p:sp>
        <p:nvSpPr>
          <p:cNvPr id="10" name="Title 9">
            <a:extLst>
              <a:ext uri="{FF2B5EF4-FFF2-40B4-BE49-F238E27FC236}">
                <a16:creationId xmlns:a16="http://schemas.microsoft.com/office/drawing/2014/main" id="{E9F1696C-58CC-42F7-BF0F-E6148DD4315E}"/>
              </a:ext>
            </a:extLst>
          </p:cNvPr>
          <p:cNvSpPr>
            <a:spLocks noGrp="1"/>
          </p:cNvSpPr>
          <p:nvPr>
            <p:ph type="title"/>
          </p:nvPr>
        </p:nvSpPr>
        <p:spPr/>
        <p:txBody>
          <a:bodyPr/>
          <a:lstStyle/>
          <a:p>
            <a:r>
              <a:rPr lang="en-US"/>
              <a:t>Click to edit Master title style</a:t>
            </a:r>
            <a:endParaRPr lang="en-GB" dirty="0"/>
          </a:p>
        </p:txBody>
      </p:sp>
      <p:sp>
        <p:nvSpPr>
          <p:cNvPr id="8" name="TextBox 7">
            <a:extLst>
              <a:ext uri="{FF2B5EF4-FFF2-40B4-BE49-F238E27FC236}">
                <a16:creationId xmlns:a16="http://schemas.microsoft.com/office/drawing/2014/main" id="{D489F312-CE9A-4F7B-BF54-5966448AE6DB}"/>
              </a:ext>
            </a:extLst>
          </p:cNvPr>
          <p:cNvSpPr txBox="1"/>
          <p:nvPr userDrawn="1"/>
        </p:nvSpPr>
        <p:spPr>
          <a:xfrm>
            <a:off x="371474" y="1193803"/>
            <a:ext cx="7010854" cy="3447098"/>
          </a:xfrm>
          <a:prstGeom prst="rect">
            <a:avLst/>
          </a:prstGeom>
          <a:noFill/>
        </p:spPr>
        <p:txBody>
          <a:bodyPr wrap="square" lIns="0" tIns="0" rIns="0" bIns="0">
            <a:spAutoFit/>
          </a:bodyPr>
          <a:lstStyle/>
          <a:p>
            <a:pPr marL="0" marR="0" lvl="0" indent="0" algn="l" defTabSz="37265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These materials contain forward-looking statements regarding Capricorn, our corporate plans, future financial condition, future results of operations, future business plans and strategies. All such forward-looking statements are based on our management's assumptions and beliefs in the light of information available to them at this time.</a:t>
            </a:r>
          </a:p>
          <a:p>
            <a:pPr marL="0" marR="0" lvl="0" indent="0" algn="l" defTabSz="37265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37265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These forward-looking statements are, by their nature, subject to significant risks and uncertainties and actual results, performance and achievements may be materially different from those expressed in such statements. Factors that may cause actual results, performance or achievements to differ from expectations include, but are not limited to, regulatory changes, future levels of industry product supply, demand and pricing, weather and weather related impacts, wars and acts of terrorism, development and use of technology, acts of competitors and other changes to business conditions.</a:t>
            </a:r>
          </a:p>
          <a:p>
            <a:pPr marL="0" marR="0" lvl="0" indent="0" algn="l" defTabSz="37265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37265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Capricorn undertakes no obligation to revise any such forward-looking statements to reflect any changes in Capricorn's expectations with regard thereto or any change in circumstances or events after the date hereof.</a:t>
            </a:r>
          </a:p>
        </p:txBody>
      </p:sp>
      <p:pic>
        <p:nvPicPr>
          <p:cNvPr id="11" name="Picture 10" descr="Logo&#10;&#10;Description automatically generated">
            <a:extLst>
              <a:ext uri="{FF2B5EF4-FFF2-40B4-BE49-F238E27FC236}">
                <a16:creationId xmlns:a16="http://schemas.microsoft.com/office/drawing/2014/main" id="{16523C25-2F5D-1455-49B9-3C4B66173B4C}"/>
              </a:ext>
            </a:extLst>
          </p:cNvPr>
          <p:cNvPicPr>
            <a:picLocks noChangeAspect="1"/>
          </p:cNvPicPr>
          <p:nvPr userDrawn="1"/>
        </p:nvPicPr>
        <p:blipFill>
          <a:blip r:embed="rId2"/>
          <a:stretch>
            <a:fillRect/>
          </a:stretch>
        </p:blipFill>
        <p:spPr>
          <a:xfrm>
            <a:off x="219075" y="6147919"/>
            <a:ext cx="1203300" cy="600397"/>
          </a:xfrm>
          <a:prstGeom prst="rect">
            <a:avLst/>
          </a:prstGeom>
        </p:spPr>
      </p:pic>
    </p:spTree>
    <p:extLst>
      <p:ext uri="{BB962C8B-B14F-4D97-AF65-F5344CB8AC3E}">
        <p14:creationId xmlns:p14="http://schemas.microsoft.com/office/powerpoint/2010/main" val="4353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AR Title Slide 1">
    <p:spTree>
      <p:nvGrpSpPr>
        <p:cNvPr id="1" name=""/>
        <p:cNvGrpSpPr/>
        <p:nvPr/>
      </p:nvGrpSpPr>
      <p:grpSpPr>
        <a:xfrm>
          <a:off x="0" y="0"/>
          <a:ext cx="0" cy="0"/>
          <a:chOff x="0" y="0"/>
          <a:chExt cx="0" cy="0"/>
        </a:xfrm>
      </p:grpSpPr>
      <p:pic>
        <p:nvPicPr>
          <p:cNvPr id="4" name="Picture 3" descr="A picture containing person, orange&#10;&#10;Description automatically generated">
            <a:extLst>
              <a:ext uri="{FF2B5EF4-FFF2-40B4-BE49-F238E27FC236}">
                <a16:creationId xmlns:a16="http://schemas.microsoft.com/office/drawing/2014/main" id="{0B9C7C14-B928-EC1C-95AA-8D53C958A3E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588" y="0"/>
            <a:ext cx="9907588" cy="4003145"/>
          </a:xfrm>
          <a:prstGeom prst="rect">
            <a:avLst/>
          </a:prstGeom>
        </p:spPr>
      </p:pic>
      <p:sp>
        <p:nvSpPr>
          <p:cNvPr id="32" name="AutoShape 16">
            <a:extLst>
              <a:ext uri="{FF2B5EF4-FFF2-40B4-BE49-F238E27FC236}">
                <a16:creationId xmlns:a16="http://schemas.microsoft.com/office/drawing/2014/main" id="{1598DE89-6422-0869-4595-742F876C51CD}"/>
              </a:ext>
            </a:extLst>
          </p:cNvPr>
          <p:cNvSpPr>
            <a:spLocks noChangeAspect="1" noChangeArrowheads="1" noTextEdit="1"/>
          </p:cNvSpPr>
          <p:nvPr userDrawn="1"/>
        </p:nvSpPr>
        <p:spPr bwMode="auto">
          <a:xfrm>
            <a:off x="-3175" y="0"/>
            <a:ext cx="9907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18">
            <a:extLst>
              <a:ext uri="{FF2B5EF4-FFF2-40B4-BE49-F238E27FC236}">
                <a16:creationId xmlns:a16="http://schemas.microsoft.com/office/drawing/2014/main" id="{EB90503A-593D-8F44-4EDA-630F5A1E7187}"/>
              </a:ext>
            </a:extLst>
          </p:cNvPr>
          <p:cNvSpPr>
            <a:spLocks/>
          </p:cNvSpPr>
          <p:nvPr userDrawn="1"/>
        </p:nvSpPr>
        <p:spPr bwMode="auto">
          <a:xfrm>
            <a:off x="0" y="3965575"/>
            <a:ext cx="9907588" cy="2889250"/>
          </a:xfrm>
          <a:custGeom>
            <a:avLst/>
            <a:gdLst>
              <a:gd name="T0" fmla="*/ 1506 w 6241"/>
              <a:gd name="T1" fmla="*/ 0 h 1820"/>
              <a:gd name="T2" fmla="*/ 6241 w 6241"/>
              <a:gd name="T3" fmla="*/ 0 h 1820"/>
              <a:gd name="T4" fmla="*/ 6241 w 6241"/>
              <a:gd name="T5" fmla="*/ 1820 h 1820"/>
              <a:gd name="T6" fmla="*/ 0 w 6241"/>
              <a:gd name="T7" fmla="*/ 1820 h 1820"/>
              <a:gd name="T8" fmla="*/ 0 w 6241"/>
              <a:gd name="T9" fmla="*/ 1514 h 1820"/>
              <a:gd name="T10" fmla="*/ 1506 w 6241"/>
              <a:gd name="T11" fmla="*/ 0 h 1820"/>
            </a:gdLst>
            <a:ahLst/>
            <a:cxnLst>
              <a:cxn ang="0">
                <a:pos x="T0" y="T1"/>
              </a:cxn>
              <a:cxn ang="0">
                <a:pos x="T2" y="T3"/>
              </a:cxn>
              <a:cxn ang="0">
                <a:pos x="T4" y="T5"/>
              </a:cxn>
              <a:cxn ang="0">
                <a:pos x="T6" y="T7"/>
              </a:cxn>
              <a:cxn ang="0">
                <a:pos x="T8" y="T9"/>
              </a:cxn>
              <a:cxn ang="0">
                <a:pos x="T10" y="T11"/>
              </a:cxn>
            </a:cxnLst>
            <a:rect l="0" t="0" r="r" b="b"/>
            <a:pathLst>
              <a:path w="6241" h="1820">
                <a:moveTo>
                  <a:pt x="1506" y="0"/>
                </a:moveTo>
                <a:lnTo>
                  <a:pt x="6241" y="0"/>
                </a:lnTo>
                <a:lnTo>
                  <a:pt x="6241" y="1820"/>
                </a:lnTo>
                <a:lnTo>
                  <a:pt x="0" y="1820"/>
                </a:lnTo>
                <a:lnTo>
                  <a:pt x="0" y="1514"/>
                </a:lnTo>
                <a:lnTo>
                  <a:pt x="1506" y="0"/>
                </a:lnTo>
                <a:close/>
              </a:path>
            </a:pathLst>
          </a:custGeom>
          <a:gradFill flip="none" rotWithShape="1">
            <a:gsLst>
              <a:gs pos="0">
                <a:schemeClr val="accent1"/>
              </a:gs>
              <a:gs pos="100000">
                <a:schemeClr val="accent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solidFill>
                <a:schemeClr val="lt1"/>
              </a:solidFill>
            </a:endParaRPr>
          </a:p>
        </p:txBody>
      </p:sp>
      <p:sp>
        <p:nvSpPr>
          <p:cNvPr id="34" name="Freeform 19">
            <a:extLst>
              <a:ext uri="{FF2B5EF4-FFF2-40B4-BE49-F238E27FC236}">
                <a16:creationId xmlns:a16="http://schemas.microsoft.com/office/drawing/2014/main" id="{75DAC526-BE35-50AD-B8F4-E1F814FF4DB8}"/>
              </a:ext>
            </a:extLst>
          </p:cNvPr>
          <p:cNvSpPr>
            <a:spLocks/>
          </p:cNvSpPr>
          <p:nvPr userDrawn="1"/>
        </p:nvSpPr>
        <p:spPr bwMode="auto">
          <a:xfrm>
            <a:off x="0" y="-3175"/>
            <a:ext cx="9907588" cy="3968750"/>
          </a:xfrm>
          <a:custGeom>
            <a:avLst/>
            <a:gdLst>
              <a:gd name="T0" fmla="*/ 1506 w 6241"/>
              <a:gd name="T1" fmla="*/ 2500 h 2500"/>
              <a:gd name="T2" fmla="*/ 6241 w 6241"/>
              <a:gd name="T3" fmla="*/ 2500 h 2500"/>
              <a:gd name="T4" fmla="*/ 6241 w 6241"/>
              <a:gd name="T5" fmla="*/ 0 h 2500"/>
              <a:gd name="T6" fmla="*/ 0 w 6241"/>
              <a:gd name="T7" fmla="*/ 0 h 2500"/>
              <a:gd name="T8" fmla="*/ 0 w 6241"/>
              <a:gd name="T9" fmla="*/ 986 h 2500"/>
              <a:gd name="T10" fmla="*/ 1506 w 6241"/>
              <a:gd name="T11" fmla="*/ 2500 h 2500"/>
            </a:gdLst>
            <a:ahLst/>
            <a:cxnLst>
              <a:cxn ang="0">
                <a:pos x="T0" y="T1"/>
              </a:cxn>
              <a:cxn ang="0">
                <a:pos x="T2" y="T3"/>
              </a:cxn>
              <a:cxn ang="0">
                <a:pos x="T4" y="T5"/>
              </a:cxn>
              <a:cxn ang="0">
                <a:pos x="T6" y="T7"/>
              </a:cxn>
              <a:cxn ang="0">
                <a:pos x="T8" y="T9"/>
              </a:cxn>
              <a:cxn ang="0">
                <a:pos x="T10" y="T11"/>
              </a:cxn>
            </a:cxnLst>
            <a:rect l="0" t="0" r="r" b="b"/>
            <a:pathLst>
              <a:path w="6241" h="2500">
                <a:moveTo>
                  <a:pt x="1506" y="2500"/>
                </a:moveTo>
                <a:lnTo>
                  <a:pt x="6241" y="2500"/>
                </a:lnTo>
                <a:lnTo>
                  <a:pt x="6241" y="0"/>
                </a:lnTo>
                <a:lnTo>
                  <a:pt x="0" y="0"/>
                </a:lnTo>
                <a:lnTo>
                  <a:pt x="0" y="986"/>
                </a:lnTo>
                <a:lnTo>
                  <a:pt x="1506" y="2500"/>
                </a:lnTo>
                <a:close/>
              </a:path>
            </a:pathLst>
          </a:custGeom>
          <a:gradFill flip="none" rotWithShape="1">
            <a:gsLst>
              <a:gs pos="0">
                <a:schemeClr val="tx1">
                  <a:alpha val="59000"/>
                </a:schemeClr>
              </a:gs>
              <a:gs pos="100000">
                <a:schemeClr val="tx1">
                  <a:alpha val="50000"/>
                </a:schemeClr>
              </a:gs>
            </a:gsLst>
            <a:lin ang="16200000" scaled="1"/>
            <a:tileRect/>
          </a:gradFill>
          <a:ln w="6350" cap="flat">
            <a:noFill/>
            <a:prstDash val="solid"/>
            <a:miter/>
          </a:ln>
        </p:spPr>
        <p:txBody>
          <a:bodyPr rtlCol="0" anchor="ctr"/>
          <a:lstStyle/>
          <a:p>
            <a:pPr lvl="0"/>
            <a:endParaRPr lang="en-GB"/>
          </a:p>
        </p:txBody>
      </p:sp>
      <p:sp>
        <p:nvSpPr>
          <p:cNvPr id="35" name="Freeform 20">
            <a:extLst>
              <a:ext uri="{FF2B5EF4-FFF2-40B4-BE49-F238E27FC236}">
                <a16:creationId xmlns:a16="http://schemas.microsoft.com/office/drawing/2014/main" id="{599DDA38-9121-22A7-B5F8-C5F80C91794F}"/>
              </a:ext>
            </a:extLst>
          </p:cNvPr>
          <p:cNvSpPr>
            <a:spLocks/>
          </p:cNvSpPr>
          <p:nvPr userDrawn="1"/>
        </p:nvSpPr>
        <p:spPr bwMode="auto">
          <a:xfrm>
            <a:off x="0" y="1562100"/>
            <a:ext cx="2390775" cy="4806950"/>
          </a:xfrm>
          <a:custGeom>
            <a:avLst/>
            <a:gdLst>
              <a:gd name="T0" fmla="*/ 0 w 1506"/>
              <a:gd name="T1" fmla="*/ 0 h 3028"/>
              <a:gd name="T2" fmla="*/ 0 w 1506"/>
              <a:gd name="T3" fmla="*/ 3028 h 3028"/>
              <a:gd name="T4" fmla="*/ 1506 w 1506"/>
              <a:gd name="T5" fmla="*/ 1514 h 3028"/>
              <a:gd name="T6" fmla="*/ 0 w 1506"/>
              <a:gd name="T7" fmla="*/ 0 h 3028"/>
            </a:gdLst>
            <a:ahLst/>
            <a:cxnLst>
              <a:cxn ang="0">
                <a:pos x="T0" y="T1"/>
              </a:cxn>
              <a:cxn ang="0">
                <a:pos x="T2" y="T3"/>
              </a:cxn>
              <a:cxn ang="0">
                <a:pos x="T4" y="T5"/>
              </a:cxn>
              <a:cxn ang="0">
                <a:pos x="T6" y="T7"/>
              </a:cxn>
            </a:cxnLst>
            <a:rect l="0" t="0" r="r" b="b"/>
            <a:pathLst>
              <a:path w="1506" h="3028">
                <a:moveTo>
                  <a:pt x="0" y="0"/>
                </a:moveTo>
                <a:lnTo>
                  <a:pt x="0" y="3028"/>
                </a:lnTo>
                <a:lnTo>
                  <a:pt x="1506" y="1514"/>
                </a:lnTo>
                <a:lnTo>
                  <a:pt x="0" y="0"/>
                </a:lnTo>
                <a:close/>
              </a:path>
            </a:pathLst>
          </a:custGeom>
          <a:gradFill flip="none" rotWithShape="1">
            <a:gsLst>
              <a:gs pos="10000">
                <a:schemeClr val="accent1"/>
              </a:gs>
              <a:gs pos="100000">
                <a:schemeClr val="accent3"/>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400"/>
          </a:p>
        </p:txBody>
      </p:sp>
      <p:sp>
        <p:nvSpPr>
          <p:cNvPr id="2" name="Title 1">
            <a:extLst>
              <a:ext uri="{FF2B5EF4-FFF2-40B4-BE49-F238E27FC236}">
                <a16:creationId xmlns:a16="http://schemas.microsoft.com/office/drawing/2014/main" id="{3CA993BB-B445-4E0D-BB16-380E29E0F9D8}"/>
              </a:ext>
            </a:extLst>
          </p:cNvPr>
          <p:cNvSpPr>
            <a:spLocks noGrp="1"/>
          </p:cNvSpPr>
          <p:nvPr userDrawn="1">
            <p:ph type="ctrTitle"/>
          </p:nvPr>
        </p:nvSpPr>
        <p:spPr>
          <a:xfrm>
            <a:off x="5476347" y="4225659"/>
            <a:ext cx="4055003" cy="1525853"/>
          </a:xfrm>
        </p:spPr>
        <p:txBody>
          <a:bodyPr anchor="b">
            <a:norm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1D1D77C1-4413-4341-A65B-732A65544406}"/>
              </a:ext>
            </a:extLst>
          </p:cNvPr>
          <p:cNvSpPr>
            <a:spLocks noGrp="1"/>
          </p:cNvSpPr>
          <p:nvPr userDrawn="1">
            <p:ph type="subTitle" idx="1"/>
          </p:nvPr>
        </p:nvSpPr>
        <p:spPr>
          <a:xfrm>
            <a:off x="5476347" y="5970588"/>
            <a:ext cx="4055003" cy="661722"/>
          </a:xfrm>
        </p:spPr>
        <p:txBody>
          <a:bodyPr>
            <a:normAutofit/>
          </a:bodyPr>
          <a:lstStyle>
            <a:lvl1pPr marL="0" indent="0" algn="l">
              <a:buNone/>
              <a:defRPr sz="1600"/>
            </a:lvl1pPr>
            <a:lvl2pPr marL="371484" indent="0" algn="ctr">
              <a:buNone/>
              <a:defRPr sz="1625"/>
            </a:lvl2pPr>
            <a:lvl3pPr marL="742969" indent="0" algn="ctr">
              <a:buNone/>
              <a:defRPr sz="1463"/>
            </a:lvl3pPr>
            <a:lvl4pPr marL="1114453" indent="0" algn="ctr">
              <a:buNone/>
              <a:defRPr sz="1300"/>
            </a:lvl4pPr>
            <a:lvl5pPr marL="1485937" indent="0" algn="ctr">
              <a:buNone/>
              <a:defRPr sz="1300"/>
            </a:lvl5pPr>
            <a:lvl6pPr marL="1857421" indent="0" algn="ctr">
              <a:buNone/>
              <a:defRPr sz="1300"/>
            </a:lvl6pPr>
            <a:lvl7pPr marL="2228906" indent="0" algn="ctr">
              <a:buNone/>
              <a:defRPr sz="1300"/>
            </a:lvl7pPr>
            <a:lvl8pPr marL="2600390" indent="0" algn="ctr">
              <a:buNone/>
              <a:defRPr sz="1300"/>
            </a:lvl8pPr>
            <a:lvl9pPr marL="2971874" indent="0" algn="ctr">
              <a:buNone/>
              <a:defRPr sz="1300"/>
            </a:lvl9pPr>
          </a:lstStyle>
          <a:p>
            <a:r>
              <a:rPr lang="en-US" dirty="0"/>
              <a:t>Click to edit Master subtitle style</a:t>
            </a:r>
            <a:endParaRPr lang="en-GB" dirty="0"/>
          </a:p>
        </p:txBody>
      </p:sp>
      <p:pic>
        <p:nvPicPr>
          <p:cNvPr id="38" name="Picture 37" descr="Logo&#10;&#10;Description automatically generated with medium confidence">
            <a:extLst>
              <a:ext uri="{FF2B5EF4-FFF2-40B4-BE49-F238E27FC236}">
                <a16:creationId xmlns:a16="http://schemas.microsoft.com/office/drawing/2014/main" id="{8980929B-3538-D33F-237E-605CDF939B7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78079" y="5531938"/>
            <a:ext cx="2164507" cy="1080000"/>
          </a:xfrm>
          <a:prstGeom prst="rect">
            <a:avLst/>
          </a:prstGeom>
        </p:spPr>
      </p:pic>
    </p:spTree>
    <p:extLst>
      <p:ext uri="{BB962C8B-B14F-4D97-AF65-F5344CB8AC3E}">
        <p14:creationId xmlns:p14="http://schemas.microsoft.com/office/powerpoint/2010/main" val="2995261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isclaimer 2">
    <p:bg>
      <p:bgPr>
        <a:gradFill>
          <a:gsLst>
            <a:gs pos="100000">
              <a:schemeClr val="accent3"/>
            </a:gs>
            <a:gs pos="0">
              <a:schemeClr val="accent1"/>
            </a:gs>
          </a:gsLst>
          <a:lin ang="8100000" scaled="1"/>
        </a:gradFill>
        <a:effectLst/>
      </p:bgPr>
    </p:bg>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7F83D68E-6596-4C88-A963-EDE36ECD38C8}"/>
              </a:ext>
            </a:extLst>
          </p:cNvPr>
          <p:cNvSpPr/>
          <p:nvPr userDrawn="1"/>
        </p:nvSpPr>
        <p:spPr>
          <a:xfrm rot="18900000">
            <a:off x="-205693" y="-1452210"/>
            <a:ext cx="9578387" cy="11293708"/>
          </a:xfrm>
          <a:custGeom>
            <a:avLst/>
            <a:gdLst>
              <a:gd name="connsiteX0" fmla="*/ 8618166 w 9578387"/>
              <a:gd name="connsiteY0" fmla="*/ 8809226 h 11293708"/>
              <a:gd name="connsiteX1" fmla="*/ 8886069 w 9578387"/>
              <a:gd name="connsiteY1" fmla="*/ 9077131 h 11293708"/>
              <a:gd name="connsiteX2" fmla="*/ 6669491 w 9578387"/>
              <a:gd name="connsiteY2" fmla="*/ 11293708 h 11293708"/>
              <a:gd name="connsiteX3" fmla="*/ 4486509 w 9578387"/>
              <a:gd name="connsiteY3" fmla="*/ 9110726 h 11293708"/>
              <a:gd name="connsiteX4" fmla="*/ 4576855 w 9578387"/>
              <a:gd name="connsiteY4" fmla="*/ 9175505 h 11293708"/>
              <a:gd name="connsiteX5" fmla="*/ 8608372 w 9578387"/>
              <a:gd name="connsiteY5" fmla="*/ 8818887 h 11293708"/>
              <a:gd name="connsiteX6" fmla="*/ 8618166 w 9578387"/>
              <a:gd name="connsiteY6" fmla="*/ 8809226 h 11293708"/>
              <a:gd name="connsiteX7" fmla="*/ 8668631 w 9578387"/>
              <a:gd name="connsiteY7" fmla="*/ 4290564 h 11293708"/>
              <a:gd name="connsiteX8" fmla="*/ 8618166 w 9578387"/>
              <a:gd name="connsiteY8" fmla="*/ 8809226 h 11293708"/>
              <a:gd name="connsiteX9" fmla="*/ 6383356 w 9578387"/>
              <a:gd name="connsiteY9" fmla="*/ 6574415 h 11293708"/>
              <a:gd name="connsiteX10" fmla="*/ 5074459 w 9578387"/>
              <a:gd name="connsiteY10" fmla="*/ 0 h 11293708"/>
              <a:gd name="connsiteX11" fmla="*/ 9016827 w 9578387"/>
              <a:gd name="connsiteY11" fmla="*/ 3942368 h 11293708"/>
              <a:gd name="connsiteX12" fmla="*/ 8668631 w 9578387"/>
              <a:gd name="connsiteY12" fmla="*/ 4290564 h 11293708"/>
              <a:gd name="connsiteX13" fmla="*/ 4140309 w 9578387"/>
              <a:gd name="connsiteY13" fmla="*/ 4230238 h 11293708"/>
              <a:gd name="connsiteX14" fmla="*/ 3766223 w 9578387"/>
              <a:gd name="connsiteY14" fmla="*/ 8383350 h 11293708"/>
              <a:gd name="connsiteX15" fmla="*/ 3787894 w 9578387"/>
              <a:gd name="connsiteY15" fmla="*/ 8412111 h 11293708"/>
              <a:gd name="connsiteX16" fmla="*/ 0 w 9578387"/>
              <a:gd name="connsiteY16" fmla="*/ 4624217 h 11293708"/>
              <a:gd name="connsiteX17" fmla="*/ 6566 w 9578387"/>
              <a:gd name="connsiteY17" fmla="*/ 4600329 h 11293708"/>
              <a:gd name="connsiteX18" fmla="*/ 353381 w 9578387"/>
              <a:gd name="connsiteY18" fmla="*/ 3694609 h 11293708"/>
              <a:gd name="connsiteX19" fmla="*/ 447444 w 9578387"/>
              <a:gd name="connsiteY19" fmla="*/ 3506556 h 11293708"/>
              <a:gd name="connsiteX20" fmla="*/ 3361034 w 9578387"/>
              <a:gd name="connsiteY20" fmla="*/ 592966 h 11293708"/>
              <a:gd name="connsiteX21" fmla="*/ 3604035 w 9578387"/>
              <a:gd name="connsiteY21" fmla="*/ 474246 h 11293708"/>
              <a:gd name="connsiteX22" fmla="*/ 4823677 w 9578387"/>
              <a:gd name="connsiteY22" fmla="*/ 53620 h 1129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578387" h="11293708">
                <a:moveTo>
                  <a:pt x="8618166" y="8809226"/>
                </a:moveTo>
                <a:lnTo>
                  <a:pt x="8886069" y="9077131"/>
                </a:lnTo>
                <a:lnTo>
                  <a:pt x="6669491" y="11293708"/>
                </a:lnTo>
                <a:lnTo>
                  <a:pt x="4486509" y="9110726"/>
                </a:lnTo>
                <a:lnTo>
                  <a:pt x="4576855" y="9175505"/>
                </a:lnTo>
                <a:cubicBezTo>
                  <a:pt x="5808758" y="10012743"/>
                  <a:pt x="7499544" y="9898438"/>
                  <a:pt x="8608372" y="8818887"/>
                </a:cubicBezTo>
                <a:cubicBezTo>
                  <a:pt x="8611533" y="8815726"/>
                  <a:pt x="8614850" y="8812409"/>
                  <a:pt x="8618166" y="8809226"/>
                </a:cubicBezTo>
                <a:close/>
                <a:moveTo>
                  <a:pt x="8668631" y="4290564"/>
                </a:moveTo>
                <a:cubicBezTo>
                  <a:pt x="9901091" y="5552875"/>
                  <a:pt x="9878474" y="7574785"/>
                  <a:pt x="8618166" y="8809226"/>
                </a:cubicBezTo>
                <a:lnTo>
                  <a:pt x="6383356" y="6574415"/>
                </a:lnTo>
                <a:close/>
                <a:moveTo>
                  <a:pt x="5074459" y="0"/>
                </a:moveTo>
                <a:lnTo>
                  <a:pt x="9016827" y="3942368"/>
                </a:lnTo>
                <a:lnTo>
                  <a:pt x="8668631" y="4290564"/>
                </a:lnTo>
                <a:cubicBezTo>
                  <a:pt x="7434859" y="3023446"/>
                  <a:pt x="5407383" y="2996443"/>
                  <a:pt x="4140309" y="4230238"/>
                </a:cubicBezTo>
                <a:cubicBezTo>
                  <a:pt x="2992022" y="5348364"/>
                  <a:pt x="2862103" y="7118277"/>
                  <a:pt x="3766223" y="8383350"/>
                </a:cubicBezTo>
                <a:lnTo>
                  <a:pt x="3787894" y="8412111"/>
                </a:lnTo>
                <a:lnTo>
                  <a:pt x="0" y="4624217"/>
                </a:lnTo>
                <a:lnTo>
                  <a:pt x="6566" y="4600329"/>
                </a:lnTo>
                <a:cubicBezTo>
                  <a:pt x="99361" y="4292107"/>
                  <a:pt x="214970" y="3989314"/>
                  <a:pt x="353381" y="3694609"/>
                </a:cubicBezTo>
                <a:lnTo>
                  <a:pt x="447444" y="3506556"/>
                </a:lnTo>
                <a:lnTo>
                  <a:pt x="3361034" y="592966"/>
                </a:lnTo>
                <a:lnTo>
                  <a:pt x="3604035" y="474246"/>
                </a:lnTo>
                <a:cubicBezTo>
                  <a:pt x="3998686" y="293379"/>
                  <a:pt x="4407335" y="153180"/>
                  <a:pt x="4823677" y="53620"/>
                </a:cubicBezTo>
                <a:close/>
              </a:path>
            </a:pathLst>
          </a:custGeom>
          <a:solidFill>
            <a:schemeClr val="bg1">
              <a:alpha val="10000"/>
            </a:schemeClr>
          </a:solidFill>
          <a:ln w="6477" cap="flat">
            <a:noFill/>
            <a:prstDash val="solid"/>
            <a:miter/>
          </a:ln>
        </p:spPr>
        <p:txBody>
          <a:bodyPr wrap="square" rtlCol="0" anchor="ctr">
            <a:noAutofit/>
          </a:bodyPr>
          <a:lstStyle/>
          <a:p>
            <a:pPr lvl="0"/>
            <a:endParaRPr lang="en-GB"/>
          </a:p>
        </p:txBody>
      </p:sp>
      <p:sp>
        <p:nvSpPr>
          <p:cNvPr id="9" name="Text Placeholder 8">
            <a:extLst>
              <a:ext uri="{FF2B5EF4-FFF2-40B4-BE49-F238E27FC236}">
                <a16:creationId xmlns:a16="http://schemas.microsoft.com/office/drawing/2014/main" id="{993027BB-1E6A-44DD-A3A8-762F1206A272}"/>
              </a:ext>
            </a:extLst>
          </p:cNvPr>
          <p:cNvSpPr>
            <a:spLocks noGrp="1"/>
          </p:cNvSpPr>
          <p:nvPr>
            <p:ph type="body" sz="quarter" idx="13"/>
          </p:nvPr>
        </p:nvSpPr>
        <p:spPr>
          <a:xfrm>
            <a:off x="371477" y="328622"/>
            <a:ext cx="9159181" cy="169545"/>
          </a:xfrm>
        </p:spPr>
        <p:txBody>
          <a:bodyPr>
            <a:normAutofit/>
          </a:bodyPr>
          <a:lstStyle>
            <a:lvl1pPr>
              <a:defRPr sz="1000" b="0">
                <a:solidFill>
                  <a:schemeClr val="bg1"/>
                </a:solidFill>
              </a:defRPr>
            </a:lvl1pPr>
          </a:lstStyle>
          <a:p>
            <a:pPr lvl="0"/>
            <a:r>
              <a:rPr lang="en-US"/>
              <a:t>Click to edit Master text styles</a:t>
            </a:r>
          </a:p>
        </p:txBody>
      </p:sp>
      <p:sp>
        <p:nvSpPr>
          <p:cNvPr id="10" name="Title 9">
            <a:extLst>
              <a:ext uri="{FF2B5EF4-FFF2-40B4-BE49-F238E27FC236}">
                <a16:creationId xmlns:a16="http://schemas.microsoft.com/office/drawing/2014/main" id="{E9F1696C-58CC-42F7-BF0F-E6148DD4315E}"/>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13" name="TextBox 12">
            <a:extLst>
              <a:ext uri="{FF2B5EF4-FFF2-40B4-BE49-F238E27FC236}">
                <a16:creationId xmlns:a16="http://schemas.microsoft.com/office/drawing/2014/main" id="{1C76814B-2ADF-4EEC-9CDC-889058692A8D}"/>
              </a:ext>
            </a:extLst>
          </p:cNvPr>
          <p:cNvSpPr txBox="1"/>
          <p:nvPr userDrawn="1"/>
        </p:nvSpPr>
        <p:spPr>
          <a:xfrm>
            <a:off x="371474" y="1193803"/>
            <a:ext cx="7010854" cy="3447098"/>
          </a:xfrm>
          <a:prstGeom prst="rect">
            <a:avLst/>
          </a:prstGeom>
          <a:noFill/>
        </p:spPr>
        <p:txBody>
          <a:bodyPr wrap="square" lIns="0" tIns="0" rIns="0" bIns="0">
            <a:spAutoFit/>
          </a:bodyPr>
          <a:lstStyle/>
          <a:p>
            <a:pPr marL="0" marR="0" lvl="0" indent="0" algn="l" defTabSz="37265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mn-lt"/>
                <a:ea typeface="+mn-ea"/>
                <a:cs typeface="+mn-cs"/>
              </a:rPr>
              <a:t>These materials contain forward-looking statements regarding Capricorn, our corporate plans, future financial condition, future results of operations, future business plans and strategies. All such forward-looking statements are based on our management's assumptions and beliefs in the light of information available to them at this time.</a:t>
            </a:r>
          </a:p>
          <a:p>
            <a:pPr marL="0" marR="0" lvl="0" indent="0" algn="l" defTabSz="37265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37265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mn-lt"/>
                <a:ea typeface="+mn-ea"/>
                <a:cs typeface="+mn-cs"/>
              </a:rPr>
              <a:t>These forward-looking statements are, by their nature, subject to significant risks and uncertainties and actual results, performance and achievements may be materially different from those expressed in such statements. Factors that may cause actual results, performance or achievements to differ from expectations include, but are not limited to, regulatory changes, future levels of industry product supply, demand and pricing, weather and weather related impacts, wars and acts of terrorism, development and use of technology, acts of competitors and other changes to business conditions.</a:t>
            </a:r>
          </a:p>
          <a:p>
            <a:pPr marL="0" marR="0" lvl="0" indent="0" algn="l" defTabSz="37265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37265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mn-lt"/>
                <a:ea typeface="+mn-ea"/>
                <a:cs typeface="+mn-cs"/>
              </a:rPr>
              <a:t>Capricorn undertakes no obligation to revise any such forward-looking statements to reflect any changes in Capricorn's expectations with regard thereto or any change in circumstances or events after the date hereof.</a:t>
            </a:r>
          </a:p>
        </p:txBody>
      </p:sp>
      <p:pic>
        <p:nvPicPr>
          <p:cNvPr id="20" name="Picture 19" descr="Logo&#10;&#10;Description automatically generated with medium confidence">
            <a:extLst>
              <a:ext uri="{FF2B5EF4-FFF2-40B4-BE49-F238E27FC236}">
                <a16:creationId xmlns:a16="http://schemas.microsoft.com/office/drawing/2014/main" id="{7328C8C1-9B77-5AA3-7C86-5BFA5B6E2E13}"/>
              </a:ext>
            </a:extLst>
          </p:cNvPr>
          <p:cNvPicPr>
            <a:picLocks noChangeAspect="1"/>
          </p:cNvPicPr>
          <p:nvPr userDrawn="1"/>
        </p:nvPicPr>
        <p:blipFill>
          <a:blip r:embed="rId2"/>
          <a:stretch>
            <a:fillRect/>
          </a:stretch>
        </p:blipFill>
        <p:spPr>
          <a:xfrm>
            <a:off x="219074" y="6147116"/>
            <a:ext cx="1204909" cy="601200"/>
          </a:xfrm>
          <a:prstGeom prst="rect">
            <a:avLst/>
          </a:prstGeom>
        </p:spPr>
      </p:pic>
    </p:spTree>
    <p:extLst>
      <p:ext uri="{BB962C8B-B14F-4D97-AF65-F5344CB8AC3E}">
        <p14:creationId xmlns:p14="http://schemas.microsoft.com/office/powerpoint/2010/main" val="1429475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2E7CA98C-F153-484D-B775-746649C49E46}"/>
              </a:ext>
            </a:extLst>
          </p:cNvPr>
          <p:cNvSpPr/>
          <p:nvPr userDrawn="1"/>
        </p:nvSpPr>
        <p:spPr>
          <a:xfrm rot="18900000">
            <a:off x="-205692" y="-1452210"/>
            <a:ext cx="9578386" cy="11293707"/>
          </a:xfrm>
          <a:custGeom>
            <a:avLst/>
            <a:gdLst>
              <a:gd name="connsiteX0" fmla="*/ 8618165 w 9578386"/>
              <a:gd name="connsiteY0" fmla="*/ 8809226 h 11293707"/>
              <a:gd name="connsiteX1" fmla="*/ 8886068 w 9578386"/>
              <a:gd name="connsiteY1" fmla="*/ 9077131 h 11293707"/>
              <a:gd name="connsiteX2" fmla="*/ 6669490 w 9578386"/>
              <a:gd name="connsiteY2" fmla="*/ 11293707 h 11293707"/>
              <a:gd name="connsiteX3" fmla="*/ 4486511 w 9578386"/>
              <a:gd name="connsiteY3" fmla="*/ 9110728 h 11293707"/>
              <a:gd name="connsiteX4" fmla="*/ 4576854 w 9578386"/>
              <a:gd name="connsiteY4" fmla="*/ 9175505 h 11293707"/>
              <a:gd name="connsiteX5" fmla="*/ 8608371 w 9578386"/>
              <a:gd name="connsiteY5" fmla="*/ 8818887 h 11293707"/>
              <a:gd name="connsiteX6" fmla="*/ 8618165 w 9578386"/>
              <a:gd name="connsiteY6" fmla="*/ 8809226 h 11293707"/>
              <a:gd name="connsiteX7" fmla="*/ 8668630 w 9578386"/>
              <a:gd name="connsiteY7" fmla="*/ 4290564 h 11293707"/>
              <a:gd name="connsiteX8" fmla="*/ 8618165 w 9578386"/>
              <a:gd name="connsiteY8" fmla="*/ 8809226 h 11293707"/>
              <a:gd name="connsiteX9" fmla="*/ 6383355 w 9578386"/>
              <a:gd name="connsiteY9" fmla="*/ 6574415 h 11293707"/>
              <a:gd name="connsiteX10" fmla="*/ 5074458 w 9578386"/>
              <a:gd name="connsiteY10" fmla="*/ 0 h 11293707"/>
              <a:gd name="connsiteX11" fmla="*/ 9016826 w 9578386"/>
              <a:gd name="connsiteY11" fmla="*/ 3942368 h 11293707"/>
              <a:gd name="connsiteX12" fmla="*/ 8668630 w 9578386"/>
              <a:gd name="connsiteY12" fmla="*/ 4290564 h 11293707"/>
              <a:gd name="connsiteX13" fmla="*/ 4140308 w 9578386"/>
              <a:gd name="connsiteY13" fmla="*/ 4230238 h 11293707"/>
              <a:gd name="connsiteX14" fmla="*/ 3766222 w 9578386"/>
              <a:gd name="connsiteY14" fmla="*/ 8383350 h 11293707"/>
              <a:gd name="connsiteX15" fmla="*/ 3787891 w 9578386"/>
              <a:gd name="connsiteY15" fmla="*/ 8412108 h 11293707"/>
              <a:gd name="connsiteX16" fmla="*/ 0 w 9578386"/>
              <a:gd name="connsiteY16" fmla="*/ 4624217 h 11293707"/>
              <a:gd name="connsiteX17" fmla="*/ 6565 w 9578386"/>
              <a:gd name="connsiteY17" fmla="*/ 4600329 h 11293707"/>
              <a:gd name="connsiteX18" fmla="*/ 353380 w 9578386"/>
              <a:gd name="connsiteY18" fmla="*/ 3694609 h 11293707"/>
              <a:gd name="connsiteX19" fmla="*/ 447443 w 9578386"/>
              <a:gd name="connsiteY19" fmla="*/ 3506557 h 11293707"/>
              <a:gd name="connsiteX20" fmla="*/ 3361033 w 9578386"/>
              <a:gd name="connsiteY20" fmla="*/ 592966 h 11293707"/>
              <a:gd name="connsiteX21" fmla="*/ 3604034 w 9578386"/>
              <a:gd name="connsiteY21" fmla="*/ 474246 h 11293707"/>
              <a:gd name="connsiteX22" fmla="*/ 4823676 w 9578386"/>
              <a:gd name="connsiteY22" fmla="*/ 53621 h 1129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578386" h="11293707">
                <a:moveTo>
                  <a:pt x="8618165" y="8809226"/>
                </a:moveTo>
                <a:lnTo>
                  <a:pt x="8886068" y="9077131"/>
                </a:lnTo>
                <a:lnTo>
                  <a:pt x="6669490" y="11293707"/>
                </a:lnTo>
                <a:lnTo>
                  <a:pt x="4486511" y="9110728"/>
                </a:lnTo>
                <a:lnTo>
                  <a:pt x="4576854" y="9175505"/>
                </a:lnTo>
                <a:cubicBezTo>
                  <a:pt x="5808757" y="10012743"/>
                  <a:pt x="7499543" y="9898438"/>
                  <a:pt x="8608371" y="8818887"/>
                </a:cubicBezTo>
                <a:cubicBezTo>
                  <a:pt x="8611532" y="8815726"/>
                  <a:pt x="8614849" y="8812409"/>
                  <a:pt x="8618165" y="8809226"/>
                </a:cubicBezTo>
                <a:close/>
                <a:moveTo>
                  <a:pt x="8668630" y="4290564"/>
                </a:moveTo>
                <a:cubicBezTo>
                  <a:pt x="9901090" y="5552875"/>
                  <a:pt x="9878473" y="7574785"/>
                  <a:pt x="8618165" y="8809226"/>
                </a:cubicBezTo>
                <a:lnTo>
                  <a:pt x="6383355" y="6574415"/>
                </a:lnTo>
                <a:close/>
                <a:moveTo>
                  <a:pt x="5074458" y="0"/>
                </a:moveTo>
                <a:lnTo>
                  <a:pt x="9016826" y="3942368"/>
                </a:lnTo>
                <a:lnTo>
                  <a:pt x="8668630" y="4290564"/>
                </a:lnTo>
                <a:cubicBezTo>
                  <a:pt x="7434858" y="3023447"/>
                  <a:pt x="5407382" y="2996444"/>
                  <a:pt x="4140308" y="4230238"/>
                </a:cubicBezTo>
                <a:cubicBezTo>
                  <a:pt x="2992021" y="5348364"/>
                  <a:pt x="2862102" y="7118277"/>
                  <a:pt x="3766222" y="8383350"/>
                </a:cubicBezTo>
                <a:lnTo>
                  <a:pt x="3787891" y="8412108"/>
                </a:lnTo>
                <a:lnTo>
                  <a:pt x="0" y="4624217"/>
                </a:lnTo>
                <a:lnTo>
                  <a:pt x="6565" y="4600329"/>
                </a:lnTo>
                <a:cubicBezTo>
                  <a:pt x="99360" y="4292107"/>
                  <a:pt x="214970" y="3989314"/>
                  <a:pt x="353380" y="3694609"/>
                </a:cubicBezTo>
                <a:lnTo>
                  <a:pt x="447443" y="3506557"/>
                </a:lnTo>
                <a:lnTo>
                  <a:pt x="3361033" y="592966"/>
                </a:lnTo>
                <a:lnTo>
                  <a:pt x="3604034" y="474246"/>
                </a:lnTo>
                <a:cubicBezTo>
                  <a:pt x="3998685" y="293379"/>
                  <a:pt x="4407334" y="153180"/>
                  <a:pt x="4823676" y="53621"/>
                </a:cubicBezTo>
                <a:close/>
              </a:path>
            </a:pathLst>
          </a:custGeom>
          <a:solidFill>
            <a:schemeClr val="accent2">
              <a:lumMod val="50000"/>
              <a:alpha val="62000"/>
            </a:schemeClr>
          </a:solidFill>
          <a:ln w="6477" cap="flat">
            <a:noFill/>
            <a:prstDash val="solid"/>
            <a:miter/>
          </a:ln>
        </p:spPr>
        <p:txBody>
          <a:bodyPr wrap="square" rtlCol="0" anchor="ctr">
            <a:noAutofit/>
          </a:bodyPr>
          <a:lstStyle/>
          <a:p>
            <a:endParaRPr lang="en-GB"/>
          </a:p>
        </p:txBody>
      </p:sp>
      <p:sp>
        <p:nvSpPr>
          <p:cNvPr id="8" name="Rectangle 7">
            <a:extLst>
              <a:ext uri="{FF2B5EF4-FFF2-40B4-BE49-F238E27FC236}">
                <a16:creationId xmlns:a16="http://schemas.microsoft.com/office/drawing/2014/main" id="{6E625473-9734-482C-B866-996AD6E94D76}"/>
              </a:ext>
            </a:extLst>
          </p:cNvPr>
          <p:cNvSpPr/>
          <p:nvPr userDrawn="1"/>
        </p:nvSpPr>
        <p:spPr>
          <a:xfrm>
            <a:off x="0" y="0"/>
            <a:ext cx="9906000" cy="6858000"/>
          </a:xfrm>
          <a:prstGeom prst="rect">
            <a:avLst/>
          </a:prstGeom>
          <a:gradFill>
            <a:gsLst>
              <a:gs pos="0">
                <a:srgbClr val="189EC0">
                  <a:alpha val="86000"/>
                </a:srgbClr>
              </a:gs>
              <a:gs pos="56000">
                <a:schemeClr val="accent1">
                  <a:alpha val="67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63"/>
          </a:p>
        </p:txBody>
      </p:sp>
      <p:sp>
        <p:nvSpPr>
          <p:cNvPr id="2" name="Title 1">
            <a:extLst>
              <a:ext uri="{FF2B5EF4-FFF2-40B4-BE49-F238E27FC236}">
                <a16:creationId xmlns:a16="http://schemas.microsoft.com/office/drawing/2014/main" id="{760A8C28-1978-43C1-9D49-2ECFB1543C4F}"/>
              </a:ext>
            </a:extLst>
          </p:cNvPr>
          <p:cNvSpPr>
            <a:spLocks noGrp="1"/>
          </p:cNvSpPr>
          <p:nvPr>
            <p:ph type="title"/>
          </p:nvPr>
        </p:nvSpPr>
        <p:spPr>
          <a:xfrm>
            <a:off x="371475" y="2114555"/>
            <a:ext cx="4344194" cy="2746375"/>
          </a:xfrm>
        </p:spPr>
        <p:txBody>
          <a:bodyPr anchor="t" anchorCtr="0">
            <a:normAutofit/>
          </a:bodyPr>
          <a:lstStyle>
            <a:lvl1pPr>
              <a:defRPr sz="5200">
                <a:solidFill>
                  <a:schemeClr val="bg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395D3F1F-C25E-41F5-8181-49113B8B3286}"/>
              </a:ext>
            </a:extLst>
          </p:cNvPr>
          <p:cNvSpPr>
            <a:spLocks noGrp="1"/>
          </p:cNvSpPr>
          <p:nvPr>
            <p:ph type="body" idx="1"/>
          </p:nvPr>
        </p:nvSpPr>
        <p:spPr>
          <a:xfrm>
            <a:off x="371475" y="4887918"/>
            <a:ext cx="4344194" cy="782637"/>
          </a:xfrm>
        </p:spPr>
        <p:txBody>
          <a:bodyPr>
            <a:normAutofit/>
          </a:bodyPr>
          <a:lstStyle>
            <a:lvl1pPr marL="0" indent="0">
              <a:buNone/>
              <a:defRPr sz="1800">
                <a:solidFill>
                  <a:schemeClr val="bg1"/>
                </a:solidFill>
              </a:defRPr>
            </a:lvl1pPr>
            <a:lvl2pPr marL="371484" indent="0">
              <a:buNone/>
              <a:defRPr sz="1625">
                <a:solidFill>
                  <a:schemeClr val="tx1">
                    <a:tint val="75000"/>
                  </a:schemeClr>
                </a:solidFill>
              </a:defRPr>
            </a:lvl2pPr>
            <a:lvl3pPr marL="742969" indent="0">
              <a:buNone/>
              <a:defRPr sz="1463">
                <a:solidFill>
                  <a:schemeClr val="tx1">
                    <a:tint val="75000"/>
                  </a:schemeClr>
                </a:solidFill>
              </a:defRPr>
            </a:lvl3pPr>
            <a:lvl4pPr marL="1114453" indent="0">
              <a:buNone/>
              <a:defRPr sz="1300">
                <a:solidFill>
                  <a:schemeClr val="tx1">
                    <a:tint val="75000"/>
                  </a:schemeClr>
                </a:solidFill>
              </a:defRPr>
            </a:lvl4pPr>
            <a:lvl5pPr marL="1485937" indent="0">
              <a:buNone/>
              <a:defRPr sz="1300">
                <a:solidFill>
                  <a:schemeClr val="tx1">
                    <a:tint val="75000"/>
                  </a:schemeClr>
                </a:solidFill>
              </a:defRPr>
            </a:lvl5pPr>
            <a:lvl6pPr marL="1857421" indent="0">
              <a:buNone/>
              <a:defRPr sz="1300">
                <a:solidFill>
                  <a:schemeClr val="tx1">
                    <a:tint val="75000"/>
                  </a:schemeClr>
                </a:solidFill>
              </a:defRPr>
            </a:lvl6pPr>
            <a:lvl7pPr marL="2228906" indent="0">
              <a:buNone/>
              <a:defRPr sz="1300">
                <a:solidFill>
                  <a:schemeClr val="tx1">
                    <a:tint val="75000"/>
                  </a:schemeClr>
                </a:solidFill>
              </a:defRPr>
            </a:lvl7pPr>
            <a:lvl8pPr marL="2600390" indent="0">
              <a:buNone/>
              <a:defRPr sz="1300">
                <a:solidFill>
                  <a:schemeClr val="tx1">
                    <a:tint val="75000"/>
                  </a:schemeClr>
                </a:solidFill>
              </a:defRPr>
            </a:lvl8pPr>
            <a:lvl9pPr marL="2971874" indent="0">
              <a:buNone/>
              <a:defRPr sz="1300">
                <a:solidFill>
                  <a:schemeClr val="tx1">
                    <a:tint val="75000"/>
                  </a:schemeClr>
                </a:solidFill>
              </a:defRPr>
            </a:lvl9pPr>
          </a:lstStyle>
          <a:p>
            <a:pPr lvl="0"/>
            <a:r>
              <a:rPr lang="en-US"/>
              <a:t>Click to edit Master text styles</a:t>
            </a:r>
          </a:p>
        </p:txBody>
      </p:sp>
      <p:sp>
        <p:nvSpPr>
          <p:cNvPr id="27" name="Rectangle 26">
            <a:extLst>
              <a:ext uri="{FF2B5EF4-FFF2-40B4-BE49-F238E27FC236}">
                <a16:creationId xmlns:a16="http://schemas.microsoft.com/office/drawing/2014/main" id="{8926D376-9AA9-47DB-8655-F59AFBF61664}"/>
              </a:ext>
            </a:extLst>
          </p:cNvPr>
          <p:cNvSpPr/>
          <p:nvPr userDrawn="1"/>
        </p:nvSpPr>
        <p:spPr>
          <a:xfrm>
            <a:off x="0" y="6943106"/>
            <a:ext cx="9906000" cy="557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894" dirty="0">
                <a:solidFill>
                  <a:schemeClr val="tx1"/>
                </a:solidFill>
              </a:rPr>
              <a:t>To update the background image: Right click &gt; </a:t>
            </a:r>
            <a:r>
              <a:rPr lang="en-US" sz="894" b="1" dirty="0">
                <a:solidFill>
                  <a:schemeClr val="tx1"/>
                </a:solidFill>
              </a:rPr>
              <a:t>Format Background</a:t>
            </a:r>
            <a:r>
              <a:rPr lang="en-US" sz="894" dirty="0">
                <a:solidFill>
                  <a:schemeClr val="tx1"/>
                </a:solidFill>
              </a:rPr>
              <a:t>. In the panel on the right, select </a:t>
            </a:r>
            <a:r>
              <a:rPr lang="en-US" sz="894" b="1" dirty="0">
                <a:solidFill>
                  <a:schemeClr val="tx1"/>
                </a:solidFill>
              </a:rPr>
              <a:t>Picture or texture fill </a:t>
            </a:r>
            <a:r>
              <a:rPr lang="en-US" sz="894" dirty="0">
                <a:solidFill>
                  <a:schemeClr val="tx1"/>
                </a:solidFill>
              </a:rPr>
              <a:t>&gt;</a:t>
            </a:r>
            <a:r>
              <a:rPr lang="en-US" sz="894" b="1" dirty="0">
                <a:solidFill>
                  <a:schemeClr val="tx1"/>
                </a:solidFill>
              </a:rPr>
              <a:t> Insert </a:t>
            </a:r>
            <a:r>
              <a:rPr lang="en-US" sz="894" b="0" dirty="0">
                <a:solidFill>
                  <a:schemeClr val="tx1"/>
                </a:solidFill>
              </a:rPr>
              <a:t>&gt; </a:t>
            </a:r>
            <a:r>
              <a:rPr lang="en-US" sz="894" b="1" dirty="0">
                <a:solidFill>
                  <a:schemeClr val="tx1"/>
                </a:solidFill>
              </a:rPr>
              <a:t>From a file </a:t>
            </a:r>
            <a:r>
              <a:rPr lang="en-US" sz="894" b="0" dirty="0">
                <a:solidFill>
                  <a:schemeClr val="tx1"/>
                </a:solidFill>
              </a:rPr>
              <a:t>&gt; Browse to your image and click </a:t>
            </a:r>
            <a:r>
              <a:rPr lang="en-US" sz="894" b="1" dirty="0">
                <a:solidFill>
                  <a:schemeClr val="tx1"/>
                </a:solidFill>
              </a:rPr>
              <a:t>Open. </a:t>
            </a:r>
            <a:br>
              <a:rPr lang="en-US" sz="894" b="1" dirty="0">
                <a:solidFill>
                  <a:schemeClr val="tx1"/>
                </a:solidFill>
              </a:rPr>
            </a:br>
            <a:r>
              <a:rPr lang="en-US" sz="894" b="1" dirty="0">
                <a:solidFill>
                  <a:schemeClr val="tx1"/>
                </a:solidFill>
              </a:rPr>
              <a:t>Note: Imagery should be black and white before being inserted.</a:t>
            </a:r>
            <a:r>
              <a:rPr lang="en-US" sz="894" b="0" dirty="0">
                <a:solidFill>
                  <a:schemeClr val="tx1"/>
                </a:solidFill>
              </a:rPr>
              <a:t> </a:t>
            </a:r>
            <a:r>
              <a:rPr lang="en-US" sz="894" b="1" dirty="0">
                <a:solidFill>
                  <a:schemeClr val="tx1"/>
                </a:solidFill>
              </a:rPr>
              <a:t> </a:t>
            </a:r>
            <a:r>
              <a:rPr lang="en-US" sz="894" dirty="0">
                <a:solidFill>
                  <a:schemeClr val="tx1"/>
                </a:solidFill>
              </a:rPr>
              <a:t>   </a:t>
            </a:r>
            <a:endParaRPr lang="en-GB" sz="894" dirty="0">
              <a:solidFill>
                <a:schemeClr val="tx1"/>
              </a:solidFill>
            </a:endParaRPr>
          </a:p>
        </p:txBody>
      </p:sp>
      <p:pic>
        <p:nvPicPr>
          <p:cNvPr id="11" name="Picture 10" descr="Logo&#10;&#10;Description automatically generated">
            <a:extLst>
              <a:ext uri="{FF2B5EF4-FFF2-40B4-BE49-F238E27FC236}">
                <a16:creationId xmlns:a16="http://schemas.microsoft.com/office/drawing/2014/main" id="{EBCB1124-3585-FC60-A2DD-BFB8B3FFBEB1}"/>
              </a:ext>
            </a:extLst>
          </p:cNvPr>
          <p:cNvPicPr>
            <a:picLocks noChangeAspect="1"/>
          </p:cNvPicPr>
          <p:nvPr userDrawn="1"/>
        </p:nvPicPr>
        <p:blipFill>
          <a:blip r:embed="rId3"/>
          <a:stretch>
            <a:fillRect/>
          </a:stretch>
        </p:blipFill>
        <p:spPr>
          <a:xfrm>
            <a:off x="8448609" y="262982"/>
            <a:ext cx="1387144" cy="1231200"/>
          </a:xfrm>
          <a:prstGeom prst="rect">
            <a:avLst/>
          </a:prstGeom>
        </p:spPr>
      </p:pic>
    </p:spTree>
    <p:extLst>
      <p:ext uri="{BB962C8B-B14F-4D97-AF65-F5344CB8AC3E}">
        <p14:creationId xmlns:p14="http://schemas.microsoft.com/office/powerpoint/2010/main" val="279036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02AEEFC4-36ED-4BA0-8BF0-403051C5C947}"/>
              </a:ext>
            </a:extLst>
          </p:cNvPr>
          <p:cNvSpPr/>
          <p:nvPr userDrawn="1"/>
        </p:nvSpPr>
        <p:spPr>
          <a:xfrm rot="18900000">
            <a:off x="-205693" y="-1452210"/>
            <a:ext cx="9578387" cy="11293708"/>
          </a:xfrm>
          <a:custGeom>
            <a:avLst/>
            <a:gdLst>
              <a:gd name="connsiteX0" fmla="*/ 8618166 w 9578387"/>
              <a:gd name="connsiteY0" fmla="*/ 8809226 h 11293708"/>
              <a:gd name="connsiteX1" fmla="*/ 8886069 w 9578387"/>
              <a:gd name="connsiteY1" fmla="*/ 9077131 h 11293708"/>
              <a:gd name="connsiteX2" fmla="*/ 6669491 w 9578387"/>
              <a:gd name="connsiteY2" fmla="*/ 11293708 h 11293708"/>
              <a:gd name="connsiteX3" fmla="*/ 4486509 w 9578387"/>
              <a:gd name="connsiteY3" fmla="*/ 9110726 h 11293708"/>
              <a:gd name="connsiteX4" fmla="*/ 4576855 w 9578387"/>
              <a:gd name="connsiteY4" fmla="*/ 9175505 h 11293708"/>
              <a:gd name="connsiteX5" fmla="*/ 8608372 w 9578387"/>
              <a:gd name="connsiteY5" fmla="*/ 8818887 h 11293708"/>
              <a:gd name="connsiteX6" fmla="*/ 8618166 w 9578387"/>
              <a:gd name="connsiteY6" fmla="*/ 8809226 h 11293708"/>
              <a:gd name="connsiteX7" fmla="*/ 8668631 w 9578387"/>
              <a:gd name="connsiteY7" fmla="*/ 4290564 h 11293708"/>
              <a:gd name="connsiteX8" fmla="*/ 8618166 w 9578387"/>
              <a:gd name="connsiteY8" fmla="*/ 8809226 h 11293708"/>
              <a:gd name="connsiteX9" fmla="*/ 6383356 w 9578387"/>
              <a:gd name="connsiteY9" fmla="*/ 6574415 h 11293708"/>
              <a:gd name="connsiteX10" fmla="*/ 5074459 w 9578387"/>
              <a:gd name="connsiteY10" fmla="*/ 0 h 11293708"/>
              <a:gd name="connsiteX11" fmla="*/ 9016827 w 9578387"/>
              <a:gd name="connsiteY11" fmla="*/ 3942368 h 11293708"/>
              <a:gd name="connsiteX12" fmla="*/ 8668631 w 9578387"/>
              <a:gd name="connsiteY12" fmla="*/ 4290564 h 11293708"/>
              <a:gd name="connsiteX13" fmla="*/ 4140309 w 9578387"/>
              <a:gd name="connsiteY13" fmla="*/ 4230238 h 11293708"/>
              <a:gd name="connsiteX14" fmla="*/ 3766223 w 9578387"/>
              <a:gd name="connsiteY14" fmla="*/ 8383350 h 11293708"/>
              <a:gd name="connsiteX15" fmla="*/ 3787894 w 9578387"/>
              <a:gd name="connsiteY15" fmla="*/ 8412111 h 11293708"/>
              <a:gd name="connsiteX16" fmla="*/ 0 w 9578387"/>
              <a:gd name="connsiteY16" fmla="*/ 4624217 h 11293708"/>
              <a:gd name="connsiteX17" fmla="*/ 6566 w 9578387"/>
              <a:gd name="connsiteY17" fmla="*/ 4600329 h 11293708"/>
              <a:gd name="connsiteX18" fmla="*/ 353381 w 9578387"/>
              <a:gd name="connsiteY18" fmla="*/ 3694609 h 11293708"/>
              <a:gd name="connsiteX19" fmla="*/ 447444 w 9578387"/>
              <a:gd name="connsiteY19" fmla="*/ 3506556 h 11293708"/>
              <a:gd name="connsiteX20" fmla="*/ 3361034 w 9578387"/>
              <a:gd name="connsiteY20" fmla="*/ 592966 h 11293708"/>
              <a:gd name="connsiteX21" fmla="*/ 3604035 w 9578387"/>
              <a:gd name="connsiteY21" fmla="*/ 474246 h 11293708"/>
              <a:gd name="connsiteX22" fmla="*/ 4823677 w 9578387"/>
              <a:gd name="connsiteY22" fmla="*/ 53620 h 1129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578387" h="11293708">
                <a:moveTo>
                  <a:pt x="8618166" y="8809226"/>
                </a:moveTo>
                <a:lnTo>
                  <a:pt x="8886069" y="9077131"/>
                </a:lnTo>
                <a:lnTo>
                  <a:pt x="6669491" y="11293708"/>
                </a:lnTo>
                <a:lnTo>
                  <a:pt x="4486509" y="9110726"/>
                </a:lnTo>
                <a:lnTo>
                  <a:pt x="4576855" y="9175505"/>
                </a:lnTo>
                <a:cubicBezTo>
                  <a:pt x="5808758" y="10012743"/>
                  <a:pt x="7499544" y="9898438"/>
                  <a:pt x="8608372" y="8818887"/>
                </a:cubicBezTo>
                <a:cubicBezTo>
                  <a:pt x="8611533" y="8815726"/>
                  <a:pt x="8614850" y="8812409"/>
                  <a:pt x="8618166" y="8809226"/>
                </a:cubicBezTo>
                <a:close/>
                <a:moveTo>
                  <a:pt x="8668631" y="4290564"/>
                </a:moveTo>
                <a:cubicBezTo>
                  <a:pt x="9901091" y="5552875"/>
                  <a:pt x="9878474" y="7574785"/>
                  <a:pt x="8618166" y="8809226"/>
                </a:cubicBezTo>
                <a:lnTo>
                  <a:pt x="6383356" y="6574415"/>
                </a:lnTo>
                <a:close/>
                <a:moveTo>
                  <a:pt x="5074459" y="0"/>
                </a:moveTo>
                <a:lnTo>
                  <a:pt x="9016827" y="3942368"/>
                </a:lnTo>
                <a:lnTo>
                  <a:pt x="8668631" y="4290564"/>
                </a:lnTo>
                <a:cubicBezTo>
                  <a:pt x="7434859" y="3023446"/>
                  <a:pt x="5407383" y="2996443"/>
                  <a:pt x="4140309" y="4230238"/>
                </a:cubicBezTo>
                <a:cubicBezTo>
                  <a:pt x="2992022" y="5348364"/>
                  <a:pt x="2862103" y="7118277"/>
                  <a:pt x="3766223" y="8383350"/>
                </a:cubicBezTo>
                <a:lnTo>
                  <a:pt x="3787894" y="8412111"/>
                </a:lnTo>
                <a:lnTo>
                  <a:pt x="0" y="4624217"/>
                </a:lnTo>
                <a:lnTo>
                  <a:pt x="6566" y="4600329"/>
                </a:lnTo>
                <a:cubicBezTo>
                  <a:pt x="99361" y="4292107"/>
                  <a:pt x="214970" y="3989314"/>
                  <a:pt x="353381" y="3694609"/>
                </a:cubicBezTo>
                <a:lnTo>
                  <a:pt x="447444" y="3506556"/>
                </a:lnTo>
                <a:lnTo>
                  <a:pt x="3361034" y="592966"/>
                </a:lnTo>
                <a:lnTo>
                  <a:pt x="3604035" y="474246"/>
                </a:lnTo>
                <a:cubicBezTo>
                  <a:pt x="3998686" y="293379"/>
                  <a:pt x="4407335" y="153180"/>
                  <a:pt x="4823677" y="53620"/>
                </a:cubicBezTo>
                <a:close/>
              </a:path>
            </a:pathLst>
          </a:custGeom>
          <a:solidFill>
            <a:schemeClr val="accent2">
              <a:lumMod val="50000"/>
              <a:alpha val="62000"/>
            </a:schemeClr>
          </a:solidFill>
          <a:ln w="6477" cap="flat">
            <a:noFill/>
            <a:prstDash val="solid"/>
            <a:miter/>
          </a:ln>
        </p:spPr>
        <p:txBody>
          <a:bodyPr wrap="square" rtlCol="0" anchor="ctr">
            <a:noAutofit/>
          </a:bodyPr>
          <a:lstStyle/>
          <a:p>
            <a:endParaRPr lang="en-GB"/>
          </a:p>
        </p:txBody>
      </p:sp>
      <p:sp>
        <p:nvSpPr>
          <p:cNvPr id="8" name="Rectangle 7">
            <a:extLst>
              <a:ext uri="{FF2B5EF4-FFF2-40B4-BE49-F238E27FC236}">
                <a16:creationId xmlns:a16="http://schemas.microsoft.com/office/drawing/2014/main" id="{6E625473-9734-482C-B866-996AD6E94D76}"/>
              </a:ext>
            </a:extLst>
          </p:cNvPr>
          <p:cNvSpPr/>
          <p:nvPr userDrawn="1"/>
        </p:nvSpPr>
        <p:spPr>
          <a:xfrm>
            <a:off x="0" y="0"/>
            <a:ext cx="9906000" cy="6858000"/>
          </a:xfrm>
          <a:prstGeom prst="rect">
            <a:avLst/>
          </a:prstGeom>
          <a:gradFill flip="none" rotWithShape="1">
            <a:gsLst>
              <a:gs pos="8000">
                <a:srgbClr val="34B9B0">
                  <a:alpha val="70000"/>
                </a:srgbClr>
              </a:gs>
              <a:gs pos="87000">
                <a:schemeClr val="accent4">
                  <a:alpha val="61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63"/>
          </a:p>
        </p:txBody>
      </p:sp>
      <p:sp>
        <p:nvSpPr>
          <p:cNvPr id="2" name="Title 1">
            <a:extLst>
              <a:ext uri="{FF2B5EF4-FFF2-40B4-BE49-F238E27FC236}">
                <a16:creationId xmlns:a16="http://schemas.microsoft.com/office/drawing/2014/main" id="{760A8C28-1978-43C1-9D49-2ECFB1543C4F}"/>
              </a:ext>
            </a:extLst>
          </p:cNvPr>
          <p:cNvSpPr>
            <a:spLocks noGrp="1"/>
          </p:cNvSpPr>
          <p:nvPr>
            <p:ph type="title"/>
          </p:nvPr>
        </p:nvSpPr>
        <p:spPr>
          <a:xfrm>
            <a:off x="371475" y="2114555"/>
            <a:ext cx="4344194" cy="2746375"/>
          </a:xfrm>
        </p:spPr>
        <p:txBody>
          <a:bodyPr anchor="t" anchorCtr="0">
            <a:normAutofit/>
          </a:bodyPr>
          <a:lstStyle>
            <a:lvl1pPr>
              <a:defRPr sz="5200">
                <a:solidFill>
                  <a:schemeClr val="bg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395D3F1F-C25E-41F5-8181-49113B8B3286}"/>
              </a:ext>
            </a:extLst>
          </p:cNvPr>
          <p:cNvSpPr>
            <a:spLocks noGrp="1"/>
          </p:cNvSpPr>
          <p:nvPr>
            <p:ph type="body" idx="1"/>
          </p:nvPr>
        </p:nvSpPr>
        <p:spPr>
          <a:xfrm>
            <a:off x="371475" y="4887918"/>
            <a:ext cx="4344194" cy="782637"/>
          </a:xfrm>
        </p:spPr>
        <p:txBody>
          <a:bodyPr>
            <a:normAutofit/>
          </a:bodyPr>
          <a:lstStyle>
            <a:lvl1pPr marL="0" indent="0">
              <a:buNone/>
              <a:defRPr sz="1800">
                <a:solidFill>
                  <a:schemeClr val="bg1"/>
                </a:solidFill>
              </a:defRPr>
            </a:lvl1pPr>
            <a:lvl2pPr marL="371484" indent="0">
              <a:buNone/>
              <a:defRPr sz="1625">
                <a:solidFill>
                  <a:schemeClr val="tx1">
                    <a:tint val="75000"/>
                  </a:schemeClr>
                </a:solidFill>
              </a:defRPr>
            </a:lvl2pPr>
            <a:lvl3pPr marL="742969" indent="0">
              <a:buNone/>
              <a:defRPr sz="1463">
                <a:solidFill>
                  <a:schemeClr val="tx1">
                    <a:tint val="75000"/>
                  </a:schemeClr>
                </a:solidFill>
              </a:defRPr>
            </a:lvl3pPr>
            <a:lvl4pPr marL="1114453" indent="0">
              <a:buNone/>
              <a:defRPr sz="1300">
                <a:solidFill>
                  <a:schemeClr val="tx1">
                    <a:tint val="75000"/>
                  </a:schemeClr>
                </a:solidFill>
              </a:defRPr>
            </a:lvl4pPr>
            <a:lvl5pPr marL="1485937" indent="0">
              <a:buNone/>
              <a:defRPr sz="1300">
                <a:solidFill>
                  <a:schemeClr val="tx1">
                    <a:tint val="75000"/>
                  </a:schemeClr>
                </a:solidFill>
              </a:defRPr>
            </a:lvl5pPr>
            <a:lvl6pPr marL="1857421" indent="0">
              <a:buNone/>
              <a:defRPr sz="1300">
                <a:solidFill>
                  <a:schemeClr val="tx1">
                    <a:tint val="75000"/>
                  </a:schemeClr>
                </a:solidFill>
              </a:defRPr>
            </a:lvl6pPr>
            <a:lvl7pPr marL="2228906" indent="0">
              <a:buNone/>
              <a:defRPr sz="1300">
                <a:solidFill>
                  <a:schemeClr val="tx1">
                    <a:tint val="75000"/>
                  </a:schemeClr>
                </a:solidFill>
              </a:defRPr>
            </a:lvl7pPr>
            <a:lvl8pPr marL="2600390" indent="0">
              <a:buNone/>
              <a:defRPr sz="1300">
                <a:solidFill>
                  <a:schemeClr val="tx1">
                    <a:tint val="75000"/>
                  </a:schemeClr>
                </a:solidFill>
              </a:defRPr>
            </a:lvl8pPr>
            <a:lvl9pPr marL="2971874" indent="0">
              <a:buNone/>
              <a:defRPr sz="1300">
                <a:solidFill>
                  <a:schemeClr val="tx1">
                    <a:tint val="75000"/>
                  </a:schemeClr>
                </a:solidFill>
              </a:defRPr>
            </a:lvl9pPr>
          </a:lstStyle>
          <a:p>
            <a:pPr lvl="0"/>
            <a:r>
              <a:rPr lang="en-US"/>
              <a:t>Click to edit Master text styles</a:t>
            </a:r>
          </a:p>
        </p:txBody>
      </p:sp>
      <p:sp>
        <p:nvSpPr>
          <p:cNvPr id="38" name="Rectangle 37">
            <a:extLst>
              <a:ext uri="{FF2B5EF4-FFF2-40B4-BE49-F238E27FC236}">
                <a16:creationId xmlns:a16="http://schemas.microsoft.com/office/drawing/2014/main" id="{2F9EB887-949B-498E-AED2-FD7BFFA8DB72}"/>
              </a:ext>
            </a:extLst>
          </p:cNvPr>
          <p:cNvSpPr/>
          <p:nvPr userDrawn="1"/>
        </p:nvSpPr>
        <p:spPr>
          <a:xfrm>
            <a:off x="0" y="6943106"/>
            <a:ext cx="9906000" cy="557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894" dirty="0">
                <a:solidFill>
                  <a:schemeClr val="tx1"/>
                </a:solidFill>
              </a:rPr>
              <a:t>To update the background image: Right click &gt; </a:t>
            </a:r>
            <a:r>
              <a:rPr lang="en-US" sz="894" b="1" dirty="0">
                <a:solidFill>
                  <a:schemeClr val="tx1"/>
                </a:solidFill>
              </a:rPr>
              <a:t>Format Background</a:t>
            </a:r>
            <a:r>
              <a:rPr lang="en-US" sz="894" dirty="0">
                <a:solidFill>
                  <a:schemeClr val="tx1"/>
                </a:solidFill>
              </a:rPr>
              <a:t>. In the panel on the right, select </a:t>
            </a:r>
            <a:r>
              <a:rPr lang="en-US" sz="894" b="1" dirty="0">
                <a:solidFill>
                  <a:schemeClr val="tx1"/>
                </a:solidFill>
              </a:rPr>
              <a:t>Picture or texture fill </a:t>
            </a:r>
            <a:r>
              <a:rPr lang="en-US" sz="894" dirty="0">
                <a:solidFill>
                  <a:schemeClr val="tx1"/>
                </a:solidFill>
              </a:rPr>
              <a:t>&gt;</a:t>
            </a:r>
            <a:r>
              <a:rPr lang="en-US" sz="894" b="1" dirty="0">
                <a:solidFill>
                  <a:schemeClr val="tx1"/>
                </a:solidFill>
              </a:rPr>
              <a:t> Insert </a:t>
            </a:r>
            <a:r>
              <a:rPr lang="en-US" sz="894" b="0" dirty="0">
                <a:solidFill>
                  <a:schemeClr val="tx1"/>
                </a:solidFill>
              </a:rPr>
              <a:t>&gt; </a:t>
            </a:r>
            <a:r>
              <a:rPr lang="en-US" sz="894" b="1" dirty="0">
                <a:solidFill>
                  <a:schemeClr val="tx1"/>
                </a:solidFill>
              </a:rPr>
              <a:t>From a file </a:t>
            </a:r>
            <a:r>
              <a:rPr lang="en-US" sz="894" b="0" dirty="0">
                <a:solidFill>
                  <a:schemeClr val="tx1"/>
                </a:solidFill>
              </a:rPr>
              <a:t>&gt; Browse to your image and click </a:t>
            </a:r>
            <a:r>
              <a:rPr lang="en-US" sz="894" b="1" dirty="0">
                <a:solidFill>
                  <a:schemeClr val="tx1"/>
                </a:solidFill>
              </a:rPr>
              <a:t>Open. </a:t>
            </a:r>
            <a:br>
              <a:rPr lang="en-US" sz="894" b="1" dirty="0">
                <a:solidFill>
                  <a:schemeClr val="tx1"/>
                </a:solidFill>
              </a:rPr>
            </a:br>
            <a:r>
              <a:rPr lang="en-US" sz="894" b="1" dirty="0">
                <a:solidFill>
                  <a:schemeClr val="tx1"/>
                </a:solidFill>
              </a:rPr>
              <a:t>Note: Imagery should be black and white before being inserted.</a:t>
            </a:r>
            <a:r>
              <a:rPr lang="en-US" sz="894" b="0" dirty="0">
                <a:solidFill>
                  <a:schemeClr val="tx1"/>
                </a:solidFill>
              </a:rPr>
              <a:t> </a:t>
            </a:r>
            <a:r>
              <a:rPr lang="en-US" sz="894" b="1" dirty="0">
                <a:solidFill>
                  <a:schemeClr val="tx1"/>
                </a:solidFill>
              </a:rPr>
              <a:t> </a:t>
            </a:r>
            <a:r>
              <a:rPr lang="en-US" sz="894" dirty="0">
                <a:solidFill>
                  <a:schemeClr val="tx1"/>
                </a:solidFill>
              </a:rPr>
              <a:t>   </a:t>
            </a:r>
            <a:endParaRPr lang="en-GB" sz="894" dirty="0">
              <a:solidFill>
                <a:schemeClr val="tx1"/>
              </a:solidFill>
            </a:endParaRPr>
          </a:p>
        </p:txBody>
      </p:sp>
      <p:pic>
        <p:nvPicPr>
          <p:cNvPr id="13" name="Picture 12" descr="Logo&#10;&#10;Description automatically generated">
            <a:extLst>
              <a:ext uri="{FF2B5EF4-FFF2-40B4-BE49-F238E27FC236}">
                <a16:creationId xmlns:a16="http://schemas.microsoft.com/office/drawing/2014/main" id="{31C57223-D040-23A0-75D2-7DA35366146F}"/>
              </a:ext>
            </a:extLst>
          </p:cNvPr>
          <p:cNvPicPr>
            <a:picLocks noChangeAspect="1"/>
          </p:cNvPicPr>
          <p:nvPr userDrawn="1"/>
        </p:nvPicPr>
        <p:blipFill>
          <a:blip r:embed="rId3"/>
          <a:stretch>
            <a:fillRect/>
          </a:stretch>
        </p:blipFill>
        <p:spPr>
          <a:xfrm>
            <a:off x="8448609" y="255362"/>
            <a:ext cx="1387144" cy="1231200"/>
          </a:xfrm>
          <a:prstGeom prst="rect">
            <a:avLst/>
          </a:prstGeom>
        </p:spPr>
      </p:pic>
    </p:spTree>
    <p:extLst>
      <p:ext uri="{BB962C8B-B14F-4D97-AF65-F5344CB8AC3E}">
        <p14:creationId xmlns:p14="http://schemas.microsoft.com/office/powerpoint/2010/main" val="3507475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Divider 3">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FC8C5C53-2C76-45D8-9CC0-1BC16EE6326B}"/>
              </a:ext>
            </a:extLst>
          </p:cNvPr>
          <p:cNvSpPr/>
          <p:nvPr userDrawn="1"/>
        </p:nvSpPr>
        <p:spPr>
          <a:xfrm rot="18900000">
            <a:off x="-205693" y="-1452210"/>
            <a:ext cx="9578387" cy="11293708"/>
          </a:xfrm>
          <a:custGeom>
            <a:avLst/>
            <a:gdLst>
              <a:gd name="connsiteX0" fmla="*/ 8618166 w 9578387"/>
              <a:gd name="connsiteY0" fmla="*/ 8809226 h 11293708"/>
              <a:gd name="connsiteX1" fmla="*/ 8886069 w 9578387"/>
              <a:gd name="connsiteY1" fmla="*/ 9077131 h 11293708"/>
              <a:gd name="connsiteX2" fmla="*/ 6669491 w 9578387"/>
              <a:gd name="connsiteY2" fmla="*/ 11293708 h 11293708"/>
              <a:gd name="connsiteX3" fmla="*/ 4486509 w 9578387"/>
              <a:gd name="connsiteY3" fmla="*/ 9110726 h 11293708"/>
              <a:gd name="connsiteX4" fmla="*/ 4576855 w 9578387"/>
              <a:gd name="connsiteY4" fmla="*/ 9175505 h 11293708"/>
              <a:gd name="connsiteX5" fmla="*/ 8608372 w 9578387"/>
              <a:gd name="connsiteY5" fmla="*/ 8818887 h 11293708"/>
              <a:gd name="connsiteX6" fmla="*/ 8618166 w 9578387"/>
              <a:gd name="connsiteY6" fmla="*/ 8809226 h 11293708"/>
              <a:gd name="connsiteX7" fmla="*/ 8668631 w 9578387"/>
              <a:gd name="connsiteY7" fmla="*/ 4290564 h 11293708"/>
              <a:gd name="connsiteX8" fmla="*/ 8618166 w 9578387"/>
              <a:gd name="connsiteY8" fmla="*/ 8809226 h 11293708"/>
              <a:gd name="connsiteX9" fmla="*/ 6383356 w 9578387"/>
              <a:gd name="connsiteY9" fmla="*/ 6574415 h 11293708"/>
              <a:gd name="connsiteX10" fmla="*/ 5074459 w 9578387"/>
              <a:gd name="connsiteY10" fmla="*/ 0 h 11293708"/>
              <a:gd name="connsiteX11" fmla="*/ 9016827 w 9578387"/>
              <a:gd name="connsiteY11" fmla="*/ 3942368 h 11293708"/>
              <a:gd name="connsiteX12" fmla="*/ 8668631 w 9578387"/>
              <a:gd name="connsiteY12" fmla="*/ 4290564 h 11293708"/>
              <a:gd name="connsiteX13" fmla="*/ 4140309 w 9578387"/>
              <a:gd name="connsiteY13" fmla="*/ 4230238 h 11293708"/>
              <a:gd name="connsiteX14" fmla="*/ 3766223 w 9578387"/>
              <a:gd name="connsiteY14" fmla="*/ 8383350 h 11293708"/>
              <a:gd name="connsiteX15" fmla="*/ 3787894 w 9578387"/>
              <a:gd name="connsiteY15" fmla="*/ 8412111 h 11293708"/>
              <a:gd name="connsiteX16" fmla="*/ 0 w 9578387"/>
              <a:gd name="connsiteY16" fmla="*/ 4624217 h 11293708"/>
              <a:gd name="connsiteX17" fmla="*/ 6566 w 9578387"/>
              <a:gd name="connsiteY17" fmla="*/ 4600329 h 11293708"/>
              <a:gd name="connsiteX18" fmla="*/ 353381 w 9578387"/>
              <a:gd name="connsiteY18" fmla="*/ 3694609 h 11293708"/>
              <a:gd name="connsiteX19" fmla="*/ 447444 w 9578387"/>
              <a:gd name="connsiteY19" fmla="*/ 3506556 h 11293708"/>
              <a:gd name="connsiteX20" fmla="*/ 3361034 w 9578387"/>
              <a:gd name="connsiteY20" fmla="*/ 592966 h 11293708"/>
              <a:gd name="connsiteX21" fmla="*/ 3604035 w 9578387"/>
              <a:gd name="connsiteY21" fmla="*/ 474246 h 11293708"/>
              <a:gd name="connsiteX22" fmla="*/ 4823677 w 9578387"/>
              <a:gd name="connsiteY22" fmla="*/ 53620 h 1129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578387" h="11293708">
                <a:moveTo>
                  <a:pt x="8618166" y="8809226"/>
                </a:moveTo>
                <a:lnTo>
                  <a:pt x="8886069" y="9077131"/>
                </a:lnTo>
                <a:lnTo>
                  <a:pt x="6669491" y="11293708"/>
                </a:lnTo>
                <a:lnTo>
                  <a:pt x="4486509" y="9110726"/>
                </a:lnTo>
                <a:lnTo>
                  <a:pt x="4576855" y="9175505"/>
                </a:lnTo>
                <a:cubicBezTo>
                  <a:pt x="5808758" y="10012743"/>
                  <a:pt x="7499544" y="9898438"/>
                  <a:pt x="8608372" y="8818887"/>
                </a:cubicBezTo>
                <a:cubicBezTo>
                  <a:pt x="8611533" y="8815726"/>
                  <a:pt x="8614850" y="8812409"/>
                  <a:pt x="8618166" y="8809226"/>
                </a:cubicBezTo>
                <a:close/>
                <a:moveTo>
                  <a:pt x="8668631" y="4290564"/>
                </a:moveTo>
                <a:cubicBezTo>
                  <a:pt x="9901091" y="5552875"/>
                  <a:pt x="9878474" y="7574785"/>
                  <a:pt x="8618166" y="8809226"/>
                </a:cubicBezTo>
                <a:lnTo>
                  <a:pt x="6383356" y="6574415"/>
                </a:lnTo>
                <a:close/>
                <a:moveTo>
                  <a:pt x="5074459" y="0"/>
                </a:moveTo>
                <a:lnTo>
                  <a:pt x="9016827" y="3942368"/>
                </a:lnTo>
                <a:lnTo>
                  <a:pt x="8668631" y="4290564"/>
                </a:lnTo>
                <a:cubicBezTo>
                  <a:pt x="7434859" y="3023446"/>
                  <a:pt x="5407383" y="2996443"/>
                  <a:pt x="4140309" y="4230238"/>
                </a:cubicBezTo>
                <a:cubicBezTo>
                  <a:pt x="2992022" y="5348364"/>
                  <a:pt x="2862103" y="7118277"/>
                  <a:pt x="3766223" y="8383350"/>
                </a:cubicBezTo>
                <a:lnTo>
                  <a:pt x="3787894" y="8412111"/>
                </a:lnTo>
                <a:lnTo>
                  <a:pt x="0" y="4624217"/>
                </a:lnTo>
                <a:lnTo>
                  <a:pt x="6566" y="4600329"/>
                </a:lnTo>
                <a:cubicBezTo>
                  <a:pt x="99361" y="4292107"/>
                  <a:pt x="214970" y="3989314"/>
                  <a:pt x="353381" y="3694609"/>
                </a:cubicBezTo>
                <a:lnTo>
                  <a:pt x="447444" y="3506556"/>
                </a:lnTo>
                <a:lnTo>
                  <a:pt x="3361034" y="592966"/>
                </a:lnTo>
                <a:lnTo>
                  <a:pt x="3604035" y="474246"/>
                </a:lnTo>
                <a:cubicBezTo>
                  <a:pt x="3998686" y="293379"/>
                  <a:pt x="4407335" y="153180"/>
                  <a:pt x="4823677" y="53620"/>
                </a:cubicBezTo>
                <a:close/>
              </a:path>
            </a:pathLst>
          </a:custGeom>
          <a:solidFill>
            <a:schemeClr val="accent2">
              <a:lumMod val="50000"/>
              <a:alpha val="62000"/>
            </a:schemeClr>
          </a:solidFill>
          <a:ln w="6477" cap="flat">
            <a:noFill/>
            <a:prstDash val="solid"/>
            <a:miter/>
          </a:ln>
        </p:spPr>
        <p:txBody>
          <a:bodyPr wrap="square" rtlCol="0" anchor="ctr">
            <a:noAutofit/>
          </a:bodyPr>
          <a:lstStyle/>
          <a:p>
            <a:endParaRPr lang="en-GB"/>
          </a:p>
        </p:txBody>
      </p:sp>
      <p:sp>
        <p:nvSpPr>
          <p:cNvPr id="8" name="Rectangle 7">
            <a:extLst>
              <a:ext uri="{FF2B5EF4-FFF2-40B4-BE49-F238E27FC236}">
                <a16:creationId xmlns:a16="http://schemas.microsoft.com/office/drawing/2014/main" id="{6E625473-9734-482C-B866-996AD6E94D76}"/>
              </a:ext>
            </a:extLst>
          </p:cNvPr>
          <p:cNvSpPr/>
          <p:nvPr userDrawn="1"/>
        </p:nvSpPr>
        <p:spPr>
          <a:xfrm>
            <a:off x="0" y="0"/>
            <a:ext cx="9906000" cy="6858000"/>
          </a:xfrm>
          <a:prstGeom prst="rect">
            <a:avLst/>
          </a:prstGeom>
          <a:gradFill flip="none" rotWithShape="1">
            <a:gsLst>
              <a:gs pos="0">
                <a:schemeClr val="accent2">
                  <a:alpha val="82000"/>
                </a:schemeClr>
              </a:gs>
              <a:gs pos="45000">
                <a:schemeClr val="accent3">
                  <a:alpha val="71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63"/>
          </a:p>
        </p:txBody>
      </p:sp>
      <p:sp>
        <p:nvSpPr>
          <p:cNvPr id="2" name="Title 1">
            <a:extLst>
              <a:ext uri="{FF2B5EF4-FFF2-40B4-BE49-F238E27FC236}">
                <a16:creationId xmlns:a16="http://schemas.microsoft.com/office/drawing/2014/main" id="{760A8C28-1978-43C1-9D49-2ECFB1543C4F}"/>
              </a:ext>
            </a:extLst>
          </p:cNvPr>
          <p:cNvSpPr>
            <a:spLocks noGrp="1"/>
          </p:cNvSpPr>
          <p:nvPr>
            <p:ph type="title"/>
          </p:nvPr>
        </p:nvSpPr>
        <p:spPr>
          <a:xfrm>
            <a:off x="371475" y="2114555"/>
            <a:ext cx="4344194" cy="2746375"/>
          </a:xfrm>
        </p:spPr>
        <p:txBody>
          <a:bodyPr anchor="t" anchorCtr="0">
            <a:normAutofit/>
          </a:bodyPr>
          <a:lstStyle>
            <a:lvl1pPr>
              <a:defRPr sz="5200">
                <a:solidFill>
                  <a:schemeClr val="bg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395D3F1F-C25E-41F5-8181-49113B8B3286}"/>
              </a:ext>
            </a:extLst>
          </p:cNvPr>
          <p:cNvSpPr>
            <a:spLocks noGrp="1"/>
          </p:cNvSpPr>
          <p:nvPr>
            <p:ph type="body" idx="1"/>
          </p:nvPr>
        </p:nvSpPr>
        <p:spPr>
          <a:xfrm>
            <a:off x="371475" y="4887918"/>
            <a:ext cx="4344194" cy="782637"/>
          </a:xfrm>
        </p:spPr>
        <p:txBody>
          <a:bodyPr>
            <a:normAutofit/>
          </a:bodyPr>
          <a:lstStyle>
            <a:lvl1pPr marL="0" indent="0">
              <a:buNone/>
              <a:defRPr sz="1800">
                <a:solidFill>
                  <a:schemeClr val="bg1"/>
                </a:solidFill>
              </a:defRPr>
            </a:lvl1pPr>
            <a:lvl2pPr marL="371484" indent="0">
              <a:buNone/>
              <a:defRPr sz="1625">
                <a:solidFill>
                  <a:schemeClr val="tx1">
                    <a:tint val="75000"/>
                  </a:schemeClr>
                </a:solidFill>
              </a:defRPr>
            </a:lvl2pPr>
            <a:lvl3pPr marL="742969" indent="0">
              <a:buNone/>
              <a:defRPr sz="1463">
                <a:solidFill>
                  <a:schemeClr val="tx1">
                    <a:tint val="75000"/>
                  </a:schemeClr>
                </a:solidFill>
              </a:defRPr>
            </a:lvl3pPr>
            <a:lvl4pPr marL="1114453" indent="0">
              <a:buNone/>
              <a:defRPr sz="1300">
                <a:solidFill>
                  <a:schemeClr val="tx1">
                    <a:tint val="75000"/>
                  </a:schemeClr>
                </a:solidFill>
              </a:defRPr>
            </a:lvl4pPr>
            <a:lvl5pPr marL="1485937" indent="0">
              <a:buNone/>
              <a:defRPr sz="1300">
                <a:solidFill>
                  <a:schemeClr val="tx1">
                    <a:tint val="75000"/>
                  </a:schemeClr>
                </a:solidFill>
              </a:defRPr>
            </a:lvl5pPr>
            <a:lvl6pPr marL="1857421" indent="0">
              <a:buNone/>
              <a:defRPr sz="1300">
                <a:solidFill>
                  <a:schemeClr val="tx1">
                    <a:tint val="75000"/>
                  </a:schemeClr>
                </a:solidFill>
              </a:defRPr>
            </a:lvl6pPr>
            <a:lvl7pPr marL="2228906" indent="0">
              <a:buNone/>
              <a:defRPr sz="1300">
                <a:solidFill>
                  <a:schemeClr val="tx1">
                    <a:tint val="75000"/>
                  </a:schemeClr>
                </a:solidFill>
              </a:defRPr>
            </a:lvl7pPr>
            <a:lvl8pPr marL="2600390" indent="0">
              <a:buNone/>
              <a:defRPr sz="1300">
                <a:solidFill>
                  <a:schemeClr val="tx1">
                    <a:tint val="75000"/>
                  </a:schemeClr>
                </a:solidFill>
              </a:defRPr>
            </a:lvl8pPr>
            <a:lvl9pPr marL="2971874" indent="0">
              <a:buNone/>
              <a:defRPr sz="1300">
                <a:solidFill>
                  <a:schemeClr val="tx1">
                    <a:tint val="75000"/>
                  </a:schemeClr>
                </a:solidFill>
              </a:defRPr>
            </a:lvl9pPr>
          </a:lstStyle>
          <a:p>
            <a:pPr lvl="0"/>
            <a:r>
              <a:rPr lang="en-US"/>
              <a:t>Click to edit Master text styles</a:t>
            </a:r>
          </a:p>
        </p:txBody>
      </p:sp>
      <p:sp>
        <p:nvSpPr>
          <p:cNvPr id="22" name="Rectangle 21">
            <a:extLst>
              <a:ext uri="{FF2B5EF4-FFF2-40B4-BE49-F238E27FC236}">
                <a16:creationId xmlns:a16="http://schemas.microsoft.com/office/drawing/2014/main" id="{4D14CF6B-0BE5-4608-BFCF-386CAB269C79}"/>
              </a:ext>
            </a:extLst>
          </p:cNvPr>
          <p:cNvSpPr/>
          <p:nvPr userDrawn="1"/>
        </p:nvSpPr>
        <p:spPr>
          <a:xfrm>
            <a:off x="0" y="6943106"/>
            <a:ext cx="9906000" cy="557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894" dirty="0">
                <a:solidFill>
                  <a:schemeClr val="tx1"/>
                </a:solidFill>
              </a:rPr>
              <a:t>To update the background image: Right click &gt; </a:t>
            </a:r>
            <a:r>
              <a:rPr lang="en-US" sz="894" b="1" dirty="0">
                <a:solidFill>
                  <a:schemeClr val="tx1"/>
                </a:solidFill>
              </a:rPr>
              <a:t>Format Background</a:t>
            </a:r>
            <a:r>
              <a:rPr lang="en-US" sz="894" dirty="0">
                <a:solidFill>
                  <a:schemeClr val="tx1"/>
                </a:solidFill>
              </a:rPr>
              <a:t>. In the panel on the right, select </a:t>
            </a:r>
            <a:r>
              <a:rPr lang="en-US" sz="894" b="1" dirty="0">
                <a:solidFill>
                  <a:schemeClr val="tx1"/>
                </a:solidFill>
              </a:rPr>
              <a:t>Picture or texture fill </a:t>
            </a:r>
            <a:r>
              <a:rPr lang="en-US" sz="894" dirty="0">
                <a:solidFill>
                  <a:schemeClr val="tx1"/>
                </a:solidFill>
              </a:rPr>
              <a:t>&gt;</a:t>
            </a:r>
            <a:r>
              <a:rPr lang="en-US" sz="894" b="1" dirty="0">
                <a:solidFill>
                  <a:schemeClr val="tx1"/>
                </a:solidFill>
              </a:rPr>
              <a:t> Insert </a:t>
            </a:r>
            <a:r>
              <a:rPr lang="en-US" sz="894" b="0" dirty="0">
                <a:solidFill>
                  <a:schemeClr val="tx1"/>
                </a:solidFill>
              </a:rPr>
              <a:t>&gt; </a:t>
            </a:r>
            <a:r>
              <a:rPr lang="en-US" sz="894" b="1" dirty="0">
                <a:solidFill>
                  <a:schemeClr val="tx1"/>
                </a:solidFill>
              </a:rPr>
              <a:t>From a file </a:t>
            </a:r>
            <a:r>
              <a:rPr lang="en-US" sz="894" b="0" dirty="0">
                <a:solidFill>
                  <a:schemeClr val="tx1"/>
                </a:solidFill>
              </a:rPr>
              <a:t>&gt; Browse to your image and click </a:t>
            </a:r>
            <a:r>
              <a:rPr lang="en-US" sz="894" b="1" dirty="0">
                <a:solidFill>
                  <a:schemeClr val="tx1"/>
                </a:solidFill>
              </a:rPr>
              <a:t>Open. </a:t>
            </a:r>
            <a:br>
              <a:rPr lang="en-US" sz="894" b="1" dirty="0">
                <a:solidFill>
                  <a:schemeClr val="tx1"/>
                </a:solidFill>
              </a:rPr>
            </a:br>
            <a:r>
              <a:rPr lang="en-US" sz="894" b="1" dirty="0">
                <a:solidFill>
                  <a:schemeClr val="tx1"/>
                </a:solidFill>
              </a:rPr>
              <a:t>Note: Imagery should be black and white before being inserted.</a:t>
            </a:r>
            <a:r>
              <a:rPr lang="en-US" sz="894" b="0" dirty="0">
                <a:solidFill>
                  <a:schemeClr val="tx1"/>
                </a:solidFill>
              </a:rPr>
              <a:t> </a:t>
            </a:r>
            <a:r>
              <a:rPr lang="en-US" sz="894" b="1" dirty="0">
                <a:solidFill>
                  <a:schemeClr val="tx1"/>
                </a:solidFill>
              </a:rPr>
              <a:t> </a:t>
            </a:r>
            <a:r>
              <a:rPr lang="en-US" sz="894" dirty="0">
                <a:solidFill>
                  <a:schemeClr val="tx1"/>
                </a:solidFill>
              </a:rPr>
              <a:t>   </a:t>
            </a:r>
            <a:endParaRPr lang="en-GB" sz="894" dirty="0">
              <a:solidFill>
                <a:schemeClr val="tx1"/>
              </a:solidFill>
            </a:endParaRPr>
          </a:p>
        </p:txBody>
      </p:sp>
      <p:pic>
        <p:nvPicPr>
          <p:cNvPr id="10" name="Picture 9" descr="Logo&#10;&#10;Description automatically generated">
            <a:extLst>
              <a:ext uri="{FF2B5EF4-FFF2-40B4-BE49-F238E27FC236}">
                <a16:creationId xmlns:a16="http://schemas.microsoft.com/office/drawing/2014/main" id="{2A5E7316-E21C-00A6-F893-691A219BDBD7}"/>
              </a:ext>
            </a:extLst>
          </p:cNvPr>
          <p:cNvPicPr>
            <a:picLocks noChangeAspect="1"/>
          </p:cNvPicPr>
          <p:nvPr userDrawn="1"/>
        </p:nvPicPr>
        <p:blipFill>
          <a:blip r:embed="rId3"/>
          <a:stretch>
            <a:fillRect/>
          </a:stretch>
        </p:blipFill>
        <p:spPr>
          <a:xfrm>
            <a:off x="8441488" y="255362"/>
            <a:ext cx="1394265" cy="1231200"/>
          </a:xfrm>
          <a:prstGeom prst="rect">
            <a:avLst/>
          </a:prstGeom>
        </p:spPr>
      </p:pic>
    </p:spTree>
    <p:extLst>
      <p:ext uri="{BB962C8B-B14F-4D97-AF65-F5344CB8AC3E}">
        <p14:creationId xmlns:p14="http://schemas.microsoft.com/office/powerpoint/2010/main" val="252410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secHead" preserve="1">
  <p:cSld name="Divider 4">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FCED473B-B7D1-4460-857D-9D331E80480F}"/>
              </a:ext>
            </a:extLst>
          </p:cNvPr>
          <p:cNvSpPr/>
          <p:nvPr userDrawn="1"/>
        </p:nvSpPr>
        <p:spPr>
          <a:xfrm rot="18900000">
            <a:off x="-205693" y="-1452210"/>
            <a:ext cx="9578387" cy="11293708"/>
          </a:xfrm>
          <a:custGeom>
            <a:avLst/>
            <a:gdLst>
              <a:gd name="connsiteX0" fmla="*/ 8618166 w 9578387"/>
              <a:gd name="connsiteY0" fmla="*/ 8809226 h 11293708"/>
              <a:gd name="connsiteX1" fmla="*/ 8886069 w 9578387"/>
              <a:gd name="connsiteY1" fmla="*/ 9077131 h 11293708"/>
              <a:gd name="connsiteX2" fmla="*/ 6669491 w 9578387"/>
              <a:gd name="connsiteY2" fmla="*/ 11293708 h 11293708"/>
              <a:gd name="connsiteX3" fmla="*/ 4486509 w 9578387"/>
              <a:gd name="connsiteY3" fmla="*/ 9110726 h 11293708"/>
              <a:gd name="connsiteX4" fmla="*/ 4576855 w 9578387"/>
              <a:gd name="connsiteY4" fmla="*/ 9175505 h 11293708"/>
              <a:gd name="connsiteX5" fmla="*/ 8608372 w 9578387"/>
              <a:gd name="connsiteY5" fmla="*/ 8818887 h 11293708"/>
              <a:gd name="connsiteX6" fmla="*/ 8618166 w 9578387"/>
              <a:gd name="connsiteY6" fmla="*/ 8809226 h 11293708"/>
              <a:gd name="connsiteX7" fmla="*/ 8668631 w 9578387"/>
              <a:gd name="connsiteY7" fmla="*/ 4290564 h 11293708"/>
              <a:gd name="connsiteX8" fmla="*/ 8618166 w 9578387"/>
              <a:gd name="connsiteY8" fmla="*/ 8809226 h 11293708"/>
              <a:gd name="connsiteX9" fmla="*/ 6383356 w 9578387"/>
              <a:gd name="connsiteY9" fmla="*/ 6574415 h 11293708"/>
              <a:gd name="connsiteX10" fmla="*/ 5074459 w 9578387"/>
              <a:gd name="connsiteY10" fmla="*/ 0 h 11293708"/>
              <a:gd name="connsiteX11" fmla="*/ 9016827 w 9578387"/>
              <a:gd name="connsiteY11" fmla="*/ 3942368 h 11293708"/>
              <a:gd name="connsiteX12" fmla="*/ 8668631 w 9578387"/>
              <a:gd name="connsiteY12" fmla="*/ 4290564 h 11293708"/>
              <a:gd name="connsiteX13" fmla="*/ 4140309 w 9578387"/>
              <a:gd name="connsiteY13" fmla="*/ 4230238 h 11293708"/>
              <a:gd name="connsiteX14" fmla="*/ 3766223 w 9578387"/>
              <a:gd name="connsiteY14" fmla="*/ 8383350 h 11293708"/>
              <a:gd name="connsiteX15" fmla="*/ 3787894 w 9578387"/>
              <a:gd name="connsiteY15" fmla="*/ 8412111 h 11293708"/>
              <a:gd name="connsiteX16" fmla="*/ 0 w 9578387"/>
              <a:gd name="connsiteY16" fmla="*/ 4624217 h 11293708"/>
              <a:gd name="connsiteX17" fmla="*/ 6566 w 9578387"/>
              <a:gd name="connsiteY17" fmla="*/ 4600329 h 11293708"/>
              <a:gd name="connsiteX18" fmla="*/ 353381 w 9578387"/>
              <a:gd name="connsiteY18" fmla="*/ 3694609 h 11293708"/>
              <a:gd name="connsiteX19" fmla="*/ 447444 w 9578387"/>
              <a:gd name="connsiteY19" fmla="*/ 3506556 h 11293708"/>
              <a:gd name="connsiteX20" fmla="*/ 3361034 w 9578387"/>
              <a:gd name="connsiteY20" fmla="*/ 592966 h 11293708"/>
              <a:gd name="connsiteX21" fmla="*/ 3604035 w 9578387"/>
              <a:gd name="connsiteY21" fmla="*/ 474246 h 11293708"/>
              <a:gd name="connsiteX22" fmla="*/ 4823677 w 9578387"/>
              <a:gd name="connsiteY22" fmla="*/ 53620 h 1129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578387" h="11293708">
                <a:moveTo>
                  <a:pt x="8618166" y="8809226"/>
                </a:moveTo>
                <a:lnTo>
                  <a:pt x="8886069" y="9077131"/>
                </a:lnTo>
                <a:lnTo>
                  <a:pt x="6669491" y="11293708"/>
                </a:lnTo>
                <a:lnTo>
                  <a:pt x="4486509" y="9110726"/>
                </a:lnTo>
                <a:lnTo>
                  <a:pt x="4576855" y="9175505"/>
                </a:lnTo>
                <a:cubicBezTo>
                  <a:pt x="5808758" y="10012743"/>
                  <a:pt x="7499544" y="9898438"/>
                  <a:pt x="8608372" y="8818887"/>
                </a:cubicBezTo>
                <a:cubicBezTo>
                  <a:pt x="8611533" y="8815726"/>
                  <a:pt x="8614850" y="8812409"/>
                  <a:pt x="8618166" y="8809226"/>
                </a:cubicBezTo>
                <a:close/>
                <a:moveTo>
                  <a:pt x="8668631" y="4290564"/>
                </a:moveTo>
                <a:cubicBezTo>
                  <a:pt x="9901091" y="5552875"/>
                  <a:pt x="9878474" y="7574785"/>
                  <a:pt x="8618166" y="8809226"/>
                </a:cubicBezTo>
                <a:lnTo>
                  <a:pt x="6383356" y="6574415"/>
                </a:lnTo>
                <a:close/>
                <a:moveTo>
                  <a:pt x="5074459" y="0"/>
                </a:moveTo>
                <a:lnTo>
                  <a:pt x="9016827" y="3942368"/>
                </a:lnTo>
                <a:lnTo>
                  <a:pt x="8668631" y="4290564"/>
                </a:lnTo>
                <a:cubicBezTo>
                  <a:pt x="7434859" y="3023446"/>
                  <a:pt x="5407383" y="2996443"/>
                  <a:pt x="4140309" y="4230238"/>
                </a:cubicBezTo>
                <a:cubicBezTo>
                  <a:pt x="2992022" y="5348364"/>
                  <a:pt x="2862103" y="7118277"/>
                  <a:pt x="3766223" y="8383350"/>
                </a:cubicBezTo>
                <a:lnTo>
                  <a:pt x="3787894" y="8412111"/>
                </a:lnTo>
                <a:lnTo>
                  <a:pt x="0" y="4624217"/>
                </a:lnTo>
                <a:lnTo>
                  <a:pt x="6566" y="4600329"/>
                </a:lnTo>
                <a:cubicBezTo>
                  <a:pt x="99361" y="4292107"/>
                  <a:pt x="214970" y="3989314"/>
                  <a:pt x="353381" y="3694609"/>
                </a:cubicBezTo>
                <a:lnTo>
                  <a:pt x="447444" y="3506556"/>
                </a:lnTo>
                <a:lnTo>
                  <a:pt x="3361034" y="592966"/>
                </a:lnTo>
                <a:lnTo>
                  <a:pt x="3604035" y="474246"/>
                </a:lnTo>
                <a:cubicBezTo>
                  <a:pt x="3998686" y="293379"/>
                  <a:pt x="4407335" y="153180"/>
                  <a:pt x="4823677" y="53620"/>
                </a:cubicBezTo>
                <a:close/>
              </a:path>
            </a:pathLst>
          </a:custGeom>
          <a:solidFill>
            <a:schemeClr val="accent2">
              <a:lumMod val="50000"/>
              <a:alpha val="62000"/>
            </a:schemeClr>
          </a:solidFill>
          <a:ln w="6477" cap="flat">
            <a:noFill/>
            <a:prstDash val="solid"/>
            <a:miter/>
          </a:ln>
        </p:spPr>
        <p:txBody>
          <a:bodyPr wrap="square" rtlCol="0" anchor="ctr">
            <a:noAutofit/>
          </a:bodyPr>
          <a:lstStyle/>
          <a:p>
            <a:endParaRPr lang="en-GB"/>
          </a:p>
        </p:txBody>
      </p:sp>
      <p:sp>
        <p:nvSpPr>
          <p:cNvPr id="8" name="Rectangle 7">
            <a:extLst>
              <a:ext uri="{FF2B5EF4-FFF2-40B4-BE49-F238E27FC236}">
                <a16:creationId xmlns:a16="http://schemas.microsoft.com/office/drawing/2014/main" id="{6E625473-9734-482C-B866-996AD6E94D76}"/>
              </a:ext>
            </a:extLst>
          </p:cNvPr>
          <p:cNvSpPr/>
          <p:nvPr userDrawn="1"/>
        </p:nvSpPr>
        <p:spPr>
          <a:xfrm>
            <a:off x="0" y="0"/>
            <a:ext cx="9906000" cy="6858000"/>
          </a:xfrm>
          <a:prstGeom prst="rect">
            <a:avLst/>
          </a:prstGeom>
          <a:gradFill flip="none" rotWithShape="1">
            <a:gsLst>
              <a:gs pos="0">
                <a:srgbClr val="0763AB">
                  <a:alpha val="72000"/>
                </a:srgbClr>
              </a:gs>
              <a:gs pos="49000">
                <a:schemeClr val="accent2">
                  <a:alpha val="68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63"/>
          </a:p>
        </p:txBody>
      </p:sp>
      <p:sp>
        <p:nvSpPr>
          <p:cNvPr id="2" name="Title 1">
            <a:extLst>
              <a:ext uri="{FF2B5EF4-FFF2-40B4-BE49-F238E27FC236}">
                <a16:creationId xmlns:a16="http://schemas.microsoft.com/office/drawing/2014/main" id="{760A8C28-1978-43C1-9D49-2ECFB1543C4F}"/>
              </a:ext>
            </a:extLst>
          </p:cNvPr>
          <p:cNvSpPr>
            <a:spLocks noGrp="1"/>
          </p:cNvSpPr>
          <p:nvPr>
            <p:ph type="title"/>
          </p:nvPr>
        </p:nvSpPr>
        <p:spPr>
          <a:xfrm>
            <a:off x="371475" y="2114555"/>
            <a:ext cx="4344194" cy="2746375"/>
          </a:xfrm>
        </p:spPr>
        <p:txBody>
          <a:bodyPr anchor="t" anchorCtr="0">
            <a:normAutofit/>
          </a:bodyPr>
          <a:lstStyle>
            <a:lvl1pPr>
              <a:defRPr sz="5200">
                <a:solidFill>
                  <a:schemeClr val="bg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395D3F1F-C25E-41F5-8181-49113B8B3286}"/>
              </a:ext>
            </a:extLst>
          </p:cNvPr>
          <p:cNvSpPr>
            <a:spLocks noGrp="1"/>
          </p:cNvSpPr>
          <p:nvPr>
            <p:ph type="body" idx="1"/>
          </p:nvPr>
        </p:nvSpPr>
        <p:spPr>
          <a:xfrm>
            <a:off x="371475" y="4887918"/>
            <a:ext cx="4344194" cy="782637"/>
          </a:xfrm>
        </p:spPr>
        <p:txBody>
          <a:bodyPr>
            <a:normAutofit/>
          </a:bodyPr>
          <a:lstStyle>
            <a:lvl1pPr marL="0" indent="0">
              <a:buNone/>
              <a:defRPr sz="1800">
                <a:solidFill>
                  <a:schemeClr val="bg1"/>
                </a:solidFill>
              </a:defRPr>
            </a:lvl1pPr>
            <a:lvl2pPr marL="371484" indent="0">
              <a:buNone/>
              <a:defRPr sz="1625">
                <a:solidFill>
                  <a:schemeClr val="tx1">
                    <a:tint val="75000"/>
                  </a:schemeClr>
                </a:solidFill>
              </a:defRPr>
            </a:lvl2pPr>
            <a:lvl3pPr marL="742969" indent="0">
              <a:buNone/>
              <a:defRPr sz="1463">
                <a:solidFill>
                  <a:schemeClr val="tx1">
                    <a:tint val="75000"/>
                  </a:schemeClr>
                </a:solidFill>
              </a:defRPr>
            </a:lvl3pPr>
            <a:lvl4pPr marL="1114453" indent="0">
              <a:buNone/>
              <a:defRPr sz="1300">
                <a:solidFill>
                  <a:schemeClr val="tx1">
                    <a:tint val="75000"/>
                  </a:schemeClr>
                </a:solidFill>
              </a:defRPr>
            </a:lvl4pPr>
            <a:lvl5pPr marL="1485937" indent="0">
              <a:buNone/>
              <a:defRPr sz="1300">
                <a:solidFill>
                  <a:schemeClr val="tx1">
                    <a:tint val="75000"/>
                  </a:schemeClr>
                </a:solidFill>
              </a:defRPr>
            </a:lvl5pPr>
            <a:lvl6pPr marL="1857421" indent="0">
              <a:buNone/>
              <a:defRPr sz="1300">
                <a:solidFill>
                  <a:schemeClr val="tx1">
                    <a:tint val="75000"/>
                  </a:schemeClr>
                </a:solidFill>
              </a:defRPr>
            </a:lvl6pPr>
            <a:lvl7pPr marL="2228906" indent="0">
              <a:buNone/>
              <a:defRPr sz="1300">
                <a:solidFill>
                  <a:schemeClr val="tx1">
                    <a:tint val="75000"/>
                  </a:schemeClr>
                </a:solidFill>
              </a:defRPr>
            </a:lvl7pPr>
            <a:lvl8pPr marL="2600390" indent="0">
              <a:buNone/>
              <a:defRPr sz="1300">
                <a:solidFill>
                  <a:schemeClr val="tx1">
                    <a:tint val="75000"/>
                  </a:schemeClr>
                </a:solidFill>
              </a:defRPr>
            </a:lvl8pPr>
            <a:lvl9pPr marL="2971874" indent="0">
              <a:buNone/>
              <a:defRPr sz="1300">
                <a:solidFill>
                  <a:schemeClr val="tx1">
                    <a:tint val="75000"/>
                  </a:schemeClr>
                </a:solidFill>
              </a:defRPr>
            </a:lvl9pPr>
          </a:lstStyle>
          <a:p>
            <a:pPr lvl="0"/>
            <a:r>
              <a:rPr lang="en-US"/>
              <a:t>Click to edit Master text styles</a:t>
            </a:r>
          </a:p>
        </p:txBody>
      </p:sp>
      <p:sp>
        <p:nvSpPr>
          <p:cNvPr id="23" name="Rectangle 22">
            <a:extLst>
              <a:ext uri="{FF2B5EF4-FFF2-40B4-BE49-F238E27FC236}">
                <a16:creationId xmlns:a16="http://schemas.microsoft.com/office/drawing/2014/main" id="{6137B797-C273-46AB-9E62-DC92844DFF7C}"/>
              </a:ext>
            </a:extLst>
          </p:cNvPr>
          <p:cNvSpPr/>
          <p:nvPr userDrawn="1"/>
        </p:nvSpPr>
        <p:spPr>
          <a:xfrm>
            <a:off x="0" y="6943106"/>
            <a:ext cx="9906000" cy="557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894" dirty="0">
                <a:solidFill>
                  <a:schemeClr val="tx1"/>
                </a:solidFill>
              </a:rPr>
              <a:t>To update the background image: Right click &gt; </a:t>
            </a:r>
            <a:r>
              <a:rPr lang="en-US" sz="894" b="1" dirty="0">
                <a:solidFill>
                  <a:schemeClr val="tx1"/>
                </a:solidFill>
              </a:rPr>
              <a:t>Format Background</a:t>
            </a:r>
            <a:r>
              <a:rPr lang="en-US" sz="894" dirty="0">
                <a:solidFill>
                  <a:schemeClr val="tx1"/>
                </a:solidFill>
              </a:rPr>
              <a:t>. In the panel on the right, select </a:t>
            </a:r>
            <a:r>
              <a:rPr lang="en-US" sz="894" b="1" dirty="0">
                <a:solidFill>
                  <a:schemeClr val="tx1"/>
                </a:solidFill>
              </a:rPr>
              <a:t>Picture or texture fill </a:t>
            </a:r>
            <a:r>
              <a:rPr lang="en-US" sz="894" dirty="0">
                <a:solidFill>
                  <a:schemeClr val="tx1"/>
                </a:solidFill>
              </a:rPr>
              <a:t>&gt;</a:t>
            </a:r>
            <a:r>
              <a:rPr lang="en-US" sz="894" b="1" dirty="0">
                <a:solidFill>
                  <a:schemeClr val="tx1"/>
                </a:solidFill>
              </a:rPr>
              <a:t> Insert </a:t>
            </a:r>
            <a:r>
              <a:rPr lang="en-US" sz="894" b="0" dirty="0">
                <a:solidFill>
                  <a:schemeClr val="tx1"/>
                </a:solidFill>
              </a:rPr>
              <a:t>&gt; </a:t>
            </a:r>
            <a:r>
              <a:rPr lang="en-US" sz="894" b="1" dirty="0">
                <a:solidFill>
                  <a:schemeClr val="tx1"/>
                </a:solidFill>
              </a:rPr>
              <a:t>From a file </a:t>
            </a:r>
            <a:r>
              <a:rPr lang="en-US" sz="894" b="0" dirty="0">
                <a:solidFill>
                  <a:schemeClr val="tx1"/>
                </a:solidFill>
              </a:rPr>
              <a:t>&gt; Browse to your image and click </a:t>
            </a:r>
            <a:r>
              <a:rPr lang="en-US" sz="894" b="1" dirty="0">
                <a:solidFill>
                  <a:schemeClr val="tx1"/>
                </a:solidFill>
              </a:rPr>
              <a:t>Open. </a:t>
            </a:r>
            <a:br>
              <a:rPr lang="en-US" sz="894" b="1" dirty="0">
                <a:solidFill>
                  <a:schemeClr val="tx1"/>
                </a:solidFill>
              </a:rPr>
            </a:br>
            <a:r>
              <a:rPr lang="en-US" sz="894" b="1" dirty="0">
                <a:solidFill>
                  <a:schemeClr val="tx1"/>
                </a:solidFill>
              </a:rPr>
              <a:t>Note: Imagery should be black and white before being inserted.</a:t>
            </a:r>
            <a:r>
              <a:rPr lang="en-US" sz="894" b="0" dirty="0">
                <a:solidFill>
                  <a:schemeClr val="tx1"/>
                </a:solidFill>
              </a:rPr>
              <a:t> </a:t>
            </a:r>
            <a:r>
              <a:rPr lang="en-US" sz="894" b="1" dirty="0">
                <a:solidFill>
                  <a:schemeClr val="tx1"/>
                </a:solidFill>
              </a:rPr>
              <a:t> </a:t>
            </a:r>
            <a:r>
              <a:rPr lang="en-US" sz="894" dirty="0">
                <a:solidFill>
                  <a:schemeClr val="tx1"/>
                </a:solidFill>
              </a:rPr>
              <a:t>   </a:t>
            </a:r>
            <a:endParaRPr lang="en-GB" sz="894" dirty="0">
              <a:solidFill>
                <a:schemeClr val="tx1"/>
              </a:solidFill>
            </a:endParaRPr>
          </a:p>
        </p:txBody>
      </p:sp>
      <p:pic>
        <p:nvPicPr>
          <p:cNvPr id="7" name="Picture 6" descr="Logo&#10;&#10;Description automatically generated">
            <a:extLst>
              <a:ext uri="{FF2B5EF4-FFF2-40B4-BE49-F238E27FC236}">
                <a16:creationId xmlns:a16="http://schemas.microsoft.com/office/drawing/2014/main" id="{F4464E3F-5106-C505-B288-E2993F92C666}"/>
              </a:ext>
            </a:extLst>
          </p:cNvPr>
          <p:cNvPicPr>
            <a:picLocks noChangeAspect="1"/>
          </p:cNvPicPr>
          <p:nvPr userDrawn="1"/>
        </p:nvPicPr>
        <p:blipFill>
          <a:blip r:embed="rId3"/>
          <a:stretch>
            <a:fillRect/>
          </a:stretch>
        </p:blipFill>
        <p:spPr>
          <a:xfrm>
            <a:off x="8371241" y="127681"/>
            <a:ext cx="1394265" cy="1231200"/>
          </a:xfrm>
          <a:prstGeom prst="rect">
            <a:avLst/>
          </a:prstGeom>
        </p:spPr>
      </p:pic>
      <p:pic>
        <p:nvPicPr>
          <p:cNvPr id="14" name="Picture 13" descr="Logo&#10;&#10;Description automatically generated">
            <a:extLst>
              <a:ext uri="{FF2B5EF4-FFF2-40B4-BE49-F238E27FC236}">
                <a16:creationId xmlns:a16="http://schemas.microsoft.com/office/drawing/2014/main" id="{E72DC981-992B-9798-CF9E-02A6E234AFC3}"/>
              </a:ext>
            </a:extLst>
          </p:cNvPr>
          <p:cNvPicPr>
            <a:picLocks noChangeAspect="1"/>
          </p:cNvPicPr>
          <p:nvPr userDrawn="1"/>
        </p:nvPicPr>
        <p:blipFill>
          <a:blip r:embed="rId3"/>
          <a:stretch>
            <a:fillRect/>
          </a:stretch>
        </p:blipFill>
        <p:spPr>
          <a:xfrm>
            <a:off x="8441488" y="255362"/>
            <a:ext cx="1394265" cy="1231200"/>
          </a:xfrm>
          <a:prstGeom prst="rect">
            <a:avLst/>
          </a:prstGeom>
        </p:spPr>
      </p:pic>
    </p:spTree>
    <p:extLst>
      <p:ext uri="{BB962C8B-B14F-4D97-AF65-F5344CB8AC3E}">
        <p14:creationId xmlns:p14="http://schemas.microsoft.com/office/powerpoint/2010/main" val="133297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Agenda - Image">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1FFC8C46-DAFB-41C4-9AFE-E0C7517E30EC}"/>
              </a:ext>
            </a:extLst>
          </p:cNvPr>
          <p:cNvSpPr/>
          <p:nvPr userDrawn="1"/>
        </p:nvSpPr>
        <p:spPr>
          <a:xfrm rot="18900000">
            <a:off x="-450744" y="-1247680"/>
            <a:ext cx="8319795" cy="11848603"/>
          </a:xfrm>
          <a:custGeom>
            <a:avLst/>
            <a:gdLst>
              <a:gd name="connsiteX0" fmla="*/ 4849336 w 8319795"/>
              <a:gd name="connsiteY0" fmla="*/ 0 h 11848603"/>
              <a:gd name="connsiteX1" fmla="*/ 8319795 w 8319795"/>
              <a:gd name="connsiteY1" fmla="*/ 3470458 h 11848603"/>
              <a:gd name="connsiteX2" fmla="*/ 8202768 w 8319795"/>
              <a:gd name="connsiteY2" fmla="*/ 3603132 h 11848603"/>
              <a:gd name="connsiteX3" fmla="*/ 8202644 w 8319795"/>
              <a:gd name="connsiteY3" fmla="*/ 3603293 h 11848603"/>
              <a:gd name="connsiteX4" fmla="*/ 8009613 w 8319795"/>
              <a:gd name="connsiteY4" fmla="*/ 3845002 h 11848603"/>
              <a:gd name="connsiteX5" fmla="*/ 7919328 w 8319795"/>
              <a:gd name="connsiteY5" fmla="*/ 3969694 h 11848603"/>
              <a:gd name="connsiteX6" fmla="*/ 7888099 w 8319795"/>
              <a:gd name="connsiteY6" fmla="*/ 4010082 h 11848603"/>
              <a:gd name="connsiteX7" fmla="*/ 7869320 w 8319795"/>
              <a:gd name="connsiteY7" fmla="*/ 4038760 h 11848603"/>
              <a:gd name="connsiteX8" fmla="*/ 7829524 w 8319795"/>
              <a:gd name="connsiteY8" fmla="*/ 4093721 h 11848603"/>
              <a:gd name="connsiteX9" fmla="*/ 7662508 w 8319795"/>
              <a:gd name="connsiteY9" fmla="*/ 4348810 h 11848603"/>
              <a:gd name="connsiteX10" fmla="*/ 7628171 w 8319795"/>
              <a:gd name="connsiteY10" fmla="*/ 4407025 h 11848603"/>
              <a:gd name="connsiteX11" fmla="*/ 7609739 w 8319795"/>
              <a:gd name="connsiteY11" fmla="*/ 4435172 h 11848603"/>
              <a:gd name="connsiteX12" fmla="*/ 7585287 w 8319795"/>
              <a:gd name="connsiteY12" fmla="*/ 4479728 h 11848603"/>
              <a:gd name="connsiteX13" fmla="*/ 7508572 w 8319795"/>
              <a:gd name="connsiteY13" fmla="*/ 4609791 h 11848603"/>
              <a:gd name="connsiteX14" fmla="*/ 7454421 w 8319795"/>
              <a:gd name="connsiteY14" fmla="*/ 4718195 h 11848603"/>
              <a:gd name="connsiteX15" fmla="*/ 7367720 w 8319795"/>
              <a:gd name="connsiteY15" fmla="*/ 4876182 h 11848603"/>
              <a:gd name="connsiteX16" fmla="*/ 7293262 w 8319795"/>
              <a:gd name="connsiteY16" fmla="*/ 5040819 h 11848603"/>
              <a:gd name="connsiteX17" fmla="*/ 7239967 w 8319795"/>
              <a:gd name="connsiteY17" fmla="*/ 5147510 h 11848603"/>
              <a:gd name="connsiteX18" fmla="*/ 7208851 w 8319795"/>
              <a:gd name="connsiteY18" fmla="*/ 5227460 h 11848603"/>
              <a:gd name="connsiteX19" fmla="*/ 7162071 w 8319795"/>
              <a:gd name="connsiteY19" fmla="*/ 5330897 h 11848603"/>
              <a:gd name="connsiteX20" fmla="*/ 7071478 w 8319795"/>
              <a:gd name="connsiteY20" fmla="*/ 5580438 h 11848603"/>
              <a:gd name="connsiteX21" fmla="*/ 7023761 w 8319795"/>
              <a:gd name="connsiteY21" fmla="*/ 5703046 h 11848603"/>
              <a:gd name="connsiteX22" fmla="*/ 7011554 w 8319795"/>
              <a:gd name="connsiteY22" fmla="*/ 5745500 h 11848603"/>
              <a:gd name="connsiteX23" fmla="*/ 6992822 w 8319795"/>
              <a:gd name="connsiteY23" fmla="*/ 5797097 h 11848603"/>
              <a:gd name="connsiteX24" fmla="*/ 6860004 w 8319795"/>
              <a:gd name="connsiteY24" fmla="*/ 6272566 h 11848603"/>
              <a:gd name="connsiteX25" fmla="*/ 6859973 w 8319795"/>
              <a:gd name="connsiteY25" fmla="*/ 6272718 h 11848603"/>
              <a:gd name="connsiteX26" fmla="*/ 6797814 w 8319795"/>
              <a:gd name="connsiteY26" fmla="*/ 6561373 h 11848603"/>
              <a:gd name="connsiteX27" fmla="*/ 6773270 w 8319795"/>
              <a:gd name="connsiteY27" fmla="*/ 6706891 h 11848603"/>
              <a:gd name="connsiteX28" fmla="*/ 6763645 w 8319795"/>
              <a:gd name="connsiteY28" fmla="*/ 6755084 h 11848603"/>
              <a:gd name="connsiteX29" fmla="*/ 6759637 w 8319795"/>
              <a:gd name="connsiteY29" fmla="*/ 6787716 h 11848603"/>
              <a:gd name="connsiteX30" fmla="*/ 6748754 w 8319795"/>
              <a:gd name="connsiteY30" fmla="*/ 6852239 h 11848603"/>
              <a:gd name="connsiteX31" fmla="*/ 6712833 w 8319795"/>
              <a:gd name="connsiteY31" fmla="*/ 7144686 h 11848603"/>
              <a:gd name="connsiteX32" fmla="*/ 6707770 w 8319795"/>
              <a:gd name="connsiteY32" fmla="*/ 7209939 h 11848603"/>
              <a:gd name="connsiteX33" fmla="*/ 6703778 w 8319795"/>
              <a:gd name="connsiteY33" fmla="*/ 7242435 h 11848603"/>
              <a:gd name="connsiteX34" fmla="*/ 6701437 w 8319795"/>
              <a:gd name="connsiteY34" fmla="*/ 7291557 h 11848603"/>
              <a:gd name="connsiteX35" fmla="*/ 6690057 w 8319795"/>
              <a:gd name="connsiteY35" fmla="*/ 7438233 h 11848603"/>
              <a:gd name="connsiteX36" fmla="*/ 6680437 w 8319795"/>
              <a:gd name="connsiteY36" fmla="*/ 7732270 h 11848603"/>
              <a:gd name="connsiteX37" fmla="*/ 6680430 w 8319795"/>
              <a:gd name="connsiteY37" fmla="*/ 7732401 h 11848603"/>
              <a:gd name="connsiteX38" fmla="*/ 6680434 w 8319795"/>
              <a:gd name="connsiteY38" fmla="*/ 7732531 h 11848603"/>
              <a:gd name="connsiteX39" fmla="*/ 6683966 w 8319795"/>
              <a:gd name="connsiteY39" fmla="*/ 8026714 h 11848603"/>
              <a:gd name="connsiteX40" fmla="*/ 6692310 w 8319795"/>
              <a:gd name="connsiteY40" fmla="*/ 8173606 h 11848603"/>
              <a:gd name="connsiteX41" fmla="*/ 6693633 w 8319795"/>
              <a:gd name="connsiteY41" fmla="*/ 8222764 h 11848603"/>
              <a:gd name="connsiteX42" fmla="*/ 6696952 w 8319795"/>
              <a:gd name="connsiteY42" fmla="*/ 8255330 h 11848603"/>
              <a:gd name="connsiteX43" fmla="*/ 6700664 w 8319795"/>
              <a:gd name="connsiteY43" fmla="*/ 8320690 h 11848603"/>
              <a:gd name="connsiteX44" fmla="*/ 6730534 w 8319795"/>
              <a:gd name="connsiteY44" fmla="*/ 8613850 h 11848603"/>
              <a:gd name="connsiteX45" fmla="*/ 6740085 w 8319795"/>
              <a:gd name="connsiteY45" fmla="*/ 8678603 h 11848603"/>
              <a:gd name="connsiteX46" fmla="*/ 6743417 w 8319795"/>
              <a:gd name="connsiteY46" fmla="*/ 8711306 h 11848603"/>
              <a:gd name="connsiteX47" fmla="*/ 6764023 w 8319795"/>
              <a:gd name="connsiteY47" fmla="*/ 8840907 h 11848603"/>
              <a:gd name="connsiteX48" fmla="*/ 6773581 w 8319795"/>
              <a:gd name="connsiteY48" fmla="*/ 8905717 h 11848603"/>
              <a:gd name="connsiteX49" fmla="*/ 6777729 w 8319795"/>
              <a:gd name="connsiteY49" fmla="*/ 8927114 h 11848603"/>
              <a:gd name="connsiteX50" fmla="*/ 6782036 w 8319795"/>
              <a:gd name="connsiteY50" fmla="*/ 8954202 h 11848603"/>
              <a:gd name="connsiteX51" fmla="*/ 6886747 w 8319795"/>
              <a:gd name="connsiteY51" fmla="*/ 9435854 h 11848603"/>
              <a:gd name="connsiteX52" fmla="*/ 6894088 w 8319795"/>
              <a:gd name="connsiteY52" fmla="*/ 9462312 h 11848603"/>
              <a:gd name="connsiteX53" fmla="*/ 6899235 w 8319795"/>
              <a:gd name="connsiteY53" fmla="*/ 9483651 h 11848603"/>
              <a:gd name="connsiteX54" fmla="*/ 6917507 w 8319795"/>
              <a:gd name="connsiteY54" fmla="*/ 9546706 h 11848603"/>
              <a:gd name="connsiteX55" fmla="*/ 6952846 w 8319795"/>
              <a:gd name="connsiteY55" fmla="*/ 9674058 h 11848603"/>
              <a:gd name="connsiteX56" fmla="*/ 6970030 w 8319795"/>
              <a:gd name="connsiteY56" fmla="*/ 9727958 h 11848603"/>
              <a:gd name="connsiteX57" fmla="*/ 6981854 w 8319795"/>
              <a:gd name="connsiteY57" fmla="*/ 9768761 h 11848603"/>
              <a:gd name="connsiteX58" fmla="*/ 7000935 w 8319795"/>
              <a:gd name="connsiteY58" fmla="*/ 9824894 h 11848603"/>
              <a:gd name="connsiteX59" fmla="*/ 7028113 w 8319795"/>
              <a:gd name="connsiteY59" fmla="*/ 9910142 h 11848603"/>
              <a:gd name="connsiteX60" fmla="*/ 7058475 w 8319795"/>
              <a:gd name="connsiteY60" fmla="*/ 9994171 h 11848603"/>
              <a:gd name="connsiteX61" fmla="*/ 7077677 w 8319795"/>
              <a:gd name="connsiteY61" fmla="*/ 10050661 h 11848603"/>
              <a:gd name="connsiteX62" fmla="*/ 7093178 w 8319795"/>
              <a:gd name="connsiteY62" fmla="*/ 10090213 h 11848603"/>
              <a:gd name="connsiteX63" fmla="*/ 7112551 w 8319795"/>
              <a:gd name="connsiteY63" fmla="*/ 10143831 h 11848603"/>
              <a:gd name="connsiteX64" fmla="*/ 7162442 w 8319795"/>
              <a:gd name="connsiteY64" fmla="*/ 10266948 h 11848603"/>
              <a:gd name="connsiteX65" fmla="*/ 7186710 w 8319795"/>
              <a:gd name="connsiteY65" fmla="*/ 10328871 h 11848603"/>
              <a:gd name="connsiteX66" fmla="*/ 7195711 w 8319795"/>
              <a:gd name="connsiteY66" fmla="*/ 10349047 h 11848603"/>
              <a:gd name="connsiteX67" fmla="*/ 7206165 w 8319795"/>
              <a:gd name="connsiteY67" fmla="*/ 10374847 h 11848603"/>
              <a:gd name="connsiteX68" fmla="*/ 7420933 w 8319795"/>
              <a:gd name="connsiteY68" fmla="*/ 10827750 h 11848603"/>
              <a:gd name="connsiteX69" fmla="*/ 7434364 w 8319795"/>
              <a:gd name="connsiteY69" fmla="*/ 10852285 h 11848603"/>
              <a:gd name="connsiteX70" fmla="*/ 7444432 w 8319795"/>
              <a:gd name="connsiteY70" fmla="*/ 10872306 h 11848603"/>
              <a:gd name="connsiteX71" fmla="*/ 7477272 w 8319795"/>
              <a:gd name="connsiteY71" fmla="*/ 10930668 h 11848603"/>
              <a:gd name="connsiteX72" fmla="*/ 7542095 w 8319795"/>
              <a:gd name="connsiteY72" fmla="*/ 11049084 h 11848603"/>
              <a:gd name="connsiteX73" fmla="*/ 7567065 w 8319795"/>
              <a:gd name="connsiteY73" fmla="*/ 11090244 h 11848603"/>
              <a:gd name="connsiteX74" fmla="*/ 7593134 w 8319795"/>
              <a:gd name="connsiteY74" fmla="*/ 11136574 h 11848603"/>
              <a:gd name="connsiteX75" fmla="*/ 7638628 w 8319795"/>
              <a:gd name="connsiteY75" fmla="*/ 11209241 h 11848603"/>
              <a:gd name="connsiteX76" fmla="*/ 6999266 w 8319795"/>
              <a:gd name="connsiteY76" fmla="*/ 11848603 h 11848603"/>
              <a:gd name="connsiteX77" fmla="*/ 0 w 8319795"/>
              <a:gd name="connsiteY77" fmla="*/ 4849336 h 1184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8319795" h="11848603">
                <a:moveTo>
                  <a:pt x="4849336" y="0"/>
                </a:moveTo>
                <a:lnTo>
                  <a:pt x="8319795" y="3470458"/>
                </a:lnTo>
                <a:lnTo>
                  <a:pt x="8202768" y="3603132"/>
                </a:lnTo>
                <a:lnTo>
                  <a:pt x="8202644" y="3603293"/>
                </a:lnTo>
                <a:lnTo>
                  <a:pt x="8009613" y="3845002"/>
                </a:lnTo>
                <a:lnTo>
                  <a:pt x="7919328" y="3969694"/>
                </a:lnTo>
                <a:lnTo>
                  <a:pt x="7888099" y="4010082"/>
                </a:lnTo>
                <a:lnTo>
                  <a:pt x="7869320" y="4038760"/>
                </a:lnTo>
                <a:lnTo>
                  <a:pt x="7829524" y="4093721"/>
                </a:lnTo>
                <a:cubicBezTo>
                  <a:pt x="7771672" y="4177716"/>
                  <a:pt x="7716000" y="4262772"/>
                  <a:pt x="7662508" y="4348810"/>
                </a:cubicBezTo>
                <a:lnTo>
                  <a:pt x="7628171" y="4407025"/>
                </a:lnTo>
                <a:lnTo>
                  <a:pt x="7609739" y="4435172"/>
                </a:lnTo>
                <a:lnTo>
                  <a:pt x="7585287" y="4479728"/>
                </a:lnTo>
                <a:lnTo>
                  <a:pt x="7508572" y="4609791"/>
                </a:lnTo>
                <a:lnTo>
                  <a:pt x="7454421" y="4718195"/>
                </a:lnTo>
                <a:lnTo>
                  <a:pt x="7367720" y="4876182"/>
                </a:lnTo>
                <a:lnTo>
                  <a:pt x="7293262" y="5040819"/>
                </a:lnTo>
                <a:lnTo>
                  <a:pt x="7239967" y="5147510"/>
                </a:lnTo>
                <a:lnTo>
                  <a:pt x="7208851" y="5227460"/>
                </a:lnTo>
                <a:lnTo>
                  <a:pt x="7162071" y="5330897"/>
                </a:lnTo>
                <a:lnTo>
                  <a:pt x="7071478" y="5580438"/>
                </a:lnTo>
                <a:lnTo>
                  <a:pt x="7023761" y="5703046"/>
                </a:lnTo>
                <a:lnTo>
                  <a:pt x="7011554" y="5745500"/>
                </a:lnTo>
                <a:lnTo>
                  <a:pt x="6992822" y="5797097"/>
                </a:lnTo>
                <a:cubicBezTo>
                  <a:pt x="6942476" y="5954165"/>
                  <a:pt x="6898202" y="6112778"/>
                  <a:pt x="6860004" y="6272566"/>
                </a:cubicBezTo>
                <a:lnTo>
                  <a:pt x="6859973" y="6272718"/>
                </a:lnTo>
                <a:lnTo>
                  <a:pt x="6797814" y="6561373"/>
                </a:lnTo>
                <a:lnTo>
                  <a:pt x="6773270" y="6706891"/>
                </a:lnTo>
                <a:lnTo>
                  <a:pt x="6763645" y="6755084"/>
                </a:lnTo>
                <a:lnTo>
                  <a:pt x="6759637" y="6787716"/>
                </a:lnTo>
                <a:lnTo>
                  <a:pt x="6748754" y="6852239"/>
                </a:lnTo>
                <a:cubicBezTo>
                  <a:pt x="6734590" y="6949485"/>
                  <a:pt x="6722616" y="7046994"/>
                  <a:pt x="6712833" y="7144686"/>
                </a:cubicBezTo>
                <a:lnTo>
                  <a:pt x="6707770" y="7209939"/>
                </a:lnTo>
                <a:lnTo>
                  <a:pt x="6703778" y="7242435"/>
                </a:lnTo>
                <a:lnTo>
                  <a:pt x="6701437" y="7291557"/>
                </a:lnTo>
                <a:lnTo>
                  <a:pt x="6690057" y="7438233"/>
                </a:lnTo>
                <a:lnTo>
                  <a:pt x="6680437" y="7732270"/>
                </a:lnTo>
                <a:lnTo>
                  <a:pt x="6680430" y="7732401"/>
                </a:lnTo>
                <a:lnTo>
                  <a:pt x="6680434" y="7732531"/>
                </a:lnTo>
                <a:lnTo>
                  <a:pt x="6683966" y="8026714"/>
                </a:lnTo>
                <a:lnTo>
                  <a:pt x="6692310" y="8173606"/>
                </a:lnTo>
                <a:lnTo>
                  <a:pt x="6693633" y="8222764"/>
                </a:lnTo>
                <a:lnTo>
                  <a:pt x="6696952" y="8255330"/>
                </a:lnTo>
                <a:lnTo>
                  <a:pt x="6700664" y="8320690"/>
                </a:lnTo>
                <a:cubicBezTo>
                  <a:pt x="6708425" y="8418573"/>
                  <a:pt x="6718382" y="8516319"/>
                  <a:pt x="6730534" y="8613850"/>
                </a:cubicBezTo>
                <a:lnTo>
                  <a:pt x="6740085" y="8678603"/>
                </a:lnTo>
                <a:lnTo>
                  <a:pt x="6743417" y="8711306"/>
                </a:lnTo>
                <a:lnTo>
                  <a:pt x="6764023" y="8840907"/>
                </a:lnTo>
                <a:lnTo>
                  <a:pt x="6773581" y="8905717"/>
                </a:lnTo>
                <a:lnTo>
                  <a:pt x="6777729" y="8927114"/>
                </a:lnTo>
                <a:lnTo>
                  <a:pt x="6782036" y="8954202"/>
                </a:lnTo>
                <a:cubicBezTo>
                  <a:pt x="6810833" y="9115734"/>
                  <a:pt x="6845736" y="9276408"/>
                  <a:pt x="6886747" y="9435854"/>
                </a:cubicBezTo>
                <a:lnTo>
                  <a:pt x="6894088" y="9462312"/>
                </a:lnTo>
                <a:lnTo>
                  <a:pt x="6899235" y="9483651"/>
                </a:lnTo>
                <a:lnTo>
                  <a:pt x="6917507" y="9546706"/>
                </a:lnTo>
                <a:lnTo>
                  <a:pt x="6952846" y="9674058"/>
                </a:lnTo>
                <a:lnTo>
                  <a:pt x="6970030" y="9727958"/>
                </a:lnTo>
                <a:lnTo>
                  <a:pt x="6981854" y="9768761"/>
                </a:lnTo>
                <a:lnTo>
                  <a:pt x="7000935" y="9824894"/>
                </a:lnTo>
                <a:lnTo>
                  <a:pt x="7028113" y="9910142"/>
                </a:lnTo>
                <a:lnTo>
                  <a:pt x="7058475" y="9994171"/>
                </a:lnTo>
                <a:lnTo>
                  <a:pt x="7077677" y="10050661"/>
                </a:lnTo>
                <a:lnTo>
                  <a:pt x="7093178" y="10090213"/>
                </a:lnTo>
                <a:lnTo>
                  <a:pt x="7112551" y="10143831"/>
                </a:lnTo>
                <a:lnTo>
                  <a:pt x="7162442" y="10266948"/>
                </a:lnTo>
                <a:lnTo>
                  <a:pt x="7186710" y="10328871"/>
                </a:lnTo>
                <a:lnTo>
                  <a:pt x="7195711" y="10349047"/>
                </a:lnTo>
                <a:lnTo>
                  <a:pt x="7206165" y="10374847"/>
                </a:lnTo>
                <a:cubicBezTo>
                  <a:pt x="7271633" y="10527904"/>
                  <a:pt x="7343221" y="10678996"/>
                  <a:pt x="7420933" y="10827750"/>
                </a:cubicBezTo>
                <a:lnTo>
                  <a:pt x="7434364" y="10852285"/>
                </a:lnTo>
                <a:lnTo>
                  <a:pt x="7444432" y="10872306"/>
                </a:lnTo>
                <a:lnTo>
                  <a:pt x="7477272" y="10930668"/>
                </a:lnTo>
                <a:lnTo>
                  <a:pt x="7542095" y="11049084"/>
                </a:lnTo>
                <a:lnTo>
                  <a:pt x="7567065" y="11090244"/>
                </a:lnTo>
                <a:lnTo>
                  <a:pt x="7593134" y="11136574"/>
                </a:lnTo>
                <a:lnTo>
                  <a:pt x="7638628" y="11209241"/>
                </a:lnTo>
                <a:lnTo>
                  <a:pt x="6999266" y="11848603"/>
                </a:lnTo>
                <a:lnTo>
                  <a:pt x="0" y="4849336"/>
                </a:lnTo>
                <a:close/>
              </a:path>
            </a:pathLst>
          </a:custGeom>
          <a:solidFill>
            <a:schemeClr val="accent2">
              <a:alpha val="64000"/>
            </a:schemeClr>
          </a:solidFill>
          <a:ln w="6477" cap="flat">
            <a:noFill/>
            <a:prstDash val="solid"/>
            <a:miter/>
          </a:ln>
        </p:spPr>
        <p:txBody>
          <a:bodyPr wrap="square" rtlCol="0" anchor="ctr">
            <a:noAutofit/>
          </a:bodyPr>
          <a:lstStyle/>
          <a:p>
            <a:pPr lvl="0"/>
            <a:endParaRPr lang="en-GB"/>
          </a:p>
        </p:txBody>
      </p:sp>
      <p:sp>
        <p:nvSpPr>
          <p:cNvPr id="10" name="Rectangle 9">
            <a:extLst>
              <a:ext uri="{FF2B5EF4-FFF2-40B4-BE49-F238E27FC236}">
                <a16:creationId xmlns:a16="http://schemas.microsoft.com/office/drawing/2014/main" id="{8B4BD2B5-0E17-4D51-B775-56A28D35F619}"/>
              </a:ext>
            </a:extLst>
          </p:cNvPr>
          <p:cNvSpPr/>
          <p:nvPr userDrawn="1"/>
        </p:nvSpPr>
        <p:spPr>
          <a:xfrm>
            <a:off x="0" y="0"/>
            <a:ext cx="9906000" cy="6858000"/>
          </a:xfrm>
          <a:prstGeom prst="rect">
            <a:avLst/>
          </a:prstGeom>
          <a:gradFill flip="none" rotWithShape="1">
            <a:gsLst>
              <a:gs pos="0">
                <a:schemeClr val="accent3">
                  <a:alpha val="63000"/>
                </a:schemeClr>
              </a:gs>
              <a:gs pos="100000">
                <a:schemeClr val="accent2">
                  <a:alpha val="76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63" dirty="0"/>
          </a:p>
        </p:txBody>
      </p:sp>
      <p:sp>
        <p:nvSpPr>
          <p:cNvPr id="2" name="Title 1">
            <a:extLst>
              <a:ext uri="{FF2B5EF4-FFF2-40B4-BE49-F238E27FC236}">
                <a16:creationId xmlns:a16="http://schemas.microsoft.com/office/drawing/2014/main" id="{DBE42020-E679-4541-8339-BEA1FB335AEE}"/>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6" name="Text Placeholder 8">
            <a:extLst>
              <a:ext uri="{FF2B5EF4-FFF2-40B4-BE49-F238E27FC236}">
                <a16:creationId xmlns:a16="http://schemas.microsoft.com/office/drawing/2014/main" id="{842B79FD-FB96-4F89-9A35-86346E8CD949}"/>
              </a:ext>
            </a:extLst>
          </p:cNvPr>
          <p:cNvSpPr>
            <a:spLocks noGrp="1"/>
          </p:cNvSpPr>
          <p:nvPr>
            <p:ph type="body" sz="quarter" idx="13"/>
          </p:nvPr>
        </p:nvSpPr>
        <p:spPr>
          <a:xfrm>
            <a:off x="371477" y="328622"/>
            <a:ext cx="9159181" cy="169545"/>
          </a:xfrm>
        </p:spPr>
        <p:txBody>
          <a:bodyPr>
            <a:normAutofit/>
          </a:bodyPr>
          <a:lstStyle>
            <a:lvl1pPr>
              <a:defRPr sz="1000" b="0">
                <a:solidFill>
                  <a:schemeClr val="accent3"/>
                </a:solidFill>
              </a:defRPr>
            </a:lvl1pPr>
          </a:lstStyle>
          <a:p>
            <a:pPr lvl="0"/>
            <a:r>
              <a:rPr lang="en-US"/>
              <a:t>Click to edit Master text styles</a:t>
            </a:r>
          </a:p>
        </p:txBody>
      </p:sp>
      <p:sp>
        <p:nvSpPr>
          <p:cNvPr id="16" name="Rectangle 15">
            <a:extLst>
              <a:ext uri="{FF2B5EF4-FFF2-40B4-BE49-F238E27FC236}">
                <a16:creationId xmlns:a16="http://schemas.microsoft.com/office/drawing/2014/main" id="{08565D6B-EB2D-4E1E-BE3F-3EE927BD2B8B}"/>
              </a:ext>
            </a:extLst>
          </p:cNvPr>
          <p:cNvSpPr/>
          <p:nvPr userDrawn="1"/>
        </p:nvSpPr>
        <p:spPr>
          <a:xfrm>
            <a:off x="0" y="6943106"/>
            <a:ext cx="9906000" cy="557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894" dirty="0">
                <a:solidFill>
                  <a:schemeClr val="tx1"/>
                </a:solidFill>
              </a:rPr>
              <a:t>To update the background image: Right click &gt; </a:t>
            </a:r>
            <a:r>
              <a:rPr lang="en-US" sz="894" b="1" dirty="0">
                <a:solidFill>
                  <a:schemeClr val="tx1"/>
                </a:solidFill>
              </a:rPr>
              <a:t>Format Background</a:t>
            </a:r>
            <a:r>
              <a:rPr lang="en-US" sz="894" dirty="0">
                <a:solidFill>
                  <a:schemeClr val="tx1"/>
                </a:solidFill>
              </a:rPr>
              <a:t>. In the panel on the right, select </a:t>
            </a:r>
            <a:r>
              <a:rPr lang="en-US" sz="894" b="1" dirty="0">
                <a:solidFill>
                  <a:schemeClr val="tx1"/>
                </a:solidFill>
              </a:rPr>
              <a:t>Picture or texture fill </a:t>
            </a:r>
            <a:r>
              <a:rPr lang="en-US" sz="894" dirty="0">
                <a:solidFill>
                  <a:schemeClr val="tx1"/>
                </a:solidFill>
              </a:rPr>
              <a:t>&gt;</a:t>
            </a:r>
            <a:r>
              <a:rPr lang="en-US" sz="894" b="1" dirty="0">
                <a:solidFill>
                  <a:schemeClr val="tx1"/>
                </a:solidFill>
              </a:rPr>
              <a:t> Insert </a:t>
            </a:r>
            <a:r>
              <a:rPr lang="en-US" sz="894" b="0" dirty="0">
                <a:solidFill>
                  <a:schemeClr val="tx1"/>
                </a:solidFill>
              </a:rPr>
              <a:t>&gt; </a:t>
            </a:r>
            <a:r>
              <a:rPr lang="en-US" sz="894" b="1" dirty="0">
                <a:solidFill>
                  <a:schemeClr val="tx1"/>
                </a:solidFill>
              </a:rPr>
              <a:t>From a file </a:t>
            </a:r>
            <a:r>
              <a:rPr lang="en-US" sz="894" b="0" dirty="0">
                <a:solidFill>
                  <a:schemeClr val="tx1"/>
                </a:solidFill>
              </a:rPr>
              <a:t>&gt; Browse to your image and click </a:t>
            </a:r>
            <a:r>
              <a:rPr lang="en-US" sz="894" b="1" dirty="0">
                <a:solidFill>
                  <a:schemeClr val="tx1"/>
                </a:solidFill>
              </a:rPr>
              <a:t>Open. </a:t>
            </a:r>
            <a:br>
              <a:rPr lang="en-US" sz="894" b="1" dirty="0">
                <a:solidFill>
                  <a:schemeClr val="tx1"/>
                </a:solidFill>
              </a:rPr>
            </a:br>
            <a:r>
              <a:rPr lang="en-US" sz="894" b="1" dirty="0">
                <a:solidFill>
                  <a:schemeClr val="tx1"/>
                </a:solidFill>
              </a:rPr>
              <a:t>Note: Imagery should be black and white before being inserted.</a:t>
            </a:r>
            <a:r>
              <a:rPr lang="en-US" sz="894" b="0" dirty="0">
                <a:solidFill>
                  <a:schemeClr val="tx1"/>
                </a:solidFill>
              </a:rPr>
              <a:t> </a:t>
            </a:r>
            <a:r>
              <a:rPr lang="en-US" sz="894" b="1" dirty="0">
                <a:solidFill>
                  <a:schemeClr val="tx1"/>
                </a:solidFill>
              </a:rPr>
              <a:t> </a:t>
            </a:r>
            <a:r>
              <a:rPr lang="en-US" sz="894" dirty="0">
                <a:solidFill>
                  <a:schemeClr val="tx1"/>
                </a:solidFill>
              </a:rPr>
              <a:t>   </a:t>
            </a:r>
            <a:endParaRPr lang="en-GB" sz="894" dirty="0">
              <a:solidFill>
                <a:schemeClr val="tx1"/>
              </a:solidFill>
            </a:endParaRPr>
          </a:p>
        </p:txBody>
      </p:sp>
      <p:pic>
        <p:nvPicPr>
          <p:cNvPr id="7" name="Picture 6" descr="A picture containing logo&#10;&#10;Description automatically generated">
            <a:extLst>
              <a:ext uri="{FF2B5EF4-FFF2-40B4-BE49-F238E27FC236}">
                <a16:creationId xmlns:a16="http://schemas.microsoft.com/office/drawing/2014/main" id="{27FFFC3D-DC8A-C500-499B-D3CB4DD17B5A}"/>
              </a:ext>
            </a:extLst>
          </p:cNvPr>
          <p:cNvPicPr>
            <a:picLocks noChangeAspect="1"/>
          </p:cNvPicPr>
          <p:nvPr userDrawn="1"/>
        </p:nvPicPr>
        <p:blipFill>
          <a:blip r:embed="rId3"/>
          <a:stretch>
            <a:fillRect/>
          </a:stretch>
        </p:blipFill>
        <p:spPr>
          <a:xfrm>
            <a:off x="219074" y="6147116"/>
            <a:ext cx="1204909" cy="601200"/>
          </a:xfrm>
          <a:prstGeom prst="rect">
            <a:avLst/>
          </a:prstGeom>
        </p:spPr>
      </p:pic>
    </p:spTree>
    <p:extLst>
      <p:ext uri="{BB962C8B-B14F-4D97-AF65-F5344CB8AC3E}">
        <p14:creationId xmlns:p14="http://schemas.microsoft.com/office/powerpoint/2010/main" val="252911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AD53DA9-A9B4-4B7F-ADCA-0B2179E9FBCC}"/>
              </a:ext>
            </a:extLst>
          </p:cNvPr>
          <p:cNvSpPr>
            <a:spLocks noGrp="1"/>
          </p:cNvSpPr>
          <p:nvPr>
            <p:ph type="ftr" sz="quarter" idx="11"/>
          </p:nvPr>
        </p:nvSpPr>
        <p:spPr/>
        <p:txBody>
          <a:bodyPr/>
          <a:lstStyle/>
          <a:p>
            <a:r>
              <a:rPr lang="en-GB"/>
              <a:t>2022 Full Year Results Presentation, April 2023</a:t>
            </a:r>
            <a:endParaRPr lang="en-GB" dirty="0"/>
          </a:p>
        </p:txBody>
      </p:sp>
      <p:sp>
        <p:nvSpPr>
          <p:cNvPr id="6" name="Slide Number Placeholder 5">
            <a:extLst>
              <a:ext uri="{FF2B5EF4-FFF2-40B4-BE49-F238E27FC236}">
                <a16:creationId xmlns:a16="http://schemas.microsoft.com/office/drawing/2014/main" id="{0DC313C8-9C20-478E-99B3-018E14460409}"/>
              </a:ext>
            </a:extLst>
          </p:cNvPr>
          <p:cNvSpPr>
            <a:spLocks noGrp="1"/>
          </p:cNvSpPr>
          <p:nvPr>
            <p:ph type="sldNum" sz="quarter" idx="12"/>
          </p:nvPr>
        </p:nvSpPr>
        <p:spPr/>
        <p:txBody>
          <a:bodyPr/>
          <a:lstStyle/>
          <a:p>
            <a:fld id="{88476D58-9353-4E68-BA19-6B4C3BA837E1}" type="slidenum">
              <a:rPr lang="en-GB" smtClean="0"/>
              <a:t>‹#›</a:t>
            </a:fld>
            <a:endParaRPr lang="en-GB"/>
          </a:p>
        </p:txBody>
      </p:sp>
      <p:sp>
        <p:nvSpPr>
          <p:cNvPr id="9" name="Text Placeholder 8">
            <a:extLst>
              <a:ext uri="{FF2B5EF4-FFF2-40B4-BE49-F238E27FC236}">
                <a16:creationId xmlns:a16="http://schemas.microsoft.com/office/drawing/2014/main" id="{993027BB-1E6A-44DD-A3A8-762F1206A272}"/>
              </a:ext>
            </a:extLst>
          </p:cNvPr>
          <p:cNvSpPr>
            <a:spLocks noGrp="1"/>
          </p:cNvSpPr>
          <p:nvPr>
            <p:ph type="body" sz="quarter" idx="13"/>
          </p:nvPr>
        </p:nvSpPr>
        <p:spPr>
          <a:xfrm>
            <a:off x="371477" y="328622"/>
            <a:ext cx="9159181" cy="169545"/>
          </a:xfrm>
        </p:spPr>
        <p:txBody>
          <a:bodyPr>
            <a:normAutofit/>
          </a:bodyPr>
          <a:lstStyle>
            <a:lvl1pPr>
              <a:defRPr sz="1000" b="0">
                <a:solidFill>
                  <a:schemeClr val="accent3"/>
                </a:solidFill>
              </a:defRPr>
            </a:lvl1pPr>
          </a:lstStyle>
          <a:p>
            <a:pPr lvl="0"/>
            <a:r>
              <a:rPr lang="en-US"/>
              <a:t>Click to edit Master text styles</a:t>
            </a:r>
          </a:p>
        </p:txBody>
      </p:sp>
      <p:sp>
        <p:nvSpPr>
          <p:cNvPr id="10" name="Title 9">
            <a:extLst>
              <a:ext uri="{FF2B5EF4-FFF2-40B4-BE49-F238E27FC236}">
                <a16:creationId xmlns:a16="http://schemas.microsoft.com/office/drawing/2014/main" id="{E9F1696C-58CC-42F7-BF0F-E6148DD4315E}"/>
              </a:ext>
            </a:extLst>
          </p:cNvPr>
          <p:cNvSpPr>
            <a:spLocks noGrp="1"/>
          </p:cNvSpPr>
          <p:nvPr>
            <p:ph type="title"/>
          </p:nvPr>
        </p:nvSpPr>
        <p:spPr/>
        <p:txBody>
          <a:bodyPr/>
          <a:lstStyle/>
          <a:p>
            <a:r>
              <a:rPr lang="en-US"/>
              <a:t>Click to edit Master title style</a:t>
            </a:r>
            <a:endParaRPr lang="en-GB"/>
          </a:p>
        </p:txBody>
      </p:sp>
      <p:sp>
        <p:nvSpPr>
          <p:cNvPr id="12" name="Content Placeholder 2">
            <a:extLst>
              <a:ext uri="{FF2B5EF4-FFF2-40B4-BE49-F238E27FC236}">
                <a16:creationId xmlns:a16="http://schemas.microsoft.com/office/drawing/2014/main" id="{E41692EB-54C5-4759-B869-28BCB9FA5274}"/>
              </a:ext>
            </a:extLst>
          </p:cNvPr>
          <p:cNvSpPr>
            <a:spLocks noGrp="1"/>
          </p:cNvSpPr>
          <p:nvPr>
            <p:ph sz="quarter" idx="15"/>
          </p:nvPr>
        </p:nvSpPr>
        <p:spPr>
          <a:xfrm>
            <a:off x="374377" y="1200150"/>
            <a:ext cx="9147572" cy="4716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2574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7F80-8105-490A-B116-0D4B5CC202F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6554C49-092A-44C7-9FFB-C6474AA7C226}"/>
              </a:ext>
            </a:extLst>
          </p:cNvPr>
          <p:cNvSpPr>
            <a:spLocks noGrp="1"/>
          </p:cNvSpPr>
          <p:nvPr>
            <p:ph sz="half" idx="1"/>
          </p:nvPr>
        </p:nvSpPr>
        <p:spPr>
          <a:xfrm>
            <a:off x="375346" y="1200153"/>
            <a:ext cx="4307734" cy="4713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901EFCB9-49C9-499D-9135-70262A9993DB}"/>
              </a:ext>
            </a:extLst>
          </p:cNvPr>
          <p:cNvSpPr>
            <a:spLocks noGrp="1"/>
          </p:cNvSpPr>
          <p:nvPr>
            <p:ph sz="half" idx="2"/>
          </p:nvPr>
        </p:nvSpPr>
        <p:spPr>
          <a:xfrm>
            <a:off x="5222922" y="1200153"/>
            <a:ext cx="4307734" cy="4713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AAF80658-4339-4A9F-9C8E-A58E6A60123B}"/>
              </a:ext>
            </a:extLst>
          </p:cNvPr>
          <p:cNvSpPr>
            <a:spLocks noGrp="1"/>
          </p:cNvSpPr>
          <p:nvPr>
            <p:ph type="ftr" sz="quarter" idx="11"/>
          </p:nvPr>
        </p:nvSpPr>
        <p:spPr/>
        <p:txBody>
          <a:bodyPr/>
          <a:lstStyle/>
          <a:p>
            <a:r>
              <a:rPr lang="en-GB"/>
              <a:t>2022 Full Year Results Presentation, April 2023</a:t>
            </a:r>
          </a:p>
        </p:txBody>
      </p:sp>
      <p:sp>
        <p:nvSpPr>
          <p:cNvPr id="7" name="Slide Number Placeholder 6">
            <a:extLst>
              <a:ext uri="{FF2B5EF4-FFF2-40B4-BE49-F238E27FC236}">
                <a16:creationId xmlns:a16="http://schemas.microsoft.com/office/drawing/2014/main" id="{3DF8E506-4DE8-47B0-A1FE-C4E148220680}"/>
              </a:ext>
            </a:extLst>
          </p:cNvPr>
          <p:cNvSpPr>
            <a:spLocks noGrp="1"/>
          </p:cNvSpPr>
          <p:nvPr>
            <p:ph type="sldNum" sz="quarter" idx="12"/>
          </p:nvPr>
        </p:nvSpPr>
        <p:spPr/>
        <p:txBody>
          <a:bodyPr/>
          <a:lstStyle/>
          <a:p>
            <a:fld id="{88476D58-9353-4E68-BA19-6B4C3BA837E1}" type="slidenum">
              <a:rPr lang="en-GB" smtClean="0"/>
              <a:t>‹#›</a:t>
            </a:fld>
            <a:endParaRPr lang="en-GB"/>
          </a:p>
        </p:txBody>
      </p:sp>
      <p:sp>
        <p:nvSpPr>
          <p:cNvPr id="8" name="Text Placeholder 8">
            <a:extLst>
              <a:ext uri="{FF2B5EF4-FFF2-40B4-BE49-F238E27FC236}">
                <a16:creationId xmlns:a16="http://schemas.microsoft.com/office/drawing/2014/main" id="{5D6B69B6-D189-4E8A-80AC-02709504B30B}"/>
              </a:ext>
            </a:extLst>
          </p:cNvPr>
          <p:cNvSpPr>
            <a:spLocks noGrp="1"/>
          </p:cNvSpPr>
          <p:nvPr>
            <p:ph type="body" sz="quarter" idx="13"/>
          </p:nvPr>
        </p:nvSpPr>
        <p:spPr>
          <a:xfrm>
            <a:off x="371477" y="328622"/>
            <a:ext cx="9159181" cy="169545"/>
          </a:xfrm>
        </p:spPr>
        <p:txBody>
          <a:bodyPr>
            <a:normAutofit/>
          </a:bodyPr>
          <a:lstStyle>
            <a:lvl1pPr>
              <a:defRPr sz="1000" b="0">
                <a:solidFill>
                  <a:schemeClr val="accent3"/>
                </a:solidFill>
              </a:defRPr>
            </a:lvl1pPr>
          </a:lstStyle>
          <a:p>
            <a:pPr lvl="0"/>
            <a:r>
              <a:rPr lang="en-US"/>
              <a:t>Click to edit Master text styles</a:t>
            </a:r>
          </a:p>
        </p:txBody>
      </p:sp>
    </p:spTree>
    <p:extLst>
      <p:ext uri="{BB962C8B-B14F-4D97-AF65-F5344CB8AC3E}">
        <p14:creationId xmlns:p14="http://schemas.microsoft.com/office/powerpoint/2010/main" val="105243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and Image 50/5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7F80-8105-490A-B116-0D4B5CC202F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6554C49-092A-44C7-9FFB-C6474AA7C226}"/>
              </a:ext>
            </a:extLst>
          </p:cNvPr>
          <p:cNvSpPr>
            <a:spLocks noGrp="1"/>
          </p:cNvSpPr>
          <p:nvPr>
            <p:ph sz="half" idx="1"/>
          </p:nvPr>
        </p:nvSpPr>
        <p:spPr>
          <a:xfrm>
            <a:off x="375346" y="1200153"/>
            <a:ext cx="4307734" cy="4713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AAF80658-4339-4A9F-9C8E-A58E6A60123B}"/>
              </a:ext>
            </a:extLst>
          </p:cNvPr>
          <p:cNvSpPr>
            <a:spLocks noGrp="1"/>
          </p:cNvSpPr>
          <p:nvPr>
            <p:ph type="ftr" sz="quarter" idx="11"/>
          </p:nvPr>
        </p:nvSpPr>
        <p:spPr/>
        <p:txBody>
          <a:bodyPr/>
          <a:lstStyle/>
          <a:p>
            <a:r>
              <a:rPr lang="en-GB"/>
              <a:t>2022 Full Year Results Presentation, April 2023</a:t>
            </a:r>
          </a:p>
        </p:txBody>
      </p:sp>
      <p:sp>
        <p:nvSpPr>
          <p:cNvPr id="7" name="Slide Number Placeholder 6">
            <a:extLst>
              <a:ext uri="{FF2B5EF4-FFF2-40B4-BE49-F238E27FC236}">
                <a16:creationId xmlns:a16="http://schemas.microsoft.com/office/drawing/2014/main" id="{3DF8E506-4DE8-47B0-A1FE-C4E148220680}"/>
              </a:ext>
            </a:extLst>
          </p:cNvPr>
          <p:cNvSpPr>
            <a:spLocks noGrp="1"/>
          </p:cNvSpPr>
          <p:nvPr>
            <p:ph type="sldNum" sz="quarter" idx="12"/>
          </p:nvPr>
        </p:nvSpPr>
        <p:spPr/>
        <p:txBody>
          <a:bodyPr/>
          <a:lstStyle/>
          <a:p>
            <a:fld id="{88476D58-9353-4E68-BA19-6B4C3BA837E1}" type="slidenum">
              <a:rPr lang="en-GB" smtClean="0"/>
              <a:t>‹#›</a:t>
            </a:fld>
            <a:endParaRPr lang="en-GB"/>
          </a:p>
        </p:txBody>
      </p:sp>
      <p:sp>
        <p:nvSpPr>
          <p:cNvPr id="8" name="Text Placeholder 8">
            <a:extLst>
              <a:ext uri="{FF2B5EF4-FFF2-40B4-BE49-F238E27FC236}">
                <a16:creationId xmlns:a16="http://schemas.microsoft.com/office/drawing/2014/main" id="{5D6B69B6-D189-4E8A-80AC-02709504B30B}"/>
              </a:ext>
            </a:extLst>
          </p:cNvPr>
          <p:cNvSpPr>
            <a:spLocks noGrp="1"/>
          </p:cNvSpPr>
          <p:nvPr>
            <p:ph type="body" sz="quarter" idx="13"/>
          </p:nvPr>
        </p:nvSpPr>
        <p:spPr>
          <a:xfrm>
            <a:off x="371477" y="328622"/>
            <a:ext cx="9159181" cy="169545"/>
          </a:xfrm>
        </p:spPr>
        <p:txBody>
          <a:bodyPr>
            <a:normAutofit/>
          </a:bodyPr>
          <a:lstStyle>
            <a:lvl1pPr>
              <a:defRPr sz="1000" b="0">
                <a:solidFill>
                  <a:schemeClr val="accent3"/>
                </a:solidFill>
              </a:defRPr>
            </a:lvl1pPr>
          </a:lstStyle>
          <a:p>
            <a:pPr lvl="0"/>
            <a:r>
              <a:rPr lang="en-US"/>
              <a:t>Click to edit Master text styles</a:t>
            </a:r>
          </a:p>
        </p:txBody>
      </p:sp>
      <p:sp>
        <p:nvSpPr>
          <p:cNvPr id="10" name="Picture Placeholder 8">
            <a:extLst>
              <a:ext uri="{FF2B5EF4-FFF2-40B4-BE49-F238E27FC236}">
                <a16:creationId xmlns:a16="http://schemas.microsoft.com/office/drawing/2014/main" id="{62A6A559-6410-4ED0-A4AD-642B31A850E1}"/>
              </a:ext>
            </a:extLst>
          </p:cNvPr>
          <p:cNvSpPr>
            <a:spLocks noGrp="1"/>
          </p:cNvSpPr>
          <p:nvPr>
            <p:ph type="pic" sz="quarter" idx="14"/>
          </p:nvPr>
        </p:nvSpPr>
        <p:spPr>
          <a:xfrm>
            <a:off x="5222578" y="1200150"/>
            <a:ext cx="4306788" cy="4713288"/>
          </a:xfrm>
          <a:pattFill prst="ltUpDiag">
            <a:fgClr>
              <a:schemeClr val="accent3"/>
            </a:fgClr>
            <a:bgClr>
              <a:schemeClr val="bg1"/>
            </a:bgClr>
          </a:pattFill>
        </p:spPr>
        <p:txBody>
          <a:bodyPr/>
          <a:lstStyle/>
          <a:p>
            <a:r>
              <a:rPr lang="en-US"/>
              <a:t>Click icon to add picture</a:t>
            </a:r>
            <a:endParaRPr lang="en-GB"/>
          </a:p>
        </p:txBody>
      </p:sp>
    </p:spTree>
    <p:extLst>
      <p:ext uri="{BB962C8B-B14F-4D97-AF65-F5344CB8AC3E}">
        <p14:creationId xmlns:p14="http://schemas.microsoft.com/office/powerpoint/2010/main" val="239181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and Image 70/3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7F80-8105-490A-B116-0D4B5CC202F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6554C49-092A-44C7-9FFB-C6474AA7C226}"/>
              </a:ext>
            </a:extLst>
          </p:cNvPr>
          <p:cNvSpPr>
            <a:spLocks noGrp="1"/>
          </p:cNvSpPr>
          <p:nvPr>
            <p:ph sz="half" idx="1"/>
          </p:nvPr>
        </p:nvSpPr>
        <p:spPr>
          <a:xfrm>
            <a:off x="375346" y="1200153"/>
            <a:ext cx="5919092" cy="4713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AAF80658-4339-4A9F-9C8E-A58E6A60123B}"/>
              </a:ext>
            </a:extLst>
          </p:cNvPr>
          <p:cNvSpPr>
            <a:spLocks noGrp="1"/>
          </p:cNvSpPr>
          <p:nvPr>
            <p:ph type="ftr" sz="quarter" idx="11"/>
          </p:nvPr>
        </p:nvSpPr>
        <p:spPr/>
        <p:txBody>
          <a:bodyPr/>
          <a:lstStyle/>
          <a:p>
            <a:r>
              <a:rPr lang="en-GB"/>
              <a:t>2022 Full Year Results Presentation, April 2023</a:t>
            </a:r>
          </a:p>
        </p:txBody>
      </p:sp>
      <p:sp>
        <p:nvSpPr>
          <p:cNvPr id="7" name="Slide Number Placeholder 6">
            <a:extLst>
              <a:ext uri="{FF2B5EF4-FFF2-40B4-BE49-F238E27FC236}">
                <a16:creationId xmlns:a16="http://schemas.microsoft.com/office/drawing/2014/main" id="{3DF8E506-4DE8-47B0-A1FE-C4E148220680}"/>
              </a:ext>
            </a:extLst>
          </p:cNvPr>
          <p:cNvSpPr>
            <a:spLocks noGrp="1"/>
          </p:cNvSpPr>
          <p:nvPr>
            <p:ph type="sldNum" sz="quarter" idx="12"/>
          </p:nvPr>
        </p:nvSpPr>
        <p:spPr/>
        <p:txBody>
          <a:bodyPr/>
          <a:lstStyle/>
          <a:p>
            <a:fld id="{88476D58-9353-4E68-BA19-6B4C3BA837E1}" type="slidenum">
              <a:rPr lang="en-GB" smtClean="0"/>
              <a:t>‹#›</a:t>
            </a:fld>
            <a:endParaRPr lang="en-GB"/>
          </a:p>
        </p:txBody>
      </p:sp>
      <p:sp>
        <p:nvSpPr>
          <p:cNvPr id="8" name="Text Placeholder 8">
            <a:extLst>
              <a:ext uri="{FF2B5EF4-FFF2-40B4-BE49-F238E27FC236}">
                <a16:creationId xmlns:a16="http://schemas.microsoft.com/office/drawing/2014/main" id="{5D6B69B6-D189-4E8A-80AC-02709504B30B}"/>
              </a:ext>
            </a:extLst>
          </p:cNvPr>
          <p:cNvSpPr>
            <a:spLocks noGrp="1"/>
          </p:cNvSpPr>
          <p:nvPr>
            <p:ph type="body" sz="quarter" idx="13"/>
          </p:nvPr>
        </p:nvSpPr>
        <p:spPr>
          <a:xfrm>
            <a:off x="371477" y="328622"/>
            <a:ext cx="9159181" cy="169545"/>
          </a:xfrm>
        </p:spPr>
        <p:txBody>
          <a:bodyPr>
            <a:normAutofit/>
          </a:bodyPr>
          <a:lstStyle>
            <a:lvl1pPr>
              <a:defRPr sz="1000" b="0">
                <a:solidFill>
                  <a:schemeClr val="accent3"/>
                </a:solidFill>
              </a:defRPr>
            </a:lvl1pPr>
          </a:lstStyle>
          <a:p>
            <a:pPr lvl="0"/>
            <a:r>
              <a:rPr lang="en-US"/>
              <a:t>Click to edit Master text styles</a:t>
            </a:r>
          </a:p>
        </p:txBody>
      </p:sp>
      <p:sp>
        <p:nvSpPr>
          <p:cNvPr id="10" name="Picture Placeholder 8">
            <a:extLst>
              <a:ext uri="{FF2B5EF4-FFF2-40B4-BE49-F238E27FC236}">
                <a16:creationId xmlns:a16="http://schemas.microsoft.com/office/drawing/2014/main" id="{62A6A559-6410-4ED0-A4AD-642B31A850E1}"/>
              </a:ext>
            </a:extLst>
          </p:cNvPr>
          <p:cNvSpPr>
            <a:spLocks noGrp="1"/>
          </p:cNvSpPr>
          <p:nvPr>
            <p:ph type="pic" sz="quarter" idx="14"/>
          </p:nvPr>
        </p:nvSpPr>
        <p:spPr>
          <a:xfrm>
            <a:off x="6774260" y="1200150"/>
            <a:ext cx="2755106" cy="4713288"/>
          </a:xfrm>
          <a:pattFill prst="ltUpDiag">
            <a:fgClr>
              <a:schemeClr val="accent3"/>
            </a:fgClr>
            <a:bgClr>
              <a:schemeClr val="bg1"/>
            </a:bgClr>
          </a:pattFill>
        </p:spPr>
        <p:txBody>
          <a:bodyPr/>
          <a:lstStyle/>
          <a:p>
            <a:r>
              <a:rPr lang="en-US"/>
              <a:t>Click icon to add picture</a:t>
            </a:r>
            <a:endParaRPr lang="en-GB"/>
          </a:p>
        </p:txBody>
      </p:sp>
    </p:spTree>
    <p:extLst>
      <p:ext uri="{BB962C8B-B14F-4D97-AF65-F5344CB8AC3E}">
        <p14:creationId xmlns:p14="http://schemas.microsoft.com/office/powerpoint/2010/main" val="71267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3_AR Title Slide 1">
    <p:spTree>
      <p:nvGrpSpPr>
        <p:cNvPr id="1" name=""/>
        <p:cNvGrpSpPr/>
        <p:nvPr/>
      </p:nvGrpSpPr>
      <p:grpSpPr>
        <a:xfrm>
          <a:off x="0" y="0"/>
          <a:ext cx="0" cy="0"/>
          <a:chOff x="0" y="0"/>
          <a:chExt cx="0" cy="0"/>
        </a:xfrm>
      </p:grpSpPr>
      <p:pic>
        <p:nvPicPr>
          <p:cNvPr id="4" name="Picture 3" descr="A picture containing person, orange&#10;&#10;Description automatically generated">
            <a:extLst>
              <a:ext uri="{FF2B5EF4-FFF2-40B4-BE49-F238E27FC236}">
                <a16:creationId xmlns:a16="http://schemas.microsoft.com/office/drawing/2014/main" id="{0B9C7C14-B928-EC1C-95AA-8D53C958A3E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588" y="0"/>
            <a:ext cx="9907588" cy="4003145"/>
          </a:xfrm>
          <a:prstGeom prst="rect">
            <a:avLst/>
          </a:prstGeom>
        </p:spPr>
      </p:pic>
      <p:sp>
        <p:nvSpPr>
          <p:cNvPr id="32" name="AutoShape 16">
            <a:extLst>
              <a:ext uri="{FF2B5EF4-FFF2-40B4-BE49-F238E27FC236}">
                <a16:creationId xmlns:a16="http://schemas.microsoft.com/office/drawing/2014/main" id="{1598DE89-6422-0869-4595-742F876C51CD}"/>
              </a:ext>
            </a:extLst>
          </p:cNvPr>
          <p:cNvSpPr>
            <a:spLocks noChangeAspect="1" noChangeArrowheads="1" noTextEdit="1"/>
          </p:cNvSpPr>
          <p:nvPr userDrawn="1"/>
        </p:nvSpPr>
        <p:spPr bwMode="auto">
          <a:xfrm>
            <a:off x="-3175" y="0"/>
            <a:ext cx="9907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18">
            <a:extLst>
              <a:ext uri="{FF2B5EF4-FFF2-40B4-BE49-F238E27FC236}">
                <a16:creationId xmlns:a16="http://schemas.microsoft.com/office/drawing/2014/main" id="{EB90503A-593D-8F44-4EDA-630F5A1E7187}"/>
              </a:ext>
            </a:extLst>
          </p:cNvPr>
          <p:cNvSpPr>
            <a:spLocks/>
          </p:cNvSpPr>
          <p:nvPr userDrawn="1"/>
        </p:nvSpPr>
        <p:spPr bwMode="auto">
          <a:xfrm>
            <a:off x="0" y="3965575"/>
            <a:ext cx="9907588" cy="2889250"/>
          </a:xfrm>
          <a:custGeom>
            <a:avLst/>
            <a:gdLst>
              <a:gd name="T0" fmla="*/ 1506 w 6241"/>
              <a:gd name="T1" fmla="*/ 0 h 1820"/>
              <a:gd name="T2" fmla="*/ 6241 w 6241"/>
              <a:gd name="T3" fmla="*/ 0 h 1820"/>
              <a:gd name="T4" fmla="*/ 6241 w 6241"/>
              <a:gd name="T5" fmla="*/ 1820 h 1820"/>
              <a:gd name="T6" fmla="*/ 0 w 6241"/>
              <a:gd name="T7" fmla="*/ 1820 h 1820"/>
              <a:gd name="T8" fmla="*/ 0 w 6241"/>
              <a:gd name="T9" fmla="*/ 1514 h 1820"/>
              <a:gd name="T10" fmla="*/ 1506 w 6241"/>
              <a:gd name="T11" fmla="*/ 0 h 1820"/>
            </a:gdLst>
            <a:ahLst/>
            <a:cxnLst>
              <a:cxn ang="0">
                <a:pos x="T0" y="T1"/>
              </a:cxn>
              <a:cxn ang="0">
                <a:pos x="T2" y="T3"/>
              </a:cxn>
              <a:cxn ang="0">
                <a:pos x="T4" y="T5"/>
              </a:cxn>
              <a:cxn ang="0">
                <a:pos x="T6" y="T7"/>
              </a:cxn>
              <a:cxn ang="0">
                <a:pos x="T8" y="T9"/>
              </a:cxn>
              <a:cxn ang="0">
                <a:pos x="T10" y="T11"/>
              </a:cxn>
            </a:cxnLst>
            <a:rect l="0" t="0" r="r" b="b"/>
            <a:pathLst>
              <a:path w="6241" h="1820">
                <a:moveTo>
                  <a:pt x="1506" y="0"/>
                </a:moveTo>
                <a:lnTo>
                  <a:pt x="6241" y="0"/>
                </a:lnTo>
                <a:lnTo>
                  <a:pt x="6241" y="1820"/>
                </a:lnTo>
                <a:lnTo>
                  <a:pt x="0" y="1820"/>
                </a:lnTo>
                <a:lnTo>
                  <a:pt x="0" y="1514"/>
                </a:lnTo>
                <a:lnTo>
                  <a:pt x="1506" y="0"/>
                </a:lnTo>
                <a:close/>
              </a:path>
            </a:pathLst>
          </a:custGeom>
          <a:gradFill flip="none" rotWithShape="1">
            <a:gsLst>
              <a:gs pos="0">
                <a:schemeClr val="accent1"/>
              </a:gs>
              <a:gs pos="100000">
                <a:schemeClr val="accent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solidFill>
                <a:schemeClr val="lt1"/>
              </a:solidFill>
            </a:endParaRPr>
          </a:p>
        </p:txBody>
      </p:sp>
      <p:sp>
        <p:nvSpPr>
          <p:cNvPr id="34" name="Freeform 19">
            <a:extLst>
              <a:ext uri="{FF2B5EF4-FFF2-40B4-BE49-F238E27FC236}">
                <a16:creationId xmlns:a16="http://schemas.microsoft.com/office/drawing/2014/main" id="{75DAC526-BE35-50AD-B8F4-E1F814FF4DB8}"/>
              </a:ext>
            </a:extLst>
          </p:cNvPr>
          <p:cNvSpPr>
            <a:spLocks/>
          </p:cNvSpPr>
          <p:nvPr userDrawn="1"/>
        </p:nvSpPr>
        <p:spPr bwMode="auto">
          <a:xfrm>
            <a:off x="0" y="-3175"/>
            <a:ext cx="9907588" cy="3968750"/>
          </a:xfrm>
          <a:custGeom>
            <a:avLst/>
            <a:gdLst>
              <a:gd name="T0" fmla="*/ 1506 w 6241"/>
              <a:gd name="T1" fmla="*/ 2500 h 2500"/>
              <a:gd name="T2" fmla="*/ 6241 w 6241"/>
              <a:gd name="T3" fmla="*/ 2500 h 2500"/>
              <a:gd name="T4" fmla="*/ 6241 w 6241"/>
              <a:gd name="T5" fmla="*/ 0 h 2500"/>
              <a:gd name="T6" fmla="*/ 0 w 6241"/>
              <a:gd name="T7" fmla="*/ 0 h 2500"/>
              <a:gd name="T8" fmla="*/ 0 w 6241"/>
              <a:gd name="T9" fmla="*/ 986 h 2500"/>
              <a:gd name="T10" fmla="*/ 1506 w 6241"/>
              <a:gd name="T11" fmla="*/ 2500 h 2500"/>
            </a:gdLst>
            <a:ahLst/>
            <a:cxnLst>
              <a:cxn ang="0">
                <a:pos x="T0" y="T1"/>
              </a:cxn>
              <a:cxn ang="0">
                <a:pos x="T2" y="T3"/>
              </a:cxn>
              <a:cxn ang="0">
                <a:pos x="T4" y="T5"/>
              </a:cxn>
              <a:cxn ang="0">
                <a:pos x="T6" y="T7"/>
              </a:cxn>
              <a:cxn ang="0">
                <a:pos x="T8" y="T9"/>
              </a:cxn>
              <a:cxn ang="0">
                <a:pos x="T10" y="T11"/>
              </a:cxn>
            </a:cxnLst>
            <a:rect l="0" t="0" r="r" b="b"/>
            <a:pathLst>
              <a:path w="6241" h="2500">
                <a:moveTo>
                  <a:pt x="1506" y="2500"/>
                </a:moveTo>
                <a:lnTo>
                  <a:pt x="6241" y="2500"/>
                </a:lnTo>
                <a:lnTo>
                  <a:pt x="6241" y="0"/>
                </a:lnTo>
                <a:lnTo>
                  <a:pt x="0" y="0"/>
                </a:lnTo>
                <a:lnTo>
                  <a:pt x="0" y="986"/>
                </a:lnTo>
                <a:lnTo>
                  <a:pt x="1506" y="2500"/>
                </a:lnTo>
                <a:close/>
              </a:path>
            </a:pathLst>
          </a:custGeom>
          <a:gradFill flip="none" rotWithShape="1">
            <a:gsLst>
              <a:gs pos="0">
                <a:schemeClr val="tx1">
                  <a:alpha val="59000"/>
                </a:schemeClr>
              </a:gs>
              <a:gs pos="100000">
                <a:schemeClr val="tx1">
                  <a:alpha val="50000"/>
                </a:schemeClr>
              </a:gs>
            </a:gsLst>
            <a:lin ang="16200000" scaled="1"/>
            <a:tileRect/>
          </a:gradFill>
          <a:ln w="6350" cap="flat">
            <a:noFill/>
            <a:prstDash val="solid"/>
            <a:miter/>
          </a:ln>
        </p:spPr>
        <p:txBody>
          <a:bodyPr rtlCol="0" anchor="ctr"/>
          <a:lstStyle/>
          <a:p>
            <a:pPr lvl="0"/>
            <a:endParaRPr lang="en-GB"/>
          </a:p>
        </p:txBody>
      </p:sp>
      <p:sp>
        <p:nvSpPr>
          <p:cNvPr id="35" name="Freeform 20">
            <a:extLst>
              <a:ext uri="{FF2B5EF4-FFF2-40B4-BE49-F238E27FC236}">
                <a16:creationId xmlns:a16="http://schemas.microsoft.com/office/drawing/2014/main" id="{599DDA38-9121-22A7-B5F8-C5F80C91794F}"/>
              </a:ext>
            </a:extLst>
          </p:cNvPr>
          <p:cNvSpPr>
            <a:spLocks/>
          </p:cNvSpPr>
          <p:nvPr userDrawn="1"/>
        </p:nvSpPr>
        <p:spPr bwMode="auto">
          <a:xfrm>
            <a:off x="0" y="1562100"/>
            <a:ext cx="2390775" cy="4806950"/>
          </a:xfrm>
          <a:custGeom>
            <a:avLst/>
            <a:gdLst>
              <a:gd name="T0" fmla="*/ 0 w 1506"/>
              <a:gd name="T1" fmla="*/ 0 h 3028"/>
              <a:gd name="T2" fmla="*/ 0 w 1506"/>
              <a:gd name="T3" fmla="*/ 3028 h 3028"/>
              <a:gd name="T4" fmla="*/ 1506 w 1506"/>
              <a:gd name="T5" fmla="*/ 1514 h 3028"/>
              <a:gd name="T6" fmla="*/ 0 w 1506"/>
              <a:gd name="T7" fmla="*/ 0 h 3028"/>
            </a:gdLst>
            <a:ahLst/>
            <a:cxnLst>
              <a:cxn ang="0">
                <a:pos x="T0" y="T1"/>
              </a:cxn>
              <a:cxn ang="0">
                <a:pos x="T2" y="T3"/>
              </a:cxn>
              <a:cxn ang="0">
                <a:pos x="T4" y="T5"/>
              </a:cxn>
              <a:cxn ang="0">
                <a:pos x="T6" y="T7"/>
              </a:cxn>
            </a:cxnLst>
            <a:rect l="0" t="0" r="r" b="b"/>
            <a:pathLst>
              <a:path w="1506" h="3028">
                <a:moveTo>
                  <a:pt x="0" y="0"/>
                </a:moveTo>
                <a:lnTo>
                  <a:pt x="0" y="3028"/>
                </a:lnTo>
                <a:lnTo>
                  <a:pt x="1506" y="1514"/>
                </a:lnTo>
                <a:lnTo>
                  <a:pt x="0" y="0"/>
                </a:lnTo>
                <a:close/>
              </a:path>
            </a:pathLst>
          </a:custGeom>
          <a:gradFill flip="none" rotWithShape="1">
            <a:gsLst>
              <a:gs pos="0">
                <a:schemeClr val="accent4"/>
              </a:gs>
              <a:gs pos="100000">
                <a:schemeClr val="accent3"/>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400"/>
          </a:p>
        </p:txBody>
      </p:sp>
      <p:sp>
        <p:nvSpPr>
          <p:cNvPr id="2" name="Title 1">
            <a:extLst>
              <a:ext uri="{FF2B5EF4-FFF2-40B4-BE49-F238E27FC236}">
                <a16:creationId xmlns:a16="http://schemas.microsoft.com/office/drawing/2014/main" id="{3CA993BB-B445-4E0D-BB16-380E29E0F9D8}"/>
              </a:ext>
            </a:extLst>
          </p:cNvPr>
          <p:cNvSpPr>
            <a:spLocks noGrp="1"/>
          </p:cNvSpPr>
          <p:nvPr userDrawn="1">
            <p:ph type="ctrTitle"/>
          </p:nvPr>
        </p:nvSpPr>
        <p:spPr>
          <a:xfrm>
            <a:off x="5476347" y="4225659"/>
            <a:ext cx="4055003" cy="1525853"/>
          </a:xfrm>
        </p:spPr>
        <p:txBody>
          <a:bodyPr anchor="b">
            <a:norm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1D1D77C1-4413-4341-A65B-732A65544406}"/>
              </a:ext>
            </a:extLst>
          </p:cNvPr>
          <p:cNvSpPr>
            <a:spLocks noGrp="1"/>
          </p:cNvSpPr>
          <p:nvPr userDrawn="1">
            <p:ph type="subTitle" idx="1"/>
          </p:nvPr>
        </p:nvSpPr>
        <p:spPr>
          <a:xfrm>
            <a:off x="5476347" y="5970588"/>
            <a:ext cx="4055003" cy="661722"/>
          </a:xfrm>
        </p:spPr>
        <p:txBody>
          <a:bodyPr>
            <a:normAutofit/>
          </a:bodyPr>
          <a:lstStyle>
            <a:lvl1pPr marL="0" indent="0" algn="l">
              <a:buNone/>
              <a:defRPr sz="1600"/>
            </a:lvl1pPr>
            <a:lvl2pPr marL="371484" indent="0" algn="ctr">
              <a:buNone/>
              <a:defRPr sz="1625"/>
            </a:lvl2pPr>
            <a:lvl3pPr marL="742969" indent="0" algn="ctr">
              <a:buNone/>
              <a:defRPr sz="1463"/>
            </a:lvl3pPr>
            <a:lvl4pPr marL="1114453" indent="0" algn="ctr">
              <a:buNone/>
              <a:defRPr sz="1300"/>
            </a:lvl4pPr>
            <a:lvl5pPr marL="1485937" indent="0" algn="ctr">
              <a:buNone/>
              <a:defRPr sz="1300"/>
            </a:lvl5pPr>
            <a:lvl6pPr marL="1857421" indent="0" algn="ctr">
              <a:buNone/>
              <a:defRPr sz="1300"/>
            </a:lvl6pPr>
            <a:lvl7pPr marL="2228906" indent="0" algn="ctr">
              <a:buNone/>
              <a:defRPr sz="1300"/>
            </a:lvl7pPr>
            <a:lvl8pPr marL="2600390" indent="0" algn="ctr">
              <a:buNone/>
              <a:defRPr sz="1300"/>
            </a:lvl8pPr>
            <a:lvl9pPr marL="2971874" indent="0" algn="ctr">
              <a:buNone/>
              <a:defRPr sz="1300"/>
            </a:lvl9pPr>
          </a:lstStyle>
          <a:p>
            <a:r>
              <a:rPr lang="en-US" dirty="0"/>
              <a:t>Click to edit Master subtitle style</a:t>
            </a:r>
            <a:endParaRPr lang="en-GB" dirty="0"/>
          </a:p>
        </p:txBody>
      </p:sp>
      <p:pic>
        <p:nvPicPr>
          <p:cNvPr id="38" name="Picture 37" descr="Logo&#10;&#10;Description automatically generated with medium confidence">
            <a:extLst>
              <a:ext uri="{FF2B5EF4-FFF2-40B4-BE49-F238E27FC236}">
                <a16:creationId xmlns:a16="http://schemas.microsoft.com/office/drawing/2014/main" id="{8980929B-3538-D33F-237E-605CDF939B7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78079" y="5531938"/>
            <a:ext cx="2164507" cy="1080000"/>
          </a:xfrm>
          <a:prstGeom prst="rect">
            <a:avLst/>
          </a:prstGeom>
        </p:spPr>
      </p:pic>
    </p:spTree>
    <p:extLst>
      <p:ext uri="{BB962C8B-B14F-4D97-AF65-F5344CB8AC3E}">
        <p14:creationId xmlns:p14="http://schemas.microsoft.com/office/powerpoint/2010/main" val="485218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 and Key Poin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09D253-666A-4E15-A08D-B83D1C00BCD9}"/>
              </a:ext>
            </a:extLst>
          </p:cNvPr>
          <p:cNvSpPr/>
          <p:nvPr userDrawn="1"/>
        </p:nvSpPr>
        <p:spPr>
          <a:xfrm>
            <a:off x="5221977" y="1200153"/>
            <a:ext cx="4308681" cy="4713289"/>
          </a:xfrm>
          <a:prstGeom prst="rect">
            <a:avLst/>
          </a:prstGeom>
          <a:gradFill flip="none" rotWithShape="1">
            <a:gsLst>
              <a:gs pos="0">
                <a:schemeClr val="accent1"/>
              </a:gs>
              <a:gs pos="100000">
                <a:schemeClr val="accent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63"/>
          </a:p>
        </p:txBody>
      </p:sp>
      <p:sp>
        <p:nvSpPr>
          <p:cNvPr id="10" name="Picture Placeholder 8">
            <a:extLst>
              <a:ext uri="{FF2B5EF4-FFF2-40B4-BE49-F238E27FC236}">
                <a16:creationId xmlns:a16="http://schemas.microsoft.com/office/drawing/2014/main" id="{62A6A559-6410-4ED0-A4AD-642B31A850E1}"/>
              </a:ext>
            </a:extLst>
          </p:cNvPr>
          <p:cNvSpPr>
            <a:spLocks noGrp="1"/>
          </p:cNvSpPr>
          <p:nvPr>
            <p:ph type="pic" sz="quarter" idx="14"/>
          </p:nvPr>
        </p:nvSpPr>
        <p:spPr>
          <a:xfrm>
            <a:off x="376291" y="1200150"/>
            <a:ext cx="4306788" cy="4713288"/>
          </a:xfrm>
          <a:pattFill prst="ltUpDiag">
            <a:fgClr>
              <a:schemeClr val="accent3"/>
            </a:fgClr>
            <a:bgClr>
              <a:schemeClr val="bg1"/>
            </a:bgClr>
          </a:pattFill>
        </p:spPr>
        <p:txBody>
          <a:bodyPr/>
          <a:lstStyle/>
          <a:p>
            <a:r>
              <a:rPr lang="en-US"/>
              <a:t>Click icon to add picture</a:t>
            </a:r>
            <a:endParaRPr lang="en-GB"/>
          </a:p>
        </p:txBody>
      </p:sp>
      <p:sp>
        <p:nvSpPr>
          <p:cNvPr id="2" name="Title 1">
            <a:extLst>
              <a:ext uri="{FF2B5EF4-FFF2-40B4-BE49-F238E27FC236}">
                <a16:creationId xmlns:a16="http://schemas.microsoft.com/office/drawing/2014/main" id="{26A77F80-8105-490A-B116-0D4B5CC202F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6554C49-092A-44C7-9FFB-C6474AA7C226}"/>
              </a:ext>
            </a:extLst>
          </p:cNvPr>
          <p:cNvSpPr>
            <a:spLocks noGrp="1"/>
          </p:cNvSpPr>
          <p:nvPr>
            <p:ph sz="half" idx="1"/>
          </p:nvPr>
        </p:nvSpPr>
        <p:spPr>
          <a:xfrm>
            <a:off x="5345112" y="1328738"/>
            <a:ext cx="4070747" cy="4458972"/>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AAF80658-4339-4A9F-9C8E-A58E6A60123B}"/>
              </a:ext>
            </a:extLst>
          </p:cNvPr>
          <p:cNvSpPr>
            <a:spLocks noGrp="1"/>
          </p:cNvSpPr>
          <p:nvPr>
            <p:ph type="ftr" sz="quarter" idx="11"/>
          </p:nvPr>
        </p:nvSpPr>
        <p:spPr/>
        <p:txBody>
          <a:bodyPr/>
          <a:lstStyle/>
          <a:p>
            <a:r>
              <a:rPr lang="en-GB"/>
              <a:t>2022 Full Year Results Presentation, April 2023</a:t>
            </a:r>
          </a:p>
        </p:txBody>
      </p:sp>
      <p:sp>
        <p:nvSpPr>
          <p:cNvPr id="7" name="Slide Number Placeholder 6">
            <a:extLst>
              <a:ext uri="{FF2B5EF4-FFF2-40B4-BE49-F238E27FC236}">
                <a16:creationId xmlns:a16="http://schemas.microsoft.com/office/drawing/2014/main" id="{3DF8E506-4DE8-47B0-A1FE-C4E148220680}"/>
              </a:ext>
            </a:extLst>
          </p:cNvPr>
          <p:cNvSpPr>
            <a:spLocks noGrp="1"/>
          </p:cNvSpPr>
          <p:nvPr>
            <p:ph type="sldNum" sz="quarter" idx="12"/>
          </p:nvPr>
        </p:nvSpPr>
        <p:spPr/>
        <p:txBody>
          <a:bodyPr/>
          <a:lstStyle/>
          <a:p>
            <a:fld id="{88476D58-9353-4E68-BA19-6B4C3BA837E1}" type="slidenum">
              <a:rPr lang="en-GB" smtClean="0"/>
              <a:t>‹#›</a:t>
            </a:fld>
            <a:endParaRPr lang="en-GB"/>
          </a:p>
        </p:txBody>
      </p:sp>
      <p:sp>
        <p:nvSpPr>
          <p:cNvPr id="8" name="Text Placeholder 8">
            <a:extLst>
              <a:ext uri="{FF2B5EF4-FFF2-40B4-BE49-F238E27FC236}">
                <a16:creationId xmlns:a16="http://schemas.microsoft.com/office/drawing/2014/main" id="{5D6B69B6-D189-4E8A-80AC-02709504B30B}"/>
              </a:ext>
            </a:extLst>
          </p:cNvPr>
          <p:cNvSpPr>
            <a:spLocks noGrp="1"/>
          </p:cNvSpPr>
          <p:nvPr>
            <p:ph type="body" sz="quarter" idx="13"/>
          </p:nvPr>
        </p:nvSpPr>
        <p:spPr>
          <a:xfrm>
            <a:off x="371477" y="328622"/>
            <a:ext cx="9159181" cy="169545"/>
          </a:xfrm>
        </p:spPr>
        <p:txBody>
          <a:bodyPr>
            <a:normAutofit/>
          </a:bodyPr>
          <a:lstStyle>
            <a:lvl1pPr>
              <a:defRPr sz="1000" b="0">
                <a:solidFill>
                  <a:schemeClr val="accent3"/>
                </a:solidFill>
              </a:defRPr>
            </a:lvl1pPr>
          </a:lstStyle>
          <a:p>
            <a:pPr lvl="0"/>
            <a:r>
              <a:rPr lang="en-US"/>
              <a:t>Click to edit Master text styles</a:t>
            </a:r>
          </a:p>
        </p:txBody>
      </p:sp>
    </p:spTree>
    <p:extLst>
      <p:ext uri="{BB962C8B-B14F-4D97-AF65-F5344CB8AC3E}">
        <p14:creationId xmlns:p14="http://schemas.microsoft.com/office/powerpoint/2010/main" val="3367680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and 2 Image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7F80-8105-490A-B116-0D4B5CC202FF}"/>
              </a:ext>
            </a:extLst>
          </p:cNvPr>
          <p:cNvSpPr>
            <a:spLocks noGrp="1"/>
          </p:cNvSpPr>
          <p:nvPr>
            <p:ph type="title"/>
          </p:nvPr>
        </p:nvSpPr>
        <p:spPr>
          <a:xfrm>
            <a:off x="374403" y="553502"/>
            <a:ext cx="5111651" cy="422812"/>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6554C49-092A-44C7-9FFB-C6474AA7C226}"/>
              </a:ext>
            </a:extLst>
          </p:cNvPr>
          <p:cNvSpPr>
            <a:spLocks noGrp="1"/>
          </p:cNvSpPr>
          <p:nvPr>
            <p:ph sz="half" idx="1"/>
          </p:nvPr>
        </p:nvSpPr>
        <p:spPr>
          <a:xfrm>
            <a:off x="375346" y="1200153"/>
            <a:ext cx="4887217" cy="4713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AAF80658-4339-4A9F-9C8E-A58E6A60123B}"/>
              </a:ext>
            </a:extLst>
          </p:cNvPr>
          <p:cNvSpPr>
            <a:spLocks noGrp="1"/>
          </p:cNvSpPr>
          <p:nvPr>
            <p:ph type="ftr" sz="quarter" idx="11"/>
          </p:nvPr>
        </p:nvSpPr>
        <p:spPr/>
        <p:txBody>
          <a:bodyPr/>
          <a:lstStyle/>
          <a:p>
            <a:r>
              <a:rPr lang="en-GB"/>
              <a:t>2022 Full Year Results Presentation, April 2023</a:t>
            </a:r>
          </a:p>
        </p:txBody>
      </p:sp>
      <p:sp>
        <p:nvSpPr>
          <p:cNvPr id="7" name="Slide Number Placeholder 6">
            <a:extLst>
              <a:ext uri="{FF2B5EF4-FFF2-40B4-BE49-F238E27FC236}">
                <a16:creationId xmlns:a16="http://schemas.microsoft.com/office/drawing/2014/main" id="{3DF8E506-4DE8-47B0-A1FE-C4E148220680}"/>
              </a:ext>
            </a:extLst>
          </p:cNvPr>
          <p:cNvSpPr>
            <a:spLocks noGrp="1"/>
          </p:cNvSpPr>
          <p:nvPr>
            <p:ph type="sldNum" sz="quarter" idx="12"/>
          </p:nvPr>
        </p:nvSpPr>
        <p:spPr/>
        <p:txBody>
          <a:bodyPr/>
          <a:lstStyle/>
          <a:p>
            <a:fld id="{88476D58-9353-4E68-BA19-6B4C3BA837E1}" type="slidenum">
              <a:rPr lang="en-GB" smtClean="0"/>
              <a:t>‹#›</a:t>
            </a:fld>
            <a:endParaRPr lang="en-GB"/>
          </a:p>
        </p:txBody>
      </p:sp>
      <p:sp>
        <p:nvSpPr>
          <p:cNvPr id="8" name="Text Placeholder 8">
            <a:extLst>
              <a:ext uri="{FF2B5EF4-FFF2-40B4-BE49-F238E27FC236}">
                <a16:creationId xmlns:a16="http://schemas.microsoft.com/office/drawing/2014/main" id="{5D6B69B6-D189-4E8A-80AC-02709504B30B}"/>
              </a:ext>
            </a:extLst>
          </p:cNvPr>
          <p:cNvSpPr>
            <a:spLocks noGrp="1"/>
          </p:cNvSpPr>
          <p:nvPr>
            <p:ph type="body" sz="quarter" idx="13"/>
          </p:nvPr>
        </p:nvSpPr>
        <p:spPr>
          <a:xfrm>
            <a:off x="371476" y="328622"/>
            <a:ext cx="5113812" cy="169545"/>
          </a:xfrm>
        </p:spPr>
        <p:txBody>
          <a:bodyPr>
            <a:normAutofit/>
          </a:bodyPr>
          <a:lstStyle>
            <a:lvl1pPr>
              <a:defRPr sz="1000" b="0">
                <a:solidFill>
                  <a:schemeClr val="accent3"/>
                </a:solidFill>
              </a:defRPr>
            </a:lvl1pPr>
          </a:lstStyle>
          <a:p>
            <a:pPr lvl="0"/>
            <a:r>
              <a:rPr lang="en-US"/>
              <a:t>Click to edit Master text styles</a:t>
            </a:r>
          </a:p>
        </p:txBody>
      </p:sp>
      <p:sp>
        <p:nvSpPr>
          <p:cNvPr id="14" name="Picture Placeholder 8">
            <a:extLst>
              <a:ext uri="{FF2B5EF4-FFF2-40B4-BE49-F238E27FC236}">
                <a16:creationId xmlns:a16="http://schemas.microsoft.com/office/drawing/2014/main" id="{F63DEE7D-8DB4-42EB-BDA4-1394D15B861B}"/>
              </a:ext>
            </a:extLst>
          </p:cNvPr>
          <p:cNvSpPr>
            <a:spLocks noGrp="1"/>
          </p:cNvSpPr>
          <p:nvPr>
            <p:ph type="pic" sz="quarter" idx="14"/>
          </p:nvPr>
        </p:nvSpPr>
        <p:spPr>
          <a:xfrm>
            <a:off x="5680472" y="328622"/>
            <a:ext cx="3848894" cy="2719383"/>
          </a:xfrm>
          <a:pattFill prst="ltUpDiag">
            <a:fgClr>
              <a:schemeClr val="accent3"/>
            </a:fgClr>
            <a:bgClr>
              <a:schemeClr val="bg1"/>
            </a:bgClr>
          </a:pattFill>
        </p:spPr>
        <p:txBody>
          <a:bodyPr/>
          <a:lstStyle/>
          <a:p>
            <a:r>
              <a:rPr lang="en-US"/>
              <a:t>Click icon to add picture</a:t>
            </a:r>
            <a:endParaRPr lang="en-GB"/>
          </a:p>
        </p:txBody>
      </p:sp>
      <p:sp>
        <p:nvSpPr>
          <p:cNvPr id="15" name="Picture Placeholder 8">
            <a:extLst>
              <a:ext uri="{FF2B5EF4-FFF2-40B4-BE49-F238E27FC236}">
                <a16:creationId xmlns:a16="http://schemas.microsoft.com/office/drawing/2014/main" id="{77A8A391-233D-4E13-9E50-81265E5FF2B0}"/>
              </a:ext>
            </a:extLst>
          </p:cNvPr>
          <p:cNvSpPr>
            <a:spLocks noGrp="1"/>
          </p:cNvSpPr>
          <p:nvPr>
            <p:ph type="pic" sz="quarter" idx="15"/>
          </p:nvPr>
        </p:nvSpPr>
        <p:spPr>
          <a:xfrm>
            <a:off x="5681762" y="3192494"/>
            <a:ext cx="3848894" cy="2719383"/>
          </a:xfrm>
          <a:pattFill prst="ltUpDiag">
            <a:fgClr>
              <a:schemeClr val="accent3"/>
            </a:fgClr>
            <a:bgClr>
              <a:schemeClr val="bg1"/>
            </a:bgClr>
          </a:pattFill>
        </p:spPr>
        <p:txBody>
          <a:bodyPr/>
          <a:lstStyle/>
          <a:p>
            <a:r>
              <a:rPr lang="en-US"/>
              <a:t>Click icon to add picture</a:t>
            </a:r>
            <a:endParaRPr lang="en-GB"/>
          </a:p>
        </p:txBody>
      </p:sp>
    </p:spTree>
    <p:extLst>
      <p:ext uri="{BB962C8B-B14F-4D97-AF65-F5344CB8AC3E}">
        <p14:creationId xmlns:p14="http://schemas.microsoft.com/office/powerpoint/2010/main" val="120928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and 2 Image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7F80-8105-490A-B116-0D4B5CC202FF}"/>
              </a:ext>
            </a:extLst>
          </p:cNvPr>
          <p:cNvSpPr>
            <a:spLocks noGrp="1"/>
          </p:cNvSpPr>
          <p:nvPr>
            <p:ph type="title"/>
          </p:nvPr>
        </p:nvSpPr>
        <p:spPr>
          <a:xfrm>
            <a:off x="374401" y="553502"/>
            <a:ext cx="6079978" cy="422812"/>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6554C49-092A-44C7-9FFB-C6474AA7C226}"/>
              </a:ext>
            </a:extLst>
          </p:cNvPr>
          <p:cNvSpPr>
            <a:spLocks noGrp="1"/>
          </p:cNvSpPr>
          <p:nvPr>
            <p:ph sz="half" idx="1"/>
          </p:nvPr>
        </p:nvSpPr>
        <p:spPr>
          <a:xfrm>
            <a:off x="375346" y="1200153"/>
            <a:ext cx="5919092" cy="4713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AAF80658-4339-4A9F-9C8E-A58E6A60123B}"/>
              </a:ext>
            </a:extLst>
          </p:cNvPr>
          <p:cNvSpPr>
            <a:spLocks noGrp="1"/>
          </p:cNvSpPr>
          <p:nvPr>
            <p:ph type="ftr" sz="quarter" idx="11"/>
          </p:nvPr>
        </p:nvSpPr>
        <p:spPr/>
        <p:txBody>
          <a:bodyPr/>
          <a:lstStyle/>
          <a:p>
            <a:r>
              <a:rPr lang="en-GB"/>
              <a:t>2022 Full Year Results Presentation, April 2023</a:t>
            </a:r>
          </a:p>
        </p:txBody>
      </p:sp>
      <p:sp>
        <p:nvSpPr>
          <p:cNvPr id="7" name="Slide Number Placeholder 6">
            <a:extLst>
              <a:ext uri="{FF2B5EF4-FFF2-40B4-BE49-F238E27FC236}">
                <a16:creationId xmlns:a16="http://schemas.microsoft.com/office/drawing/2014/main" id="{3DF8E506-4DE8-47B0-A1FE-C4E148220680}"/>
              </a:ext>
            </a:extLst>
          </p:cNvPr>
          <p:cNvSpPr>
            <a:spLocks noGrp="1"/>
          </p:cNvSpPr>
          <p:nvPr>
            <p:ph type="sldNum" sz="quarter" idx="12"/>
          </p:nvPr>
        </p:nvSpPr>
        <p:spPr/>
        <p:txBody>
          <a:bodyPr/>
          <a:lstStyle/>
          <a:p>
            <a:fld id="{88476D58-9353-4E68-BA19-6B4C3BA837E1}" type="slidenum">
              <a:rPr lang="en-GB" smtClean="0"/>
              <a:t>‹#›</a:t>
            </a:fld>
            <a:endParaRPr lang="en-GB"/>
          </a:p>
        </p:txBody>
      </p:sp>
      <p:sp>
        <p:nvSpPr>
          <p:cNvPr id="8" name="Text Placeholder 8">
            <a:extLst>
              <a:ext uri="{FF2B5EF4-FFF2-40B4-BE49-F238E27FC236}">
                <a16:creationId xmlns:a16="http://schemas.microsoft.com/office/drawing/2014/main" id="{5D6B69B6-D189-4E8A-80AC-02709504B30B}"/>
              </a:ext>
            </a:extLst>
          </p:cNvPr>
          <p:cNvSpPr>
            <a:spLocks noGrp="1"/>
          </p:cNvSpPr>
          <p:nvPr>
            <p:ph type="body" sz="quarter" idx="13"/>
          </p:nvPr>
        </p:nvSpPr>
        <p:spPr>
          <a:xfrm>
            <a:off x="371475" y="328622"/>
            <a:ext cx="6082548" cy="169545"/>
          </a:xfrm>
        </p:spPr>
        <p:txBody>
          <a:bodyPr>
            <a:normAutofit/>
          </a:bodyPr>
          <a:lstStyle>
            <a:lvl1pPr>
              <a:defRPr sz="1000" b="0">
                <a:solidFill>
                  <a:schemeClr val="accent3"/>
                </a:solidFill>
              </a:defRPr>
            </a:lvl1pPr>
          </a:lstStyle>
          <a:p>
            <a:pPr lvl="0"/>
            <a:r>
              <a:rPr lang="en-US"/>
              <a:t>Click to edit Master text styles</a:t>
            </a:r>
          </a:p>
        </p:txBody>
      </p:sp>
      <p:sp>
        <p:nvSpPr>
          <p:cNvPr id="14" name="Picture Placeholder 8">
            <a:extLst>
              <a:ext uri="{FF2B5EF4-FFF2-40B4-BE49-F238E27FC236}">
                <a16:creationId xmlns:a16="http://schemas.microsoft.com/office/drawing/2014/main" id="{F63DEE7D-8DB4-42EB-BDA4-1394D15B861B}"/>
              </a:ext>
            </a:extLst>
          </p:cNvPr>
          <p:cNvSpPr>
            <a:spLocks noGrp="1"/>
          </p:cNvSpPr>
          <p:nvPr>
            <p:ph type="pic" sz="quarter" idx="14"/>
          </p:nvPr>
        </p:nvSpPr>
        <p:spPr>
          <a:xfrm>
            <a:off x="6774260" y="328622"/>
            <a:ext cx="2755106" cy="2719383"/>
          </a:xfrm>
          <a:pattFill prst="ltUpDiag">
            <a:fgClr>
              <a:schemeClr val="accent3"/>
            </a:fgClr>
            <a:bgClr>
              <a:schemeClr val="bg1"/>
            </a:bgClr>
          </a:pattFill>
        </p:spPr>
        <p:txBody>
          <a:bodyPr/>
          <a:lstStyle/>
          <a:p>
            <a:r>
              <a:rPr lang="en-US"/>
              <a:t>Click icon to add picture</a:t>
            </a:r>
            <a:endParaRPr lang="en-GB"/>
          </a:p>
        </p:txBody>
      </p:sp>
      <p:sp>
        <p:nvSpPr>
          <p:cNvPr id="15" name="Picture Placeholder 8">
            <a:extLst>
              <a:ext uri="{FF2B5EF4-FFF2-40B4-BE49-F238E27FC236}">
                <a16:creationId xmlns:a16="http://schemas.microsoft.com/office/drawing/2014/main" id="{77A8A391-233D-4E13-9E50-81265E5FF2B0}"/>
              </a:ext>
            </a:extLst>
          </p:cNvPr>
          <p:cNvSpPr>
            <a:spLocks noGrp="1"/>
          </p:cNvSpPr>
          <p:nvPr>
            <p:ph type="pic" sz="quarter" idx="15"/>
          </p:nvPr>
        </p:nvSpPr>
        <p:spPr>
          <a:xfrm>
            <a:off x="6775550" y="3192494"/>
            <a:ext cx="2755106" cy="2719383"/>
          </a:xfrm>
          <a:pattFill prst="ltUpDiag">
            <a:fgClr>
              <a:schemeClr val="accent3"/>
            </a:fgClr>
            <a:bgClr>
              <a:schemeClr val="bg1"/>
            </a:bgClr>
          </a:pattFill>
        </p:spPr>
        <p:txBody>
          <a:bodyPr/>
          <a:lstStyle/>
          <a:p>
            <a:r>
              <a:rPr lang="en-US"/>
              <a:t>Click icon to add picture</a:t>
            </a:r>
            <a:endParaRPr lang="en-GB"/>
          </a:p>
        </p:txBody>
      </p:sp>
    </p:spTree>
    <p:extLst>
      <p:ext uri="{BB962C8B-B14F-4D97-AF65-F5344CB8AC3E}">
        <p14:creationId xmlns:p14="http://schemas.microsoft.com/office/powerpoint/2010/main" val="439561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and 2 Images 3">
    <p:spTree>
      <p:nvGrpSpPr>
        <p:cNvPr id="1" name=""/>
        <p:cNvGrpSpPr/>
        <p:nvPr/>
      </p:nvGrpSpPr>
      <p:grpSpPr>
        <a:xfrm>
          <a:off x="0" y="0"/>
          <a:ext cx="0" cy="0"/>
          <a:chOff x="0" y="0"/>
          <a:chExt cx="0" cy="0"/>
        </a:xfrm>
      </p:grpSpPr>
      <p:sp>
        <p:nvSpPr>
          <p:cNvPr id="14" name="Picture Placeholder 8">
            <a:extLst>
              <a:ext uri="{FF2B5EF4-FFF2-40B4-BE49-F238E27FC236}">
                <a16:creationId xmlns:a16="http://schemas.microsoft.com/office/drawing/2014/main" id="{F63DEE7D-8DB4-42EB-BDA4-1394D15B861B}"/>
              </a:ext>
            </a:extLst>
          </p:cNvPr>
          <p:cNvSpPr>
            <a:spLocks noGrp="1"/>
          </p:cNvSpPr>
          <p:nvPr>
            <p:ph type="pic" sz="quarter" idx="14"/>
          </p:nvPr>
        </p:nvSpPr>
        <p:spPr>
          <a:xfrm>
            <a:off x="371475" y="1200149"/>
            <a:ext cx="4887216" cy="4711723"/>
          </a:xfrm>
          <a:pattFill prst="ltUpDiag">
            <a:fgClr>
              <a:schemeClr val="accent3"/>
            </a:fgClr>
            <a:bgClr>
              <a:schemeClr val="bg1"/>
            </a:bgClr>
          </a:pattFill>
        </p:spPr>
        <p:txBody>
          <a:bodyPr/>
          <a:lstStyle/>
          <a:p>
            <a:r>
              <a:rPr lang="en-US"/>
              <a:t>Click icon to add picture</a:t>
            </a:r>
            <a:endParaRPr lang="en-GB"/>
          </a:p>
        </p:txBody>
      </p:sp>
      <p:sp>
        <p:nvSpPr>
          <p:cNvPr id="2" name="Title 1">
            <a:extLst>
              <a:ext uri="{FF2B5EF4-FFF2-40B4-BE49-F238E27FC236}">
                <a16:creationId xmlns:a16="http://schemas.microsoft.com/office/drawing/2014/main" id="{26A77F80-8105-490A-B116-0D4B5CC202FF}"/>
              </a:ext>
            </a:extLst>
          </p:cNvPr>
          <p:cNvSpPr>
            <a:spLocks noGrp="1"/>
          </p:cNvSpPr>
          <p:nvPr>
            <p:ph type="title"/>
          </p:nvPr>
        </p:nvSpPr>
        <p:spPr>
          <a:xfrm>
            <a:off x="374403" y="553502"/>
            <a:ext cx="5111651" cy="422812"/>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86554C49-092A-44C7-9FFB-C6474AA7C226}"/>
              </a:ext>
            </a:extLst>
          </p:cNvPr>
          <p:cNvSpPr>
            <a:spLocks noGrp="1"/>
          </p:cNvSpPr>
          <p:nvPr>
            <p:ph sz="half" idx="1"/>
          </p:nvPr>
        </p:nvSpPr>
        <p:spPr>
          <a:xfrm>
            <a:off x="5681764" y="3429001"/>
            <a:ext cx="3847949" cy="2484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AAF80658-4339-4A9F-9C8E-A58E6A60123B}"/>
              </a:ext>
            </a:extLst>
          </p:cNvPr>
          <p:cNvSpPr>
            <a:spLocks noGrp="1"/>
          </p:cNvSpPr>
          <p:nvPr>
            <p:ph type="ftr" sz="quarter" idx="11"/>
          </p:nvPr>
        </p:nvSpPr>
        <p:spPr/>
        <p:txBody>
          <a:bodyPr/>
          <a:lstStyle/>
          <a:p>
            <a:r>
              <a:rPr lang="en-GB"/>
              <a:t>2022 Full Year Results Presentation, April 2023</a:t>
            </a:r>
          </a:p>
        </p:txBody>
      </p:sp>
      <p:sp>
        <p:nvSpPr>
          <p:cNvPr id="7" name="Slide Number Placeholder 6">
            <a:extLst>
              <a:ext uri="{FF2B5EF4-FFF2-40B4-BE49-F238E27FC236}">
                <a16:creationId xmlns:a16="http://schemas.microsoft.com/office/drawing/2014/main" id="{3DF8E506-4DE8-47B0-A1FE-C4E148220680}"/>
              </a:ext>
            </a:extLst>
          </p:cNvPr>
          <p:cNvSpPr>
            <a:spLocks noGrp="1"/>
          </p:cNvSpPr>
          <p:nvPr>
            <p:ph type="sldNum" sz="quarter" idx="12"/>
          </p:nvPr>
        </p:nvSpPr>
        <p:spPr/>
        <p:txBody>
          <a:bodyPr/>
          <a:lstStyle/>
          <a:p>
            <a:fld id="{88476D58-9353-4E68-BA19-6B4C3BA837E1}" type="slidenum">
              <a:rPr lang="en-GB" smtClean="0"/>
              <a:t>‹#›</a:t>
            </a:fld>
            <a:endParaRPr lang="en-GB"/>
          </a:p>
        </p:txBody>
      </p:sp>
      <p:sp>
        <p:nvSpPr>
          <p:cNvPr id="8" name="Text Placeholder 8">
            <a:extLst>
              <a:ext uri="{FF2B5EF4-FFF2-40B4-BE49-F238E27FC236}">
                <a16:creationId xmlns:a16="http://schemas.microsoft.com/office/drawing/2014/main" id="{5D6B69B6-D189-4E8A-80AC-02709504B30B}"/>
              </a:ext>
            </a:extLst>
          </p:cNvPr>
          <p:cNvSpPr>
            <a:spLocks noGrp="1"/>
          </p:cNvSpPr>
          <p:nvPr>
            <p:ph type="body" sz="quarter" idx="13"/>
          </p:nvPr>
        </p:nvSpPr>
        <p:spPr>
          <a:xfrm>
            <a:off x="371476" y="328622"/>
            <a:ext cx="5113812" cy="169545"/>
          </a:xfrm>
        </p:spPr>
        <p:txBody>
          <a:bodyPr>
            <a:normAutofit/>
          </a:bodyPr>
          <a:lstStyle>
            <a:lvl1pPr>
              <a:defRPr sz="1000" b="0">
                <a:solidFill>
                  <a:schemeClr val="accent3"/>
                </a:solidFill>
              </a:defRPr>
            </a:lvl1pPr>
          </a:lstStyle>
          <a:p>
            <a:pPr lvl="0"/>
            <a:r>
              <a:rPr lang="en-US"/>
              <a:t>Click to edit Master text styles</a:t>
            </a:r>
          </a:p>
        </p:txBody>
      </p:sp>
      <p:sp>
        <p:nvSpPr>
          <p:cNvPr id="15" name="Picture Placeholder 8">
            <a:extLst>
              <a:ext uri="{FF2B5EF4-FFF2-40B4-BE49-F238E27FC236}">
                <a16:creationId xmlns:a16="http://schemas.microsoft.com/office/drawing/2014/main" id="{77A8A391-233D-4E13-9E50-81265E5FF2B0}"/>
              </a:ext>
            </a:extLst>
          </p:cNvPr>
          <p:cNvSpPr>
            <a:spLocks noGrp="1"/>
          </p:cNvSpPr>
          <p:nvPr>
            <p:ph type="pic" sz="quarter" idx="15"/>
          </p:nvPr>
        </p:nvSpPr>
        <p:spPr>
          <a:xfrm>
            <a:off x="5681762" y="328622"/>
            <a:ext cx="3848894" cy="2719383"/>
          </a:xfrm>
          <a:pattFill prst="ltUpDiag">
            <a:fgClr>
              <a:schemeClr val="accent3"/>
            </a:fgClr>
            <a:bgClr>
              <a:schemeClr val="bg1"/>
            </a:bgClr>
          </a:pattFill>
        </p:spPr>
        <p:txBody>
          <a:bodyPr/>
          <a:lstStyle/>
          <a:p>
            <a:r>
              <a:rPr lang="en-US"/>
              <a:t>Click icon to add picture</a:t>
            </a:r>
            <a:endParaRPr lang="en-GB" dirty="0"/>
          </a:p>
        </p:txBody>
      </p:sp>
    </p:spTree>
    <p:extLst>
      <p:ext uri="{BB962C8B-B14F-4D97-AF65-F5344CB8AC3E}">
        <p14:creationId xmlns:p14="http://schemas.microsoft.com/office/powerpoint/2010/main" val="2283715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and 2 Image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7F80-8105-490A-B116-0D4B5CC202FF}"/>
              </a:ext>
            </a:extLst>
          </p:cNvPr>
          <p:cNvSpPr>
            <a:spLocks noGrp="1"/>
          </p:cNvSpPr>
          <p:nvPr>
            <p:ph type="title"/>
          </p:nvPr>
        </p:nvSpPr>
        <p:spPr>
          <a:xfrm>
            <a:off x="374401" y="553502"/>
            <a:ext cx="9158400" cy="422812"/>
          </a:xfrm>
        </p:spPr>
        <p:txBody>
          <a:bodyPr/>
          <a:lstStyle/>
          <a:p>
            <a:r>
              <a:rPr lang="en-US"/>
              <a:t>Click to edit Master title style</a:t>
            </a:r>
            <a:endParaRPr lang="en-GB"/>
          </a:p>
        </p:txBody>
      </p:sp>
      <p:sp>
        <p:nvSpPr>
          <p:cNvPr id="6" name="Footer Placeholder 5">
            <a:extLst>
              <a:ext uri="{FF2B5EF4-FFF2-40B4-BE49-F238E27FC236}">
                <a16:creationId xmlns:a16="http://schemas.microsoft.com/office/drawing/2014/main" id="{AAF80658-4339-4A9F-9C8E-A58E6A60123B}"/>
              </a:ext>
            </a:extLst>
          </p:cNvPr>
          <p:cNvSpPr>
            <a:spLocks noGrp="1"/>
          </p:cNvSpPr>
          <p:nvPr>
            <p:ph type="ftr" sz="quarter" idx="11"/>
          </p:nvPr>
        </p:nvSpPr>
        <p:spPr/>
        <p:txBody>
          <a:bodyPr/>
          <a:lstStyle/>
          <a:p>
            <a:r>
              <a:rPr lang="en-GB"/>
              <a:t>2022 Full Year Results Presentation, April 2023</a:t>
            </a:r>
          </a:p>
        </p:txBody>
      </p:sp>
      <p:sp>
        <p:nvSpPr>
          <p:cNvPr id="7" name="Slide Number Placeholder 6">
            <a:extLst>
              <a:ext uri="{FF2B5EF4-FFF2-40B4-BE49-F238E27FC236}">
                <a16:creationId xmlns:a16="http://schemas.microsoft.com/office/drawing/2014/main" id="{3DF8E506-4DE8-47B0-A1FE-C4E148220680}"/>
              </a:ext>
            </a:extLst>
          </p:cNvPr>
          <p:cNvSpPr>
            <a:spLocks noGrp="1"/>
          </p:cNvSpPr>
          <p:nvPr>
            <p:ph type="sldNum" sz="quarter" idx="12"/>
          </p:nvPr>
        </p:nvSpPr>
        <p:spPr/>
        <p:txBody>
          <a:bodyPr/>
          <a:lstStyle/>
          <a:p>
            <a:fld id="{88476D58-9353-4E68-BA19-6B4C3BA837E1}" type="slidenum">
              <a:rPr lang="en-GB" smtClean="0"/>
              <a:t>‹#›</a:t>
            </a:fld>
            <a:endParaRPr lang="en-GB"/>
          </a:p>
        </p:txBody>
      </p:sp>
      <p:sp>
        <p:nvSpPr>
          <p:cNvPr id="8" name="Text Placeholder 8">
            <a:extLst>
              <a:ext uri="{FF2B5EF4-FFF2-40B4-BE49-F238E27FC236}">
                <a16:creationId xmlns:a16="http://schemas.microsoft.com/office/drawing/2014/main" id="{5D6B69B6-D189-4E8A-80AC-02709504B30B}"/>
              </a:ext>
            </a:extLst>
          </p:cNvPr>
          <p:cNvSpPr>
            <a:spLocks noGrp="1"/>
          </p:cNvSpPr>
          <p:nvPr>
            <p:ph type="body" sz="quarter" idx="13"/>
          </p:nvPr>
        </p:nvSpPr>
        <p:spPr>
          <a:xfrm>
            <a:off x="371475" y="328622"/>
            <a:ext cx="9158400" cy="169545"/>
          </a:xfrm>
        </p:spPr>
        <p:txBody>
          <a:bodyPr>
            <a:normAutofit/>
          </a:bodyPr>
          <a:lstStyle>
            <a:lvl1pPr>
              <a:defRPr sz="1000" b="0">
                <a:solidFill>
                  <a:schemeClr val="accent3"/>
                </a:solidFill>
              </a:defRPr>
            </a:lvl1pPr>
          </a:lstStyle>
          <a:p>
            <a:pPr lvl="0"/>
            <a:r>
              <a:rPr lang="en-US"/>
              <a:t>Click to edit Master text styles</a:t>
            </a:r>
          </a:p>
        </p:txBody>
      </p:sp>
      <p:sp>
        <p:nvSpPr>
          <p:cNvPr id="14" name="Picture Placeholder 8">
            <a:extLst>
              <a:ext uri="{FF2B5EF4-FFF2-40B4-BE49-F238E27FC236}">
                <a16:creationId xmlns:a16="http://schemas.microsoft.com/office/drawing/2014/main" id="{F63DEE7D-8DB4-42EB-BDA4-1394D15B861B}"/>
              </a:ext>
            </a:extLst>
          </p:cNvPr>
          <p:cNvSpPr>
            <a:spLocks noGrp="1"/>
          </p:cNvSpPr>
          <p:nvPr>
            <p:ph type="pic" sz="quarter" idx="14"/>
          </p:nvPr>
        </p:nvSpPr>
        <p:spPr>
          <a:xfrm>
            <a:off x="375346" y="4051329"/>
            <a:ext cx="4307733" cy="1862108"/>
          </a:xfrm>
          <a:pattFill prst="ltUpDiag">
            <a:fgClr>
              <a:schemeClr val="accent3"/>
            </a:fgClr>
            <a:bgClr>
              <a:schemeClr val="bg1"/>
            </a:bgClr>
          </a:pattFill>
        </p:spPr>
        <p:txBody>
          <a:bodyPr/>
          <a:lstStyle/>
          <a:p>
            <a:r>
              <a:rPr lang="en-US"/>
              <a:t>Click icon to add picture</a:t>
            </a:r>
            <a:endParaRPr lang="en-GB"/>
          </a:p>
        </p:txBody>
      </p:sp>
      <p:sp>
        <p:nvSpPr>
          <p:cNvPr id="15" name="Picture Placeholder 8">
            <a:extLst>
              <a:ext uri="{FF2B5EF4-FFF2-40B4-BE49-F238E27FC236}">
                <a16:creationId xmlns:a16="http://schemas.microsoft.com/office/drawing/2014/main" id="{77A8A391-233D-4E13-9E50-81265E5FF2B0}"/>
              </a:ext>
            </a:extLst>
          </p:cNvPr>
          <p:cNvSpPr>
            <a:spLocks noGrp="1"/>
          </p:cNvSpPr>
          <p:nvPr>
            <p:ph type="pic" sz="quarter" idx="15"/>
          </p:nvPr>
        </p:nvSpPr>
        <p:spPr>
          <a:xfrm>
            <a:off x="5222922" y="4051300"/>
            <a:ext cx="4307734" cy="1860572"/>
          </a:xfrm>
          <a:pattFill prst="ltUpDiag">
            <a:fgClr>
              <a:schemeClr val="accent3"/>
            </a:fgClr>
            <a:bgClr>
              <a:schemeClr val="bg1"/>
            </a:bgClr>
          </a:pattFill>
        </p:spPr>
        <p:txBody>
          <a:bodyPr/>
          <a:lstStyle/>
          <a:p>
            <a:r>
              <a:rPr lang="en-US"/>
              <a:t>Click icon to add picture</a:t>
            </a:r>
            <a:endParaRPr lang="en-GB"/>
          </a:p>
        </p:txBody>
      </p:sp>
      <p:sp>
        <p:nvSpPr>
          <p:cNvPr id="9" name="Content Placeholder 2">
            <a:extLst>
              <a:ext uri="{FF2B5EF4-FFF2-40B4-BE49-F238E27FC236}">
                <a16:creationId xmlns:a16="http://schemas.microsoft.com/office/drawing/2014/main" id="{90BAD0F6-4B5C-4CAB-9FE2-3E05C08430E3}"/>
              </a:ext>
            </a:extLst>
          </p:cNvPr>
          <p:cNvSpPr>
            <a:spLocks noGrp="1"/>
          </p:cNvSpPr>
          <p:nvPr>
            <p:ph sz="half" idx="1"/>
          </p:nvPr>
        </p:nvSpPr>
        <p:spPr>
          <a:xfrm>
            <a:off x="375346" y="1200154"/>
            <a:ext cx="4307734" cy="26987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3">
            <a:extLst>
              <a:ext uri="{FF2B5EF4-FFF2-40B4-BE49-F238E27FC236}">
                <a16:creationId xmlns:a16="http://schemas.microsoft.com/office/drawing/2014/main" id="{D633B9DD-4A17-4545-BB96-C503A01A4EB2}"/>
              </a:ext>
            </a:extLst>
          </p:cNvPr>
          <p:cNvSpPr>
            <a:spLocks noGrp="1"/>
          </p:cNvSpPr>
          <p:nvPr>
            <p:ph sz="half" idx="2"/>
          </p:nvPr>
        </p:nvSpPr>
        <p:spPr>
          <a:xfrm>
            <a:off x="5222922" y="1200154"/>
            <a:ext cx="4307734" cy="26987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872495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7F80-8105-490A-B116-0D4B5CC202FF}"/>
              </a:ext>
            </a:extLst>
          </p:cNvPr>
          <p:cNvSpPr>
            <a:spLocks noGrp="1"/>
          </p:cNvSpPr>
          <p:nvPr>
            <p:ph type="title"/>
          </p:nvPr>
        </p:nvSpPr>
        <p:spPr>
          <a:xfrm>
            <a:off x="374401" y="553502"/>
            <a:ext cx="9158400" cy="422812"/>
          </a:xfrm>
        </p:spPr>
        <p:txBody>
          <a:bodyPr/>
          <a:lstStyle/>
          <a:p>
            <a:r>
              <a:rPr lang="en-US"/>
              <a:t>Click to edit Master title style</a:t>
            </a:r>
            <a:endParaRPr lang="en-GB"/>
          </a:p>
        </p:txBody>
      </p:sp>
      <p:sp>
        <p:nvSpPr>
          <p:cNvPr id="6" name="Footer Placeholder 5">
            <a:extLst>
              <a:ext uri="{FF2B5EF4-FFF2-40B4-BE49-F238E27FC236}">
                <a16:creationId xmlns:a16="http://schemas.microsoft.com/office/drawing/2014/main" id="{AAF80658-4339-4A9F-9C8E-A58E6A60123B}"/>
              </a:ext>
            </a:extLst>
          </p:cNvPr>
          <p:cNvSpPr>
            <a:spLocks noGrp="1"/>
          </p:cNvSpPr>
          <p:nvPr>
            <p:ph type="ftr" sz="quarter" idx="11"/>
          </p:nvPr>
        </p:nvSpPr>
        <p:spPr/>
        <p:txBody>
          <a:bodyPr/>
          <a:lstStyle/>
          <a:p>
            <a:r>
              <a:rPr lang="en-GB"/>
              <a:t>2022 Full Year Results Presentation, April 2023</a:t>
            </a:r>
          </a:p>
        </p:txBody>
      </p:sp>
      <p:sp>
        <p:nvSpPr>
          <p:cNvPr id="7" name="Slide Number Placeholder 6">
            <a:extLst>
              <a:ext uri="{FF2B5EF4-FFF2-40B4-BE49-F238E27FC236}">
                <a16:creationId xmlns:a16="http://schemas.microsoft.com/office/drawing/2014/main" id="{3DF8E506-4DE8-47B0-A1FE-C4E148220680}"/>
              </a:ext>
            </a:extLst>
          </p:cNvPr>
          <p:cNvSpPr>
            <a:spLocks noGrp="1"/>
          </p:cNvSpPr>
          <p:nvPr>
            <p:ph type="sldNum" sz="quarter" idx="12"/>
          </p:nvPr>
        </p:nvSpPr>
        <p:spPr/>
        <p:txBody>
          <a:bodyPr/>
          <a:lstStyle/>
          <a:p>
            <a:fld id="{88476D58-9353-4E68-BA19-6B4C3BA837E1}" type="slidenum">
              <a:rPr lang="en-GB" smtClean="0"/>
              <a:t>‹#›</a:t>
            </a:fld>
            <a:endParaRPr lang="en-GB"/>
          </a:p>
        </p:txBody>
      </p:sp>
      <p:sp>
        <p:nvSpPr>
          <p:cNvPr id="8" name="Text Placeholder 8">
            <a:extLst>
              <a:ext uri="{FF2B5EF4-FFF2-40B4-BE49-F238E27FC236}">
                <a16:creationId xmlns:a16="http://schemas.microsoft.com/office/drawing/2014/main" id="{5D6B69B6-D189-4E8A-80AC-02709504B30B}"/>
              </a:ext>
            </a:extLst>
          </p:cNvPr>
          <p:cNvSpPr>
            <a:spLocks noGrp="1"/>
          </p:cNvSpPr>
          <p:nvPr>
            <p:ph type="body" sz="quarter" idx="13"/>
          </p:nvPr>
        </p:nvSpPr>
        <p:spPr>
          <a:xfrm>
            <a:off x="371475" y="328622"/>
            <a:ext cx="9158400" cy="169545"/>
          </a:xfrm>
        </p:spPr>
        <p:txBody>
          <a:bodyPr>
            <a:normAutofit/>
          </a:bodyPr>
          <a:lstStyle>
            <a:lvl1pPr>
              <a:defRPr sz="1000" b="0">
                <a:solidFill>
                  <a:schemeClr val="accent3"/>
                </a:solidFill>
              </a:defRPr>
            </a:lvl1pPr>
          </a:lstStyle>
          <a:p>
            <a:pPr lvl="0"/>
            <a:r>
              <a:rPr lang="en-US"/>
              <a:t>Click to edit Master text styles</a:t>
            </a:r>
          </a:p>
        </p:txBody>
      </p:sp>
      <p:sp>
        <p:nvSpPr>
          <p:cNvPr id="14" name="Picture Placeholder 8">
            <a:extLst>
              <a:ext uri="{FF2B5EF4-FFF2-40B4-BE49-F238E27FC236}">
                <a16:creationId xmlns:a16="http://schemas.microsoft.com/office/drawing/2014/main" id="{F63DEE7D-8DB4-42EB-BDA4-1394D15B861B}"/>
              </a:ext>
            </a:extLst>
          </p:cNvPr>
          <p:cNvSpPr>
            <a:spLocks noGrp="1"/>
          </p:cNvSpPr>
          <p:nvPr>
            <p:ph type="pic" sz="quarter" idx="14"/>
          </p:nvPr>
        </p:nvSpPr>
        <p:spPr>
          <a:xfrm>
            <a:off x="375346" y="1200149"/>
            <a:ext cx="9154367" cy="4713288"/>
          </a:xfrm>
          <a:pattFill prst="ltUpDiag">
            <a:fgClr>
              <a:schemeClr val="accent3"/>
            </a:fgClr>
            <a:bgClr>
              <a:schemeClr val="bg1"/>
            </a:bgClr>
          </a:pattFill>
        </p:spPr>
        <p:txBody>
          <a:bodyPr/>
          <a:lstStyle/>
          <a:p>
            <a:r>
              <a:rPr lang="en-US"/>
              <a:t>Click icon to add picture</a:t>
            </a:r>
            <a:endParaRPr lang="en-GB"/>
          </a:p>
        </p:txBody>
      </p:sp>
    </p:spTree>
    <p:extLst>
      <p:ext uri="{BB962C8B-B14F-4D97-AF65-F5344CB8AC3E}">
        <p14:creationId xmlns:p14="http://schemas.microsoft.com/office/powerpoint/2010/main" val="214450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7F80-8105-490A-B116-0D4B5CC202F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6554C49-092A-44C7-9FFB-C6474AA7C226}"/>
              </a:ext>
            </a:extLst>
          </p:cNvPr>
          <p:cNvSpPr>
            <a:spLocks noGrp="1"/>
          </p:cNvSpPr>
          <p:nvPr>
            <p:ph sz="half" idx="1"/>
          </p:nvPr>
        </p:nvSpPr>
        <p:spPr>
          <a:xfrm>
            <a:off x="375346" y="1200153"/>
            <a:ext cx="2736704" cy="4713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901EFCB9-49C9-499D-9135-70262A9993DB}"/>
              </a:ext>
            </a:extLst>
          </p:cNvPr>
          <p:cNvSpPr>
            <a:spLocks noGrp="1"/>
          </p:cNvSpPr>
          <p:nvPr>
            <p:ph sz="half" idx="2"/>
          </p:nvPr>
        </p:nvSpPr>
        <p:spPr>
          <a:xfrm>
            <a:off x="3584650" y="1200153"/>
            <a:ext cx="2736704" cy="4713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AAF80658-4339-4A9F-9C8E-A58E6A60123B}"/>
              </a:ext>
            </a:extLst>
          </p:cNvPr>
          <p:cNvSpPr>
            <a:spLocks noGrp="1"/>
          </p:cNvSpPr>
          <p:nvPr>
            <p:ph type="ftr" sz="quarter" idx="11"/>
          </p:nvPr>
        </p:nvSpPr>
        <p:spPr/>
        <p:txBody>
          <a:bodyPr/>
          <a:lstStyle/>
          <a:p>
            <a:r>
              <a:rPr lang="en-GB"/>
              <a:t>2022 Full Year Results Presentation, April 2023</a:t>
            </a:r>
          </a:p>
        </p:txBody>
      </p:sp>
      <p:sp>
        <p:nvSpPr>
          <p:cNvPr id="7" name="Slide Number Placeholder 6">
            <a:extLst>
              <a:ext uri="{FF2B5EF4-FFF2-40B4-BE49-F238E27FC236}">
                <a16:creationId xmlns:a16="http://schemas.microsoft.com/office/drawing/2014/main" id="{3DF8E506-4DE8-47B0-A1FE-C4E148220680}"/>
              </a:ext>
            </a:extLst>
          </p:cNvPr>
          <p:cNvSpPr>
            <a:spLocks noGrp="1"/>
          </p:cNvSpPr>
          <p:nvPr>
            <p:ph type="sldNum" sz="quarter" idx="12"/>
          </p:nvPr>
        </p:nvSpPr>
        <p:spPr/>
        <p:txBody>
          <a:bodyPr/>
          <a:lstStyle/>
          <a:p>
            <a:fld id="{88476D58-9353-4E68-BA19-6B4C3BA837E1}" type="slidenum">
              <a:rPr lang="en-GB" smtClean="0"/>
              <a:t>‹#›</a:t>
            </a:fld>
            <a:endParaRPr lang="en-GB"/>
          </a:p>
        </p:txBody>
      </p:sp>
      <p:sp>
        <p:nvSpPr>
          <p:cNvPr id="8" name="Text Placeholder 8">
            <a:extLst>
              <a:ext uri="{FF2B5EF4-FFF2-40B4-BE49-F238E27FC236}">
                <a16:creationId xmlns:a16="http://schemas.microsoft.com/office/drawing/2014/main" id="{5D6B69B6-D189-4E8A-80AC-02709504B30B}"/>
              </a:ext>
            </a:extLst>
          </p:cNvPr>
          <p:cNvSpPr>
            <a:spLocks noGrp="1"/>
          </p:cNvSpPr>
          <p:nvPr>
            <p:ph type="body" sz="quarter" idx="13"/>
          </p:nvPr>
        </p:nvSpPr>
        <p:spPr>
          <a:xfrm>
            <a:off x="371477" y="328622"/>
            <a:ext cx="9159181" cy="169545"/>
          </a:xfrm>
        </p:spPr>
        <p:txBody>
          <a:bodyPr>
            <a:normAutofit/>
          </a:bodyPr>
          <a:lstStyle>
            <a:lvl1pPr>
              <a:defRPr sz="1000" b="0">
                <a:solidFill>
                  <a:schemeClr val="accent3"/>
                </a:solidFill>
              </a:defRPr>
            </a:lvl1pPr>
          </a:lstStyle>
          <a:p>
            <a:pPr lvl="0"/>
            <a:r>
              <a:rPr lang="en-US"/>
              <a:t>Click to edit Master text styles</a:t>
            </a:r>
          </a:p>
        </p:txBody>
      </p:sp>
      <p:sp>
        <p:nvSpPr>
          <p:cNvPr id="9" name="Content Placeholder 3">
            <a:extLst>
              <a:ext uri="{FF2B5EF4-FFF2-40B4-BE49-F238E27FC236}">
                <a16:creationId xmlns:a16="http://schemas.microsoft.com/office/drawing/2014/main" id="{5BB066B1-E083-4B8E-B6F2-22098D3C86EC}"/>
              </a:ext>
            </a:extLst>
          </p:cNvPr>
          <p:cNvSpPr>
            <a:spLocks noGrp="1"/>
          </p:cNvSpPr>
          <p:nvPr>
            <p:ph sz="half" idx="14"/>
          </p:nvPr>
        </p:nvSpPr>
        <p:spPr>
          <a:xfrm>
            <a:off x="6793952" y="1200153"/>
            <a:ext cx="2736704" cy="4713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98468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7F80-8105-490A-B116-0D4B5CC202F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6554C49-092A-44C7-9FFB-C6474AA7C226}"/>
              </a:ext>
            </a:extLst>
          </p:cNvPr>
          <p:cNvSpPr>
            <a:spLocks noGrp="1"/>
          </p:cNvSpPr>
          <p:nvPr>
            <p:ph sz="half" idx="1"/>
          </p:nvPr>
        </p:nvSpPr>
        <p:spPr>
          <a:xfrm>
            <a:off x="375349" y="1200153"/>
            <a:ext cx="2027889" cy="4713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901EFCB9-49C9-499D-9135-70262A9993DB}"/>
              </a:ext>
            </a:extLst>
          </p:cNvPr>
          <p:cNvSpPr>
            <a:spLocks noGrp="1"/>
          </p:cNvSpPr>
          <p:nvPr>
            <p:ph sz="half" idx="2"/>
          </p:nvPr>
        </p:nvSpPr>
        <p:spPr>
          <a:xfrm>
            <a:off x="2750840" y="1200153"/>
            <a:ext cx="2027889" cy="4713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AAF80658-4339-4A9F-9C8E-A58E6A60123B}"/>
              </a:ext>
            </a:extLst>
          </p:cNvPr>
          <p:cNvSpPr>
            <a:spLocks noGrp="1"/>
          </p:cNvSpPr>
          <p:nvPr>
            <p:ph type="ftr" sz="quarter" idx="11"/>
          </p:nvPr>
        </p:nvSpPr>
        <p:spPr/>
        <p:txBody>
          <a:bodyPr/>
          <a:lstStyle/>
          <a:p>
            <a:r>
              <a:rPr lang="en-GB"/>
              <a:t>2022 Full Year Results Presentation, April 2023</a:t>
            </a:r>
          </a:p>
        </p:txBody>
      </p:sp>
      <p:sp>
        <p:nvSpPr>
          <p:cNvPr id="7" name="Slide Number Placeholder 6">
            <a:extLst>
              <a:ext uri="{FF2B5EF4-FFF2-40B4-BE49-F238E27FC236}">
                <a16:creationId xmlns:a16="http://schemas.microsoft.com/office/drawing/2014/main" id="{3DF8E506-4DE8-47B0-A1FE-C4E148220680}"/>
              </a:ext>
            </a:extLst>
          </p:cNvPr>
          <p:cNvSpPr>
            <a:spLocks noGrp="1"/>
          </p:cNvSpPr>
          <p:nvPr>
            <p:ph type="sldNum" sz="quarter" idx="12"/>
          </p:nvPr>
        </p:nvSpPr>
        <p:spPr/>
        <p:txBody>
          <a:bodyPr/>
          <a:lstStyle/>
          <a:p>
            <a:fld id="{88476D58-9353-4E68-BA19-6B4C3BA837E1}" type="slidenum">
              <a:rPr lang="en-GB" smtClean="0"/>
              <a:t>‹#›</a:t>
            </a:fld>
            <a:endParaRPr lang="en-GB"/>
          </a:p>
        </p:txBody>
      </p:sp>
      <p:sp>
        <p:nvSpPr>
          <p:cNvPr id="8" name="Text Placeholder 8">
            <a:extLst>
              <a:ext uri="{FF2B5EF4-FFF2-40B4-BE49-F238E27FC236}">
                <a16:creationId xmlns:a16="http://schemas.microsoft.com/office/drawing/2014/main" id="{5D6B69B6-D189-4E8A-80AC-02709504B30B}"/>
              </a:ext>
            </a:extLst>
          </p:cNvPr>
          <p:cNvSpPr>
            <a:spLocks noGrp="1"/>
          </p:cNvSpPr>
          <p:nvPr>
            <p:ph type="body" sz="quarter" idx="13"/>
          </p:nvPr>
        </p:nvSpPr>
        <p:spPr>
          <a:xfrm>
            <a:off x="371477" y="328622"/>
            <a:ext cx="9159181" cy="169545"/>
          </a:xfrm>
        </p:spPr>
        <p:txBody>
          <a:bodyPr>
            <a:normAutofit/>
          </a:bodyPr>
          <a:lstStyle>
            <a:lvl1pPr>
              <a:defRPr sz="1000" b="0">
                <a:solidFill>
                  <a:schemeClr val="accent3"/>
                </a:solidFill>
              </a:defRPr>
            </a:lvl1pPr>
          </a:lstStyle>
          <a:p>
            <a:pPr lvl="0"/>
            <a:r>
              <a:rPr lang="en-US"/>
              <a:t>Click to edit Master text styles</a:t>
            </a:r>
          </a:p>
        </p:txBody>
      </p:sp>
      <p:sp>
        <p:nvSpPr>
          <p:cNvPr id="9" name="Content Placeholder 3">
            <a:extLst>
              <a:ext uri="{FF2B5EF4-FFF2-40B4-BE49-F238E27FC236}">
                <a16:creationId xmlns:a16="http://schemas.microsoft.com/office/drawing/2014/main" id="{5BB066B1-E083-4B8E-B6F2-22098D3C86EC}"/>
              </a:ext>
            </a:extLst>
          </p:cNvPr>
          <p:cNvSpPr>
            <a:spLocks noGrp="1"/>
          </p:cNvSpPr>
          <p:nvPr>
            <p:ph sz="half" idx="14"/>
          </p:nvPr>
        </p:nvSpPr>
        <p:spPr>
          <a:xfrm>
            <a:off x="5126332" y="1200153"/>
            <a:ext cx="2027889" cy="4713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3">
            <a:extLst>
              <a:ext uri="{FF2B5EF4-FFF2-40B4-BE49-F238E27FC236}">
                <a16:creationId xmlns:a16="http://schemas.microsoft.com/office/drawing/2014/main" id="{45D03AC1-8855-422E-B34F-BE6D595F1AE1}"/>
              </a:ext>
            </a:extLst>
          </p:cNvPr>
          <p:cNvSpPr>
            <a:spLocks noGrp="1"/>
          </p:cNvSpPr>
          <p:nvPr>
            <p:ph sz="half" idx="15"/>
          </p:nvPr>
        </p:nvSpPr>
        <p:spPr>
          <a:xfrm>
            <a:off x="7501825" y="1200153"/>
            <a:ext cx="2027889" cy="4713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722573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42020-E679-4541-8339-BEA1FB335AEE}"/>
              </a:ext>
            </a:extLst>
          </p:cNvPr>
          <p:cNvSpPr>
            <a:spLocks noGrp="1"/>
          </p:cNvSpPr>
          <p:nvPr>
            <p:ph type="title"/>
          </p:nvPr>
        </p:nvSpPr>
        <p:spPr/>
        <p:txBody>
          <a:bodyPr/>
          <a:lstStyle/>
          <a:p>
            <a:r>
              <a:rPr lang="en-US"/>
              <a:t>Click to edit Master title style</a:t>
            </a:r>
            <a:endParaRPr lang="en-GB"/>
          </a:p>
        </p:txBody>
      </p:sp>
      <p:sp>
        <p:nvSpPr>
          <p:cNvPr id="4" name="Footer Placeholder 3">
            <a:extLst>
              <a:ext uri="{FF2B5EF4-FFF2-40B4-BE49-F238E27FC236}">
                <a16:creationId xmlns:a16="http://schemas.microsoft.com/office/drawing/2014/main" id="{F2295058-811A-4678-88D2-877B271037ED}"/>
              </a:ext>
            </a:extLst>
          </p:cNvPr>
          <p:cNvSpPr>
            <a:spLocks noGrp="1"/>
          </p:cNvSpPr>
          <p:nvPr>
            <p:ph type="ftr" sz="quarter" idx="11"/>
          </p:nvPr>
        </p:nvSpPr>
        <p:spPr/>
        <p:txBody>
          <a:bodyPr/>
          <a:lstStyle/>
          <a:p>
            <a:r>
              <a:rPr lang="en-GB"/>
              <a:t>2022 Full Year Results Presentation, April 2023</a:t>
            </a:r>
          </a:p>
        </p:txBody>
      </p:sp>
      <p:sp>
        <p:nvSpPr>
          <p:cNvPr id="5" name="Slide Number Placeholder 4">
            <a:extLst>
              <a:ext uri="{FF2B5EF4-FFF2-40B4-BE49-F238E27FC236}">
                <a16:creationId xmlns:a16="http://schemas.microsoft.com/office/drawing/2014/main" id="{8C4A9793-D477-480D-BE6D-148910740D3E}"/>
              </a:ext>
            </a:extLst>
          </p:cNvPr>
          <p:cNvSpPr>
            <a:spLocks noGrp="1"/>
          </p:cNvSpPr>
          <p:nvPr>
            <p:ph type="sldNum" sz="quarter" idx="12"/>
          </p:nvPr>
        </p:nvSpPr>
        <p:spPr/>
        <p:txBody>
          <a:bodyPr/>
          <a:lstStyle/>
          <a:p>
            <a:fld id="{88476D58-9353-4E68-BA19-6B4C3BA837E1}" type="slidenum">
              <a:rPr lang="en-GB" smtClean="0"/>
              <a:t>‹#›</a:t>
            </a:fld>
            <a:endParaRPr lang="en-GB"/>
          </a:p>
        </p:txBody>
      </p:sp>
      <p:sp>
        <p:nvSpPr>
          <p:cNvPr id="6" name="Text Placeholder 8">
            <a:extLst>
              <a:ext uri="{FF2B5EF4-FFF2-40B4-BE49-F238E27FC236}">
                <a16:creationId xmlns:a16="http://schemas.microsoft.com/office/drawing/2014/main" id="{842B79FD-FB96-4F89-9A35-86346E8CD949}"/>
              </a:ext>
            </a:extLst>
          </p:cNvPr>
          <p:cNvSpPr>
            <a:spLocks noGrp="1"/>
          </p:cNvSpPr>
          <p:nvPr>
            <p:ph type="body" sz="quarter" idx="13"/>
          </p:nvPr>
        </p:nvSpPr>
        <p:spPr>
          <a:xfrm>
            <a:off x="371477" y="328622"/>
            <a:ext cx="9159181" cy="169545"/>
          </a:xfrm>
        </p:spPr>
        <p:txBody>
          <a:bodyPr>
            <a:normAutofit/>
          </a:bodyPr>
          <a:lstStyle>
            <a:lvl1pPr>
              <a:defRPr sz="1000" b="0">
                <a:solidFill>
                  <a:schemeClr val="accent3"/>
                </a:solidFill>
              </a:defRPr>
            </a:lvl1pPr>
          </a:lstStyle>
          <a:p>
            <a:pPr lvl="0"/>
            <a:r>
              <a:rPr lang="en-US"/>
              <a:t>Click to edit Master text styles</a:t>
            </a:r>
          </a:p>
        </p:txBody>
      </p:sp>
    </p:spTree>
    <p:extLst>
      <p:ext uri="{BB962C8B-B14F-4D97-AF65-F5344CB8AC3E}">
        <p14:creationId xmlns:p14="http://schemas.microsoft.com/office/powerpoint/2010/main" val="211529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96BDF09-B5E5-47B3-9D8D-6A29B9F32DEA}"/>
              </a:ext>
            </a:extLst>
          </p:cNvPr>
          <p:cNvSpPr>
            <a:spLocks noGrp="1"/>
          </p:cNvSpPr>
          <p:nvPr>
            <p:ph type="ftr" sz="quarter" idx="11"/>
          </p:nvPr>
        </p:nvSpPr>
        <p:spPr/>
        <p:txBody>
          <a:bodyPr/>
          <a:lstStyle/>
          <a:p>
            <a:r>
              <a:rPr lang="en-GB"/>
              <a:t>2022 Full Year Results Presentation, April 2023</a:t>
            </a:r>
          </a:p>
        </p:txBody>
      </p:sp>
      <p:sp>
        <p:nvSpPr>
          <p:cNvPr id="4" name="Slide Number Placeholder 3">
            <a:extLst>
              <a:ext uri="{FF2B5EF4-FFF2-40B4-BE49-F238E27FC236}">
                <a16:creationId xmlns:a16="http://schemas.microsoft.com/office/drawing/2014/main" id="{E86BE6A5-EE2C-4DC2-8AB2-F50A025D5BB2}"/>
              </a:ext>
            </a:extLst>
          </p:cNvPr>
          <p:cNvSpPr>
            <a:spLocks noGrp="1"/>
          </p:cNvSpPr>
          <p:nvPr>
            <p:ph type="sldNum" sz="quarter" idx="12"/>
          </p:nvPr>
        </p:nvSpPr>
        <p:spPr/>
        <p:txBody>
          <a:bodyPr/>
          <a:lstStyle/>
          <a:p>
            <a:fld id="{88476D58-9353-4E68-BA19-6B4C3BA837E1}" type="slidenum">
              <a:rPr lang="en-GB" smtClean="0"/>
              <a:t>‹#›</a:t>
            </a:fld>
            <a:endParaRPr lang="en-GB"/>
          </a:p>
        </p:txBody>
      </p:sp>
    </p:spTree>
    <p:extLst>
      <p:ext uri="{BB962C8B-B14F-4D97-AF65-F5344CB8AC3E}">
        <p14:creationId xmlns:p14="http://schemas.microsoft.com/office/powerpoint/2010/main" val="157613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rporate Title Slide">
    <p:spTree>
      <p:nvGrpSpPr>
        <p:cNvPr id="1" name=""/>
        <p:cNvGrpSpPr/>
        <p:nvPr/>
      </p:nvGrpSpPr>
      <p:grpSpPr>
        <a:xfrm>
          <a:off x="0" y="0"/>
          <a:ext cx="0" cy="0"/>
          <a:chOff x="0" y="0"/>
          <a:chExt cx="0" cy="0"/>
        </a:xfrm>
      </p:grpSpPr>
      <p:sp>
        <p:nvSpPr>
          <p:cNvPr id="13" name="Picture Placeholder 6">
            <a:extLst>
              <a:ext uri="{FF2B5EF4-FFF2-40B4-BE49-F238E27FC236}">
                <a16:creationId xmlns:a16="http://schemas.microsoft.com/office/drawing/2014/main" id="{C664BDC4-8546-421C-AA0E-069DAB5EA921}"/>
              </a:ext>
            </a:extLst>
          </p:cNvPr>
          <p:cNvSpPr>
            <a:spLocks noGrp="1"/>
          </p:cNvSpPr>
          <p:nvPr>
            <p:ph type="pic" sz="quarter" idx="12"/>
          </p:nvPr>
        </p:nvSpPr>
        <p:spPr>
          <a:xfrm>
            <a:off x="4763393" y="2419279"/>
            <a:ext cx="5142607" cy="4438439"/>
          </a:xfrm>
          <a:pattFill prst="ltUpDiag">
            <a:fgClr>
              <a:schemeClr val="accent1"/>
            </a:fgClr>
            <a:bgClr>
              <a:schemeClr val="bg1"/>
            </a:bgClr>
          </a:pattFill>
        </p:spPr>
        <p:txBody>
          <a:bodyPr vert="horz" lIns="0" tIns="0" rIns="0" bIns="0" rtlCol="0">
            <a:normAutofit/>
          </a:bodyPr>
          <a:lstStyle>
            <a:lvl1pPr>
              <a:defRPr lang="en-GB"/>
            </a:lvl1pPr>
          </a:lstStyle>
          <a:p>
            <a:pPr lvl="0"/>
            <a:r>
              <a:rPr lang="en-US" dirty="0"/>
              <a:t>Click icon to add picture</a:t>
            </a:r>
            <a:endParaRPr lang="en-GB" dirty="0"/>
          </a:p>
        </p:txBody>
      </p:sp>
      <p:sp>
        <p:nvSpPr>
          <p:cNvPr id="14" name="Picture Placeholder 6">
            <a:extLst>
              <a:ext uri="{FF2B5EF4-FFF2-40B4-BE49-F238E27FC236}">
                <a16:creationId xmlns:a16="http://schemas.microsoft.com/office/drawing/2014/main" id="{5E8C3323-50E3-41CC-8170-5A201E281AE2}"/>
              </a:ext>
            </a:extLst>
          </p:cNvPr>
          <p:cNvSpPr>
            <a:spLocks noGrp="1"/>
          </p:cNvSpPr>
          <p:nvPr>
            <p:ph type="pic" sz="quarter" idx="13"/>
          </p:nvPr>
        </p:nvSpPr>
        <p:spPr>
          <a:xfrm>
            <a:off x="4763393" y="652494"/>
            <a:ext cx="2151461" cy="1766494"/>
          </a:xfrm>
          <a:pattFill prst="ltUpDiag">
            <a:fgClr>
              <a:schemeClr val="accent4"/>
            </a:fgClr>
            <a:bgClr>
              <a:schemeClr val="bg1"/>
            </a:bgClr>
          </a:pattFill>
        </p:spPr>
        <p:txBody>
          <a:bodyPr vert="horz" lIns="0" tIns="0" rIns="0" bIns="0" rtlCol="0">
            <a:normAutofit/>
          </a:bodyPr>
          <a:lstStyle>
            <a:lvl1pPr>
              <a:defRPr lang="en-GB"/>
            </a:lvl1pPr>
          </a:lstStyle>
          <a:p>
            <a:pPr lvl="0"/>
            <a:r>
              <a:rPr lang="en-US" dirty="0"/>
              <a:t>Click icon to add picture</a:t>
            </a:r>
            <a:endParaRPr lang="en-GB" dirty="0"/>
          </a:p>
        </p:txBody>
      </p:sp>
      <p:sp>
        <p:nvSpPr>
          <p:cNvPr id="15" name="Picture Placeholder 6">
            <a:extLst>
              <a:ext uri="{FF2B5EF4-FFF2-40B4-BE49-F238E27FC236}">
                <a16:creationId xmlns:a16="http://schemas.microsoft.com/office/drawing/2014/main" id="{32125BE8-A380-4722-B866-A4F1206CB080}"/>
              </a:ext>
            </a:extLst>
          </p:cNvPr>
          <p:cNvSpPr>
            <a:spLocks noGrp="1"/>
          </p:cNvSpPr>
          <p:nvPr>
            <p:ph type="pic" sz="quarter" idx="14"/>
          </p:nvPr>
        </p:nvSpPr>
        <p:spPr>
          <a:xfrm>
            <a:off x="371476" y="4200245"/>
            <a:ext cx="4391917" cy="2657473"/>
          </a:xfrm>
          <a:pattFill prst="ltUpDiag">
            <a:fgClr>
              <a:schemeClr val="accent3"/>
            </a:fgClr>
            <a:bgClr>
              <a:schemeClr val="bg1"/>
            </a:bgClr>
          </a:pattFill>
        </p:spPr>
        <p:txBody>
          <a:bodyPr vert="horz" lIns="0" tIns="0" rIns="0" bIns="0" rtlCol="0">
            <a:normAutofit/>
          </a:bodyPr>
          <a:lstStyle>
            <a:lvl1pPr>
              <a:defRPr lang="en-GB"/>
            </a:lvl1pPr>
          </a:lstStyle>
          <a:p>
            <a:pPr lvl="0"/>
            <a:r>
              <a:rPr lang="en-US" dirty="0"/>
              <a:t>Click icon to add picture</a:t>
            </a:r>
            <a:endParaRPr lang="en-GB" dirty="0"/>
          </a:p>
        </p:txBody>
      </p:sp>
      <p:sp>
        <p:nvSpPr>
          <p:cNvPr id="2" name="Title 1">
            <a:extLst>
              <a:ext uri="{FF2B5EF4-FFF2-40B4-BE49-F238E27FC236}">
                <a16:creationId xmlns:a16="http://schemas.microsoft.com/office/drawing/2014/main" id="{3CA993BB-B445-4E0D-BB16-380E29E0F9D8}"/>
              </a:ext>
            </a:extLst>
          </p:cNvPr>
          <p:cNvSpPr>
            <a:spLocks noGrp="1"/>
          </p:cNvSpPr>
          <p:nvPr>
            <p:ph type="ctrTitle"/>
          </p:nvPr>
        </p:nvSpPr>
        <p:spPr>
          <a:xfrm>
            <a:off x="371475" y="1423988"/>
            <a:ext cx="4241006" cy="1820098"/>
          </a:xfrm>
        </p:spPr>
        <p:txBody>
          <a:bodyPr anchor="b">
            <a:normAutofit/>
          </a:bodyPr>
          <a:lstStyle>
            <a:lvl1pPr algn="l">
              <a:lnSpc>
                <a:spcPct val="85000"/>
              </a:lnSpc>
              <a:defRPr sz="4200" b="1">
                <a:solidFill>
                  <a:schemeClr val="accent2"/>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1D1D77C1-4413-4341-A65B-732A65544406}"/>
              </a:ext>
            </a:extLst>
          </p:cNvPr>
          <p:cNvSpPr>
            <a:spLocks noGrp="1"/>
          </p:cNvSpPr>
          <p:nvPr>
            <p:ph type="subTitle" idx="1"/>
          </p:nvPr>
        </p:nvSpPr>
        <p:spPr>
          <a:xfrm>
            <a:off x="371475" y="3406015"/>
            <a:ext cx="4241006" cy="342077"/>
          </a:xfrm>
        </p:spPr>
        <p:txBody>
          <a:bodyPr>
            <a:normAutofit/>
          </a:bodyPr>
          <a:lstStyle>
            <a:lvl1pPr marL="0" indent="0" algn="l">
              <a:buNone/>
              <a:defRPr sz="1400">
                <a:solidFill>
                  <a:schemeClr val="accent3"/>
                </a:solidFill>
              </a:defRPr>
            </a:lvl1pPr>
            <a:lvl2pPr marL="371484" indent="0" algn="ctr">
              <a:buNone/>
              <a:defRPr sz="1625"/>
            </a:lvl2pPr>
            <a:lvl3pPr marL="742969" indent="0" algn="ctr">
              <a:buNone/>
              <a:defRPr sz="1463"/>
            </a:lvl3pPr>
            <a:lvl4pPr marL="1114453" indent="0" algn="ctr">
              <a:buNone/>
              <a:defRPr sz="1300"/>
            </a:lvl4pPr>
            <a:lvl5pPr marL="1485937" indent="0" algn="ctr">
              <a:buNone/>
              <a:defRPr sz="1300"/>
            </a:lvl5pPr>
            <a:lvl6pPr marL="1857421" indent="0" algn="ctr">
              <a:buNone/>
              <a:defRPr sz="1300"/>
            </a:lvl6pPr>
            <a:lvl7pPr marL="2228906" indent="0" algn="ctr">
              <a:buNone/>
              <a:defRPr sz="1300"/>
            </a:lvl7pPr>
            <a:lvl8pPr marL="2600390" indent="0" algn="ctr">
              <a:buNone/>
              <a:defRPr sz="1300"/>
            </a:lvl8pPr>
            <a:lvl9pPr marL="2971874" indent="0" algn="ctr">
              <a:buNone/>
              <a:defRPr sz="1300"/>
            </a:lvl9pPr>
          </a:lstStyle>
          <a:p>
            <a:r>
              <a:rPr lang="en-US"/>
              <a:t>Click to edit Master subtitle style</a:t>
            </a:r>
            <a:endParaRPr lang="en-GB" dirty="0"/>
          </a:p>
        </p:txBody>
      </p:sp>
      <p:sp>
        <p:nvSpPr>
          <p:cNvPr id="5" name="Text Placeholder 4">
            <a:extLst>
              <a:ext uri="{FF2B5EF4-FFF2-40B4-BE49-F238E27FC236}">
                <a16:creationId xmlns:a16="http://schemas.microsoft.com/office/drawing/2014/main" id="{83C4AE4A-C2AE-4BD7-B102-CA3DAAAA8CAB}"/>
              </a:ext>
            </a:extLst>
          </p:cNvPr>
          <p:cNvSpPr>
            <a:spLocks noGrp="1"/>
          </p:cNvSpPr>
          <p:nvPr>
            <p:ph type="body" sz="quarter" idx="10"/>
          </p:nvPr>
        </p:nvSpPr>
        <p:spPr>
          <a:xfrm>
            <a:off x="371475" y="3779838"/>
            <a:ext cx="4241006" cy="292100"/>
          </a:xfrm>
        </p:spPr>
        <p:txBody>
          <a:bodyPr>
            <a:normAutofit/>
          </a:bodyPr>
          <a:lstStyle>
            <a:lvl1pPr>
              <a:defRPr sz="1200" b="0">
                <a:solidFill>
                  <a:schemeClr val="accent2"/>
                </a:solidFill>
              </a:defRPr>
            </a:lvl1pPr>
            <a:lvl4pPr marL="147045" indent="0">
              <a:buNone/>
              <a:defRPr/>
            </a:lvl4pPr>
          </a:lstStyle>
          <a:p>
            <a:pPr lvl="0"/>
            <a:r>
              <a:rPr lang="en-US"/>
              <a:t>Click to edit Master text styles</a:t>
            </a:r>
          </a:p>
        </p:txBody>
      </p:sp>
      <p:sp>
        <p:nvSpPr>
          <p:cNvPr id="12" name="Picture Placeholder 6">
            <a:extLst>
              <a:ext uri="{FF2B5EF4-FFF2-40B4-BE49-F238E27FC236}">
                <a16:creationId xmlns:a16="http://schemas.microsoft.com/office/drawing/2014/main" id="{E75C4152-F1F9-4AD2-9BD0-CCB7BDD5B590}"/>
              </a:ext>
            </a:extLst>
          </p:cNvPr>
          <p:cNvSpPr>
            <a:spLocks noGrp="1"/>
          </p:cNvSpPr>
          <p:nvPr>
            <p:ph type="pic" sz="quarter" idx="11"/>
          </p:nvPr>
        </p:nvSpPr>
        <p:spPr>
          <a:xfrm>
            <a:off x="6914855" y="0"/>
            <a:ext cx="2991147" cy="2419350"/>
          </a:xfrm>
          <a:pattFill prst="ltUpDiag">
            <a:fgClr>
              <a:schemeClr val="accent3"/>
            </a:fgClr>
            <a:bgClr>
              <a:schemeClr val="bg1"/>
            </a:bgClr>
          </a:pattFill>
        </p:spPr>
        <p:txBody>
          <a:bodyPr vert="horz" lIns="0" tIns="0" rIns="0" bIns="0" rtlCol="0">
            <a:normAutofit/>
          </a:bodyPr>
          <a:lstStyle>
            <a:lvl1pPr>
              <a:defRPr lang="en-GB"/>
            </a:lvl1pPr>
          </a:lstStyle>
          <a:p>
            <a:pPr lvl="0"/>
            <a:r>
              <a:rPr lang="en-US" dirty="0"/>
              <a:t>Click icon to add picture</a:t>
            </a:r>
            <a:endParaRPr lang="en-GB" dirty="0"/>
          </a:p>
        </p:txBody>
      </p:sp>
      <p:sp>
        <p:nvSpPr>
          <p:cNvPr id="17" name="Rectangle 16">
            <a:extLst>
              <a:ext uri="{FF2B5EF4-FFF2-40B4-BE49-F238E27FC236}">
                <a16:creationId xmlns:a16="http://schemas.microsoft.com/office/drawing/2014/main" id="{5C5515B2-59BE-491C-92E8-54B145AF52B4}"/>
              </a:ext>
            </a:extLst>
          </p:cNvPr>
          <p:cNvSpPr/>
          <p:nvPr userDrawn="1"/>
        </p:nvSpPr>
        <p:spPr>
          <a:xfrm>
            <a:off x="0" y="6943106"/>
            <a:ext cx="9906000" cy="557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894" dirty="0">
                <a:solidFill>
                  <a:schemeClr val="tx1"/>
                </a:solidFill>
              </a:rPr>
              <a:t>To update the images: Delete the current image &gt; Click the </a:t>
            </a:r>
            <a:r>
              <a:rPr lang="en-US" sz="894" b="1" dirty="0">
                <a:solidFill>
                  <a:schemeClr val="tx1"/>
                </a:solidFill>
              </a:rPr>
              <a:t>image icon </a:t>
            </a:r>
            <a:r>
              <a:rPr lang="en-US" sz="894" dirty="0">
                <a:solidFill>
                  <a:schemeClr val="tx1"/>
                </a:solidFill>
              </a:rPr>
              <a:t>in the center of the placeholder &gt; Browse to your chosen image &gt; Click </a:t>
            </a:r>
            <a:r>
              <a:rPr lang="en-US" sz="894" b="1" dirty="0">
                <a:solidFill>
                  <a:schemeClr val="tx1"/>
                </a:solidFill>
              </a:rPr>
              <a:t>insert</a:t>
            </a:r>
          </a:p>
          <a:p>
            <a:pPr algn="l"/>
            <a:r>
              <a:rPr lang="en-US" sz="894" b="0" dirty="0">
                <a:solidFill>
                  <a:schemeClr val="tx1"/>
                </a:solidFill>
              </a:rPr>
              <a:t>To replace the blue image: Right click the coloured shaped &gt; Arrange &gt; Send to back. Follow the steps above then send the new image to back. (right click &gt; arrange &gt; send to back)</a:t>
            </a:r>
            <a:br>
              <a:rPr lang="en-US" sz="894" b="0" dirty="0">
                <a:solidFill>
                  <a:schemeClr val="tx1"/>
                </a:solidFill>
              </a:rPr>
            </a:br>
            <a:r>
              <a:rPr lang="en-US" sz="894" b="1" dirty="0">
                <a:solidFill>
                  <a:schemeClr val="tx1"/>
                </a:solidFill>
              </a:rPr>
              <a:t>Note: Imagery should be black and white before being inserted.</a:t>
            </a:r>
            <a:r>
              <a:rPr lang="en-US" sz="894" b="0" dirty="0">
                <a:solidFill>
                  <a:schemeClr val="tx1"/>
                </a:solidFill>
              </a:rPr>
              <a:t> </a:t>
            </a:r>
            <a:r>
              <a:rPr lang="en-US" sz="894" b="1" dirty="0">
                <a:solidFill>
                  <a:schemeClr val="tx1"/>
                </a:solidFill>
              </a:rPr>
              <a:t> </a:t>
            </a:r>
            <a:r>
              <a:rPr lang="en-US" sz="894" dirty="0">
                <a:solidFill>
                  <a:schemeClr val="tx1"/>
                </a:solidFill>
              </a:rPr>
              <a:t>   </a:t>
            </a:r>
            <a:endParaRPr lang="en-GB" sz="894" dirty="0">
              <a:solidFill>
                <a:schemeClr val="tx1"/>
              </a:solidFill>
            </a:endParaRPr>
          </a:p>
        </p:txBody>
      </p:sp>
      <p:pic>
        <p:nvPicPr>
          <p:cNvPr id="16" name="Graphic 15">
            <a:extLst>
              <a:ext uri="{FF2B5EF4-FFF2-40B4-BE49-F238E27FC236}">
                <a16:creationId xmlns:a16="http://schemas.microsoft.com/office/drawing/2014/main" id="{4BCC788C-B806-42C6-B656-8A33728DE20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1476" y="363745"/>
            <a:ext cx="921600" cy="757994"/>
          </a:xfrm>
          <a:prstGeom prst="rect">
            <a:avLst/>
          </a:prstGeom>
        </p:spPr>
      </p:pic>
    </p:spTree>
    <p:extLst>
      <p:ext uri="{BB962C8B-B14F-4D97-AF65-F5344CB8AC3E}">
        <p14:creationId xmlns:p14="http://schemas.microsoft.com/office/powerpoint/2010/main" val="757478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eft Panel">
    <p:spTree>
      <p:nvGrpSpPr>
        <p:cNvPr id="1" name=""/>
        <p:cNvGrpSpPr/>
        <p:nvPr/>
      </p:nvGrpSpPr>
      <p:grpSpPr>
        <a:xfrm>
          <a:off x="0" y="0"/>
          <a:ext cx="0" cy="0"/>
          <a:chOff x="0" y="0"/>
          <a:chExt cx="0" cy="0"/>
        </a:xfrm>
      </p:grpSpPr>
      <p:pic>
        <p:nvPicPr>
          <p:cNvPr id="12" name="Picture 11" descr="A couple of men wearing hard hats&#10;&#10;Description automatically generated with low confidence">
            <a:extLst>
              <a:ext uri="{FF2B5EF4-FFF2-40B4-BE49-F238E27FC236}">
                <a16:creationId xmlns:a16="http://schemas.microsoft.com/office/drawing/2014/main" id="{AC758FC4-2660-4547-B350-F3D51E9C55CB}"/>
              </a:ext>
            </a:extLst>
          </p:cNvPr>
          <p:cNvPicPr>
            <a:picLocks noChangeAspect="1"/>
          </p:cNvPicPr>
          <p:nvPr userDrawn="1"/>
        </p:nvPicPr>
        <p:blipFill rotWithShape="1">
          <a:blip r:embed="rId2"/>
          <a:srcRect l="22073" t="780" r="43242" b="1030"/>
          <a:stretch/>
        </p:blipFill>
        <p:spPr>
          <a:xfrm>
            <a:off x="1" y="-1"/>
            <a:ext cx="3631331" cy="6857999"/>
          </a:xfrm>
          <a:prstGeom prst="rect">
            <a:avLst/>
          </a:prstGeom>
        </p:spPr>
      </p:pic>
      <p:sp>
        <p:nvSpPr>
          <p:cNvPr id="14" name="Rectangle 13">
            <a:extLst>
              <a:ext uri="{FF2B5EF4-FFF2-40B4-BE49-F238E27FC236}">
                <a16:creationId xmlns:a16="http://schemas.microsoft.com/office/drawing/2014/main" id="{DD4BD5C4-369D-456C-A19B-AAB519EE6E95}"/>
              </a:ext>
            </a:extLst>
          </p:cNvPr>
          <p:cNvSpPr/>
          <p:nvPr userDrawn="1"/>
        </p:nvSpPr>
        <p:spPr>
          <a:xfrm>
            <a:off x="1" y="0"/>
            <a:ext cx="3631330" cy="6857999"/>
          </a:xfrm>
          <a:prstGeom prst="rect">
            <a:avLst/>
          </a:prstGeom>
          <a:gradFill flip="none" rotWithShape="1">
            <a:gsLst>
              <a:gs pos="0">
                <a:schemeClr val="accent3">
                  <a:alpha val="82000"/>
                </a:schemeClr>
              </a:gs>
              <a:gs pos="100000">
                <a:schemeClr val="accent2">
                  <a:alpha val="86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BE42020-E679-4541-8339-BEA1FB335AEE}"/>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4" name="Footer Placeholder 3">
            <a:extLst>
              <a:ext uri="{FF2B5EF4-FFF2-40B4-BE49-F238E27FC236}">
                <a16:creationId xmlns:a16="http://schemas.microsoft.com/office/drawing/2014/main" id="{F2295058-811A-4678-88D2-877B271037ED}"/>
              </a:ext>
            </a:extLst>
          </p:cNvPr>
          <p:cNvSpPr>
            <a:spLocks noGrp="1"/>
          </p:cNvSpPr>
          <p:nvPr>
            <p:ph type="ftr" sz="quarter" idx="11"/>
          </p:nvPr>
        </p:nvSpPr>
        <p:spPr/>
        <p:txBody>
          <a:bodyPr/>
          <a:lstStyle/>
          <a:p>
            <a:r>
              <a:rPr lang="en-GB"/>
              <a:t>2022 Full Year Results Presentation, April 2023</a:t>
            </a:r>
          </a:p>
        </p:txBody>
      </p:sp>
      <p:sp>
        <p:nvSpPr>
          <p:cNvPr id="5" name="Slide Number Placeholder 4">
            <a:extLst>
              <a:ext uri="{FF2B5EF4-FFF2-40B4-BE49-F238E27FC236}">
                <a16:creationId xmlns:a16="http://schemas.microsoft.com/office/drawing/2014/main" id="{8C4A9793-D477-480D-BE6D-148910740D3E}"/>
              </a:ext>
            </a:extLst>
          </p:cNvPr>
          <p:cNvSpPr>
            <a:spLocks noGrp="1"/>
          </p:cNvSpPr>
          <p:nvPr>
            <p:ph type="sldNum" sz="quarter" idx="12"/>
          </p:nvPr>
        </p:nvSpPr>
        <p:spPr/>
        <p:txBody>
          <a:bodyPr/>
          <a:lstStyle/>
          <a:p>
            <a:fld id="{88476D58-9353-4E68-BA19-6B4C3BA837E1}" type="slidenum">
              <a:rPr lang="en-GB" smtClean="0"/>
              <a:t>‹#›</a:t>
            </a:fld>
            <a:endParaRPr lang="en-GB"/>
          </a:p>
        </p:txBody>
      </p:sp>
      <p:sp>
        <p:nvSpPr>
          <p:cNvPr id="6" name="Text Placeholder 8">
            <a:extLst>
              <a:ext uri="{FF2B5EF4-FFF2-40B4-BE49-F238E27FC236}">
                <a16:creationId xmlns:a16="http://schemas.microsoft.com/office/drawing/2014/main" id="{842B79FD-FB96-4F89-9A35-86346E8CD949}"/>
              </a:ext>
            </a:extLst>
          </p:cNvPr>
          <p:cNvSpPr>
            <a:spLocks noGrp="1"/>
          </p:cNvSpPr>
          <p:nvPr>
            <p:ph type="body" sz="quarter" idx="13"/>
          </p:nvPr>
        </p:nvSpPr>
        <p:spPr>
          <a:xfrm>
            <a:off x="371477" y="328622"/>
            <a:ext cx="9159181" cy="169545"/>
          </a:xfrm>
        </p:spPr>
        <p:txBody>
          <a:bodyPr>
            <a:normAutofit/>
          </a:bodyPr>
          <a:lstStyle>
            <a:lvl1pPr>
              <a:defRPr sz="1000" b="0">
                <a:solidFill>
                  <a:schemeClr val="bg1"/>
                </a:solidFill>
              </a:defRPr>
            </a:lvl1pPr>
          </a:lstStyle>
          <a:p>
            <a:pPr lvl="0"/>
            <a:r>
              <a:rPr lang="en-US"/>
              <a:t>Click to edit Master text styles</a:t>
            </a:r>
          </a:p>
        </p:txBody>
      </p:sp>
      <p:pic>
        <p:nvPicPr>
          <p:cNvPr id="10" name="Picture 9" descr="A picture containing logo&#10;&#10;Description automatically generated">
            <a:extLst>
              <a:ext uri="{FF2B5EF4-FFF2-40B4-BE49-F238E27FC236}">
                <a16:creationId xmlns:a16="http://schemas.microsoft.com/office/drawing/2014/main" id="{6FE77914-563D-9770-9D46-A871BF44F911}"/>
              </a:ext>
            </a:extLst>
          </p:cNvPr>
          <p:cNvPicPr>
            <a:picLocks noChangeAspect="1"/>
          </p:cNvPicPr>
          <p:nvPr userDrawn="1"/>
        </p:nvPicPr>
        <p:blipFill>
          <a:blip r:embed="rId3"/>
          <a:stretch>
            <a:fillRect/>
          </a:stretch>
        </p:blipFill>
        <p:spPr>
          <a:xfrm>
            <a:off x="219074" y="6147116"/>
            <a:ext cx="1204909" cy="601200"/>
          </a:xfrm>
          <a:prstGeom prst="rect">
            <a:avLst/>
          </a:prstGeom>
        </p:spPr>
      </p:pic>
    </p:spTree>
    <p:extLst>
      <p:ext uri="{BB962C8B-B14F-4D97-AF65-F5344CB8AC3E}">
        <p14:creationId xmlns:p14="http://schemas.microsoft.com/office/powerpoint/2010/main" val="1349533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blipFill dpi="0" rotWithShape="1">
          <a:blip r:embed="rId2">
            <a:lum/>
          </a:blip>
          <a:srcRect/>
          <a:tile tx="-812800" ty="-762000" sx="100000" sy="100000" flip="none" algn="tl"/>
        </a:blip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62691DC-2B0C-4C0C-A8DC-E0C2C1E6425F}"/>
              </a:ext>
            </a:extLst>
          </p:cNvPr>
          <p:cNvSpPr/>
          <p:nvPr userDrawn="1"/>
        </p:nvSpPr>
        <p:spPr>
          <a:xfrm>
            <a:off x="0" y="0"/>
            <a:ext cx="9906000" cy="6858000"/>
          </a:xfrm>
          <a:custGeom>
            <a:avLst/>
            <a:gdLst>
              <a:gd name="connsiteX0" fmla="*/ 0 w 9906000"/>
              <a:gd name="connsiteY0" fmla="*/ 6199078 h 6858000"/>
              <a:gd name="connsiteX1" fmla="*/ 168642 w 9906000"/>
              <a:gd name="connsiteY1" fmla="*/ 6387425 h 6858000"/>
              <a:gd name="connsiteX2" fmla="*/ 655404 w 9906000"/>
              <a:gd name="connsiteY2" fmla="*/ 6809694 h 6858000"/>
              <a:gd name="connsiteX3" fmla="*/ 724027 w 9906000"/>
              <a:gd name="connsiteY3" fmla="*/ 6858000 h 6858000"/>
              <a:gd name="connsiteX4" fmla="*/ 0 w 9906000"/>
              <a:gd name="connsiteY4" fmla="*/ 6858000 h 6858000"/>
              <a:gd name="connsiteX5" fmla="*/ 3191036 w 9906000"/>
              <a:gd name="connsiteY5" fmla="*/ 1387413 h 6858000"/>
              <a:gd name="connsiteX6" fmla="*/ 4618835 w 9906000"/>
              <a:gd name="connsiteY6" fmla="*/ 2001231 h 6858000"/>
              <a:gd name="connsiteX7" fmla="*/ 3169729 w 9906000"/>
              <a:gd name="connsiteY7" fmla="*/ 3449434 h 6858000"/>
              <a:gd name="connsiteX8" fmla="*/ 4586835 w 9906000"/>
              <a:gd name="connsiteY8" fmla="*/ 4866540 h 6858000"/>
              <a:gd name="connsiteX9" fmla="*/ 4580624 w 9906000"/>
              <a:gd name="connsiteY9" fmla="*/ 4872667 h 6858000"/>
              <a:gd name="connsiteX10" fmla="*/ 1709175 w 9906000"/>
              <a:gd name="connsiteY10" fmla="*/ 4834357 h 6858000"/>
              <a:gd name="connsiteX11" fmla="*/ 1747400 w 9906000"/>
              <a:gd name="connsiteY11" fmla="*/ 1962977 h 6858000"/>
              <a:gd name="connsiteX12" fmla="*/ 3191036 w 9906000"/>
              <a:gd name="connsiteY12" fmla="*/ 1387413 h 6858000"/>
              <a:gd name="connsiteX13" fmla="*/ 5639697 w 9906000"/>
              <a:gd name="connsiteY13" fmla="*/ 0 h 6858000"/>
              <a:gd name="connsiteX14" fmla="*/ 9906000 w 9906000"/>
              <a:gd name="connsiteY14" fmla="*/ 0 h 6858000"/>
              <a:gd name="connsiteX15" fmla="*/ 9906000 w 9906000"/>
              <a:gd name="connsiteY15" fmla="*/ 6858000 h 6858000"/>
              <a:gd name="connsiteX16" fmla="*/ 5608674 w 9906000"/>
              <a:gd name="connsiteY16" fmla="*/ 6858000 h 6858000"/>
              <a:gd name="connsiteX17" fmla="*/ 5644896 w 9906000"/>
              <a:gd name="connsiteY17" fmla="*/ 6833006 h 6858000"/>
              <a:gd name="connsiteX18" fmla="*/ 6135597 w 9906000"/>
              <a:gd name="connsiteY18" fmla="*/ 6415317 h 6858000"/>
              <a:gd name="connsiteX19" fmla="*/ 4586835 w 9906000"/>
              <a:gd name="connsiteY19" fmla="*/ 4866540 h 6858000"/>
              <a:gd name="connsiteX20" fmla="*/ 4618835 w 9906000"/>
              <a:gd name="connsiteY20" fmla="*/ 2001231 h 6858000"/>
              <a:gd name="connsiteX21" fmla="*/ 6167597 w 9906000"/>
              <a:gd name="connsiteY21" fmla="*/ 452468 h 6858000"/>
              <a:gd name="connsiteX22" fmla="*/ 6163491 w 9906000"/>
              <a:gd name="connsiteY22" fmla="*/ 448332 h 6858000"/>
              <a:gd name="connsiteX23" fmla="*/ 5676725 w 9906000"/>
              <a:gd name="connsiteY23" fmla="*/ 26065 h 6858000"/>
              <a:gd name="connsiteX24" fmla="*/ 0 w 9906000"/>
              <a:gd name="connsiteY24" fmla="*/ 0 h 6858000"/>
              <a:gd name="connsiteX25" fmla="*/ 691182 w 9906000"/>
              <a:gd name="connsiteY25" fmla="*/ 0 h 6858000"/>
              <a:gd name="connsiteX26" fmla="*/ 687225 w 9906000"/>
              <a:gd name="connsiteY26" fmla="*/ 2731 h 6858000"/>
              <a:gd name="connsiteX27" fmla="*/ 196520 w 9906000"/>
              <a:gd name="connsiteY27" fmla="*/ 420426 h 6858000"/>
              <a:gd name="connsiteX28" fmla="*/ 0 w 9906000"/>
              <a:gd name="connsiteY28" fmla="*/ 6358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06000" h="6858000">
                <a:moveTo>
                  <a:pt x="0" y="6199078"/>
                </a:moveTo>
                <a:lnTo>
                  <a:pt x="168642" y="6387425"/>
                </a:lnTo>
                <a:cubicBezTo>
                  <a:pt x="322392" y="6542624"/>
                  <a:pt x="485209" y="6683383"/>
                  <a:pt x="655404" y="6809694"/>
                </a:cubicBezTo>
                <a:lnTo>
                  <a:pt x="724027" y="6858000"/>
                </a:lnTo>
                <a:lnTo>
                  <a:pt x="0" y="6858000"/>
                </a:lnTo>
                <a:close/>
                <a:moveTo>
                  <a:pt x="3191036" y="1387413"/>
                </a:moveTo>
                <a:cubicBezTo>
                  <a:pt x="3710670" y="1394335"/>
                  <a:pt x="4227664" y="1599487"/>
                  <a:pt x="4618835" y="2001231"/>
                </a:cubicBezTo>
                <a:lnTo>
                  <a:pt x="3169729" y="3449434"/>
                </a:lnTo>
                <a:lnTo>
                  <a:pt x="4586835" y="4866540"/>
                </a:lnTo>
                <a:cubicBezTo>
                  <a:pt x="4584732" y="4868559"/>
                  <a:pt x="4582629" y="4870662"/>
                  <a:pt x="4580624" y="4872667"/>
                </a:cubicBezTo>
                <a:cubicBezTo>
                  <a:pt x="3777066" y="5655009"/>
                  <a:pt x="2491517" y="5637915"/>
                  <a:pt x="1709175" y="4834357"/>
                </a:cubicBezTo>
                <a:cubicBezTo>
                  <a:pt x="926748" y="4030926"/>
                  <a:pt x="943941" y="2745334"/>
                  <a:pt x="1747400" y="1962977"/>
                </a:cubicBezTo>
                <a:cubicBezTo>
                  <a:pt x="2149129" y="1571799"/>
                  <a:pt x="2671403" y="1380491"/>
                  <a:pt x="3191036" y="1387413"/>
                </a:cubicBezTo>
                <a:close/>
                <a:moveTo>
                  <a:pt x="5639697" y="0"/>
                </a:moveTo>
                <a:lnTo>
                  <a:pt x="9906000" y="0"/>
                </a:lnTo>
                <a:lnTo>
                  <a:pt x="9906000" y="6858000"/>
                </a:lnTo>
                <a:lnTo>
                  <a:pt x="5608674" y="6858000"/>
                </a:lnTo>
                <a:lnTo>
                  <a:pt x="5644896" y="6833006"/>
                </a:lnTo>
                <a:cubicBezTo>
                  <a:pt x="5816268" y="6708295"/>
                  <a:pt x="5980398" y="6569068"/>
                  <a:pt x="6135597" y="6415317"/>
                </a:cubicBezTo>
                <a:lnTo>
                  <a:pt x="4586835" y="4866540"/>
                </a:lnTo>
                <a:cubicBezTo>
                  <a:pt x="5386003" y="4083774"/>
                  <a:pt x="5400345" y="2801669"/>
                  <a:pt x="4618835" y="2001231"/>
                </a:cubicBezTo>
                <a:lnTo>
                  <a:pt x="6167597" y="452468"/>
                </a:lnTo>
                <a:cubicBezTo>
                  <a:pt x="6166228" y="451085"/>
                  <a:pt x="6164859" y="449701"/>
                  <a:pt x="6163491" y="448332"/>
                </a:cubicBezTo>
                <a:cubicBezTo>
                  <a:pt x="6009738" y="293134"/>
                  <a:pt x="5846922" y="152376"/>
                  <a:pt x="5676725" y="26065"/>
                </a:cubicBezTo>
                <a:close/>
                <a:moveTo>
                  <a:pt x="0" y="0"/>
                </a:moveTo>
                <a:lnTo>
                  <a:pt x="691182" y="0"/>
                </a:lnTo>
                <a:lnTo>
                  <a:pt x="687225" y="2731"/>
                </a:lnTo>
                <a:cubicBezTo>
                  <a:pt x="515852" y="127443"/>
                  <a:pt x="351721" y="266673"/>
                  <a:pt x="196520" y="420426"/>
                </a:cubicBezTo>
                <a:lnTo>
                  <a:pt x="0" y="635811"/>
                </a:lnTo>
                <a:close/>
              </a:path>
            </a:pathLst>
          </a:cu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Freeform: Shape 9">
            <a:extLst>
              <a:ext uri="{FF2B5EF4-FFF2-40B4-BE49-F238E27FC236}">
                <a16:creationId xmlns:a16="http://schemas.microsoft.com/office/drawing/2014/main" id="{A63F99BA-981C-4576-8683-852D08B6794A}"/>
              </a:ext>
            </a:extLst>
          </p:cNvPr>
          <p:cNvSpPr/>
          <p:nvPr userDrawn="1"/>
        </p:nvSpPr>
        <p:spPr>
          <a:xfrm>
            <a:off x="2" y="0"/>
            <a:ext cx="6167595" cy="6858000"/>
          </a:xfrm>
          <a:custGeom>
            <a:avLst/>
            <a:gdLst>
              <a:gd name="connsiteX0" fmla="*/ 4618833 w 6167595"/>
              <a:gd name="connsiteY0" fmla="*/ 2001231 h 6858000"/>
              <a:gd name="connsiteX1" fmla="*/ 4586833 w 6167595"/>
              <a:gd name="connsiteY1" fmla="*/ 4866540 h 6858000"/>
              <a:gd name="connsiteX2" fmla="*/ 3169727 w 6167595"/>
              <a:gd name="connsiteY2" fmla="*/ 3449434 h 6858000"/>
              <a:gd name="connsiteX3" fmla="*/ 691180 w 6167595"/>
              <a:gd name="connsiteY3" fmla="*/ 0 h 6858000"/>
              <a:gd name="connsiteX4" fmla="*/ 5639695 w 6167595"/>
              <a:gd name="connsiteY4" fmla="*/ 0 h 6858000"/>
              <a:gd name="connsiteX5" fmla="*/ 5676723 w 6167595"/>
              <a:gd name="connsiteY5" fmla="*/ 26066 h 6858000"/>
              <a:gd name="connsiteX6" fmla="*/ 6163488 w 6167595"/>
              <a:gd name="connsiteY6" fmla="*/ 448332 h 6858000"/>
              <a:gd name="connsiteX7" fmla="*/ 6167595 w 6167595"/>
              <a:gd name="connsiteY7" fmla="*/ 452468 h 6858000"/>
              <a:gd name="connsiteX8" fmla="*/ 4618833 w 6167595"/>
              <a:gd name="connsiteY8" fmla="*/ 2001231 h 6858000"/>
              <a:gd name="connsiteX9" fmla="*/ 1747398 w 6167595"/>
              <a:gd name="connsiteY9" fmla="*/ 1962978 h 6858000"/>
              <a:gd name="connsiteX10" fmla="*/ 1709173 w 6167595"/>
              <a:gd name="connsiteY10" fmla="*/ 4834357 h 6858000"/>
              <a:gd name="connsiteX11" fmla="*/ 4580622 w 6167595"/>
              <a:gd name="connsiteY11" fmla="*/ 4872667 h 6858000"/>
              <a:gd name="connsiteX12" fmla="*/ 4586833 w 6167595"/>
              <a:gd name="connsiteY12" fmla="*/ 4866540 h 6858000"/>
              <a:gd name="connsiteX13" fmla="*/ 6135595 w 6167595"/>
              <a:gd name="connsiteY13" fmla="*/ 6415317 h 6858000"/>
              <a:gd name="connsiteX14" fmla="*/ 5644894 w 6167595"/>
              <a:gd name="connsiteY14" fmla="*/ 6833006 h 6858000"/>
              <a:gd name="connsiteX15" fmla="*/ 5608672 w 6167595"/>
              <a:gd name="connsiteY15" fmla="*/ 6858000 h 6858000"/>
              <a:gd name="connsiteX16" fmla="*/ 724025 w 6167595"/>
              <a:gd name="connsiteY16" fmla="*/ 6858000 h 6858000"/>
              <a:gd name="connsiteX17" fmla="*/ 655402 w 6167595"/>
              <a:gd name="connsiteY17" fmla="*/ 6809694 h 6858000"/>
              <a:gd name="connsiteX18" fmla="*/ 168640 w 6167595"/>
              <a:gd name="connsiteY18" fmla="*/ 6387425 h 6858000"/>
              <a:gd name="connsiteX19" fmla="*/ 19730 w 6167595"/>
              <a:gd name="connsiteY19" fmla="*/ 6229311 h 6858000"/>
              <a:gd name="connsiteX20" fmla="*/ 0 w 6167595"/>
              <a:gd name="connsiteY20" fmla="*/ 6206114 h 6858000"/>
              <a:gd name="connsiteX21" fmla="*/ 0 w 6167595"/>
              <a:gd name="connsiteY21" fmla="*/ 630356 h 6858000"/>
              <a:gd name="connsiteX22" fmla="*/ 46132 w 6167595"/>
              <a:gd name="connsiteY22" fmla="*/ 577137 h 6858000"/>
              <a:gd name="connsiteX23" fmla="*/ 196518 w 6167595"/>
              <a:gd name="connsiteY23" fmla="*/ 420426 h 6858000"/>
              <a:gd name="connsiteX24" fmla="*/ 687223 w 6167595"/>
              <a:gd name="connsiteY24" fmla="*/ 273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7595" h="6858000">
                <a:moveTo>
                  <a:pt x="4618833" y="2001231"/>
                </a:moveTo>
                <a:cubicBezTo>
                  <a:pt x="5400343" y="2801669"/>
                  <a:pt x="5386001" y="4083774"/>
                  <a:pt x="4586833" y="4866540"/>
                </a:cubicBezTo>
                <a:lnTo>
                  <a:pt x="3169727" y="3449434"/>
                </a:lnTo>
                <a:close/>
                <a:moveTo>
                  <a:pt x="691180" y="0"/>
                </a:moveTo>
                <a:lnTo>
                  <a:pt x="5639695" y="0"/>
                </a:lnTo>
                <a:lnTo>
                  <a:pt x="5676723" y="26066"/>
                </a:lnTo>
                <a:cubicBezTo>
                  <a:pt x="5846919" y="152376"/>
                  <a:pt x="6009736" y="293134"/>
                  <a:pt x="6163488" y="448332"/>
                </a:cubicBezTo>
                <a:cubicBezTo>
                  <a:pt x="6164857" y="449702"/>
                  <a:pt x="6166226" y="451085"/>
                  <a:pt x="6167595" y="452468"/>
                </a:cubicBezTo>
                <a:lnTo>
                  <a:pt x="4618833" y="2001231"/>
                </a:lnTo>
                <a:cubicBezTo>
                  <a:pt x="3836491" y="1197743"/>
                  <a:pt x="2550857" y="1180621"/>
                  <a:pt x="1747398" y="1962978"/>
                </a:cubicBezTo>
                <a:cubicBezTo>
                  <a:pt x="943939" y="2745334"/>
                  <a:pt x="926746" y="4030926"/>
                  <a:pt x="1709173" y="4834357"/>
                </a:cubicBezTo>
                <a:cubicBezTo>
                  <a:pt x="2491515" y="5637915"/>
                  <a:pt x="3777064" y="5655009"/>
                  <a:pt x="4580622" y="4872667"/>
                </a:cubicBezTo>
                <a:cubicBezTo>
                  <a:pt x="4582627" y="4870662"/>
                  <a:pt x="4584730" y="4868559"/>
                  <a:pt x="4586833" y="4866540"/>
                </a:cubicBezTo>
                <a:lnTo>
                  <a:pt x="6135595" y="6415317"/>
                </a:lnTo>
                <a:cubicBezTo>
                  <a:pt x="5980396" y="6569068"/>
                  <a:pt x="5816266" y="6708295"/>
                  <a:pt x="5644894" y="6833006"/>
                </a:cubicBezTo>
                <a:lnTo>
                  <a:pt x="5608672" y="6858000"/>
                </a:lnTo>
                <a:lnTo>
                  <a:pt x="724025" y="6858000"/>
                </a:lnTo>
                <a:lnTo>
                  <a:pt x="655402" y="6809694"/>
                </a:lnTo>
                <a:cubicBezTo>
                  <a:pt x="485207" y="6683383"/>
                  <a:pt x="322390" y="6542624"/>
                  <a:pt x="168640" y="6387425"/>
                </a:cubicBezTo>
                <a:cubicBezTo>
                  <a:pt x="117390" y="6335691"/>
                  <a:pt x="67753" y="6282966"/>
                  <a:pt x="19730" y="6229311"/>
                </a:cubicBezTo>
                <a:lnTo>
                  <a:pt x="0" y="6206114"/>
                </a:lnTo>
                <a:lnTo>
                  <a:pt x="0" y="630356"/>
                </a:lnTo>
                <a:lnTo>
                  <a:pt x="46132" y="577137"/>
                </a:lnTo>
                <a:cubicBezTo>
                  <a:pt x="94656" y="523934"/>
                  <a:pt x="144785" y="471676"/>
                  <a:pt x="196518" y="420426"/>
                </a:cubicBezTo>
                <a:cubicBezTo>
                  <a:pt x="351719" y="266673"/>
                  <a:pt x="515850" y="127444"/>
                  <a:pt x="687223" y="2731"/>
                </a:cubicBezTo>
                <a:close/>
              </a:path>
            </a:pathLst>
          </a:custGeom>
          <a:gradFill flip="none" rotWithShape="1">
            <a:gsLst>
              <a:gs pos="0">
                <a:schemeClr val="accent3">
                  <a:alpha val="46000"/>
                </a:schemeClr>
              </a:gs>
              <a:gs pos="100000">
                <a:schemeClr val="accent2"/>
              </a:gs>
            </a:gsLst>
            <a:lin ang="18900000" scaled="1"/>
            <a:tileRect/>
          </a:gradFill>
          <a:ln w="6477" cap="flat">
            <a:noFill/>
            <a:prstDash val="solid"/>
            <a:miter/>
          </a:ln>
        </p:spPr>
        <p:txBody>
          <a:bodyPr wrap="square" rtlCol="0" anchor="ctr">
            <a:noAutofit/>
          </a:bodyPr>
          <a:lstStyle/>
          <a:p>
            <a:endParaRPr lang="en-GB"/>
          </a:p>
        </p:txBody>
      </p:sp>
      <p:sp>
        <p:nvSpPr>
          <p:cNvPr id="4" name="Footer Placeholder 3">
            <a:extLst>
              <a:ext uri="{FF2B5EF4-FFF2-40B4-BE49-F238E27FC236}">
                <a16:creationId xmlns:a16="http://schemas.microsoft.com/office/drawing/2014/main" id="{F2295058-811A-4678-88D2-877B271037ED}"/>
              </a:ext>
            </a:extLst>
          </p:cNvPr>
          <p:cNvSpPr>
            <a:spLocks noGrp="1"/>
          </p:cNvSpPr>
          <p:nvPr>
            <p:ph type="ftr" sz="quarter" idx="11"/>
          </p:nvPr>
        </p:nvSpPr>
        <p:spPr/>
        <p:txBody>
          <a:bodyPr/>
          <a:lstStyle/>
          <a:p>
            <a:r>
              <a:rPr lang="en-GB"/>
              <a:t>2022 Full Year Results Presentation, April 2023</a:t>
            </a:r>
          </a:p>
        </p:txBody>
      </p:sp>
      <p:sp>
        <p:nvSpPr>
          <p:cNvPr id="5" name="Slide Number Placeholder 4">
            <a:extLst>
              <a:ext uri="{FF2B5EF4-FFF2-40B4-BE49-F238E27FC236}">
                <a16:creationId xmlns:a16="http://schemas.microsoft.com/office/drawing/2014/main" id="{8C4A9793-D477-480D-BE6D-148910740D3E}"/>
              </a:ext>
            </a:extLst>
          </p:cNvPr>
          <p:cNvSpPr>
            <a:spLocks noGrp="1"/>
          </p:cNvSpPr>
          <p:nvPr>
            <p:ph type="sldNum" sz="quarter" idx="12"/>
          </p:nvPr>
        </p:nvSpPr>
        <p:spPr/>
        <p:txBody>
          <a:bodyPr/>
          <a:lstStyle/>
          <a:p>
            <a:fld id="{88476D58-9353-4E68-BA19-6B4C3BA837E1}" type="slidenum">
              <a:rPr lang="en-GB" smtClean="0"/>
              <a:t>‹#›</a:t>
            </a:fld>
            <a:endParaRPr lang="en-GB"/>
          </a:p>
        </p:txBody>
      </p:sp>
      <p:sp>
        <p:nvSpPr>
          <p:cNvPr id="19" name="Text Placeholder 16">
            <a:extLst>
              <a:ext uri="{FF2B5EF4-FFF2-40B4-BE49-F238E27FC236}">
                <a16:creationId xmlns:a16="http://schemas.microsoft.com/office/drawing/2014/main" id="{CA1876AA-6401-4220-B1D8-272ACC6BD12C}"/>
              </a:ext>
            </a:extLst>
          </p:cNvPr>
          <p:cNvSpPr>
            <a:spLocks noGrp="1"/>
          </p:cNvSpPr>
          <p:nvPr>
            <p:ph type="body" sz="quarter" idx="13"/>
          </p:nvPr>
        </p:nvSpPr>
        <p:spPr>
          <a:xfrm>
            <a:off x="5476113" y="1659878"/>
            <a:ext cx="4053600" cy="3594985"/>
          </a:xfrm>
        </p:spPr>
        <p:txBody>
          <a:bodyPr anchor="ctr" anchorCtr="0">
            <a:normAutofit/>
          </a:bodyPr>
          <a:lstStyle>
            <a:lvl1pPr algn="l">
              <a:defRPr sz="5200"/>
            </a:lvl1pPr>
          </a:lstStyle>
          <a:p>
            <a:pPr lvl="0"/>
            <a:r>
              <a:rPr lang="en-US"/>
              <a:t>Click to edit Master text styles</a:t>
            </a:r>
          </a:p>
        </p:txBody>
      </p:sp>
      <p:pic>
        <p:nvPicPr>
          <p:cNvPr id="9" name="Picture 8" descr="Logo&#10;&#10;Description automatically generated">
            <a:extLst>
              <a:ext uri="{FF2B5EF4-FFF2-40B4-BE49-F238E27FC236}">
                <a16:creationId xmlns:a16="http://schemas.microsoft.com/office/drawing/2014/main" id="{3AF43727-2CC6-138A-6660-960A57642C89}"/>
              </a:ext>
            </a:extLst>
          </p:cNvPr>
          <p:cNvPicPr>
            <a:picLocks noChangeAspect="1"/>
          </p:cNvPicPr>
          <p:nvPr userDrawn="1"/>
        </p:nvPicPr>
        <p:blipFill>
          <a:blip r:embed="rId3"/>
          <a:stretch>
            <a:fillRect/>
          </a:stretch>
        </p:blipFill>
        <p:spPr>
          <a:xfrm>
            <a:off x="8372076" y="127682"/>
            <a:ext cx="1393430" cy="1231726"/>
          </a:xfrm>
          <a:prstGeom prst="rect">
            <a:avLst/>
          </a:prstGeom>
        </p:spPr>
      </p:pic>
    </p:spTree>
    <p:extLst>
      <p:ext uri="{BB962C8B-B14F-4D97-AF65-F5344CB8AC3E}">
        <p14:creationId xmlns:p14="http://schemas.microsoft.com/office/powerpoint/2010/main" val="196239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14" name="Picture 13" descr="A picture containing factory, outdoor, building&#10;&#10;Description automatically generated">
            <a:extLst>
              <a:ext uri="{FF2B5EF4-FFF2-40B4-BE49-F238E27FC236}">
                <a16:creationId xmlns:a16="http://schemas.microsoft.com/office/drawing/2014/main" id="{F983CF39-A3BF-48DF-B9A5-0CBB2315CA23}"/>
              </a:ext>
            </a:extLst>
          </p:cNvPr>
          <p:cNvPicPr>
            <a:picLocks noChangeAspect="1"/>
          </p:cNvPicPr>
          <p:nvPr userDrawn="1"/>
        </p:nvPicPr>
        <p:blipFill rotWithShape="1">
          <a:blip r:embed="rId2"/>
          <a:srcRect l="13873" t="1036" r="20337" b="17304"/>
          <a:stretch/>
        </p:blipFill>
        <p:spPr>
          <a:xfrm>
            <a:off x="1616189" y="-2"/>
            <a:ext cx="8289811" cy="6858001"/>
          </a:xfrm>
          <a:prstGeom prst="rect">
            <a:avLst/>
          </a:prstGeom>
        </p:spPr>
      </p:pic>
      <p:sp>
        <p:nvSpPr>
          <p:cNvPr id="20" name="Freeform: Shape 19">
            <a:extLst>
              <a:ext uri="{FF2B5EF4-FFF2-40B4-BE49-F238E27FC236}">
                <a16:creationId xmlns:a16="http://schemas.microsoft.com/office/drawing/2014/main" id="{2BA56718-D22B-4F25-97F2-A1C7728F92F5}"/>
              </a:ext>
            </a:extLst>
          </p:cNvPr>
          <p:cNvSpPr/>
          <p:nvPr userDrawn="1"/>
        </p:nvSpPr>
        <p:spPr>
          <a:xfrm rot="8100000">
            <a:off x="4189652" y="-2389854"/>
            <a:ext cx="4347557" cy="10595935"/>
          </a:xfrm>
          <a:custGeom>
            <a:avLst/>
            <a:gdLst>
              <a:gd name="connsiteX0" fmla="*/ 32962 w 4347557"/>
              <a:gd name="connsiteY0" fmla="*/ 2428833 h 10595935"/>
              <a:gd name="connsiteX1" fmla="*/ 2461795 w 4347557"/>
              <a:gd name="connsiteY1" fmla="*/ 0 h 10595935"/>
              <a:gd name="connsiteX2" fmla="*/ 3957243 w 4347557"/>
              <a:gd name="connsiteY2" fmla="*/ 1495448 h 10595935"/>
              <a:gd name="connsiteX3" fmla="*/ 2124191 w 4347557"/>
              <a:gd name="connsiteY3" fmla="*/ 3328501 h 10595935"/>
              <a:gd name="connsiteX4" fmla="*/ 316341 w 4347557"/>
              <a:gd name="connsiteY4" fmla="*/ 2446149 h 10595935"/>
              <a:gd name="connsiteX5" fmla="*/ 2077283 w 4347557"/>
              <a:gd name="connsiteY5" fmla="*/ 7528652 h 10595935"/>
              <a:gd name="connsiteX6" fmla="*/ 0 w 4347557"/>
              <a:gd name="connsiteY6" fmla="*/ 5451368 h 10595935"/>
              <a:gd name="connsiteX7" fmla="*/ 2124191 w 4347557"/>
              <a:gd name="connsiteY7" fmla="*/ 3328501 h 10595935"/>
              <a:gd name="connsiteX8" fmla="*/ 2077283 w 4347557"/>
              <a:gd name="connsiteY8" fmla="*/ 7528652 h 10595935"/>
              <a:gd name="connsiteX9" fmla="*/ 3359054 w 4347557"/>
              <a:gd name="connsiteY9" fmla="*/ 10595935 h 10595935"/>
              <a:gd name="connsiteX10" fmla="*/ 974898 w 4347557"/>
              <a:gd name="connsiteY10" fmla="*/ 8211779 h 10595935"/>
              <a:gd name="connsiteX11" fmla="*/ 1074840 w 4347557"/>
              <a:gd name="connsiteY11" fmla="*/ 8178309 h 10595935"/>
              <a:gd name="connsiteX12" fmla="*/ 2068179 w 4347557"/>
              <a:gd name="connsiteY12" fmla="*/ 7537631 h 10595935"/>
              <a:gd name="connsiteX13" fmla="*/ 2077283 w 4347557"/>
              <a:gd name="connsiteY13" fmla="*/ 7528652 h 10595935"/>
              <a:gd name="connsiteX14" fmla="*/ 4347557 w 4347557"/>
              <a:gd name="connsiteY14" fmla="*/ 9798946 h 10595935"/>
              <a:gd name="connsiteX15" fmla="*/ 3373600 w 4347557"/>
              <a:gd name="connsiteY15" fmla="*/ 10586939 h 1059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47557" h="10595935">
                <a:moveTo>
                  <a:pt x="32962" y="2428833"/>
                </a:moveTo>
                <a:lnTo>
                  <a:pt x="2461795" y="0"/>
                </a:lnTo>
                <a:lnTo>
                  <a:pt x="3957243" y="1495448"/>
                </a:lnTo>
                <a:lnTo>
                  <a:pt x="2124191" y="3328501"/>
                </a:lnTo>
                <a:cubicBezTo>
                  <a:pt x="1622463" y="2813212"/>
                  <a:pt x="979524" y="2518559"/>
                  <a:pt x="316341" y="2446149"/>
                </a:cubicBezTo>
                <a:close/>
                <a:moveTo>
                  <a:pt x="2077283" y="7528652"/>
                </a:moveTo>
                <a:lnTo>
                  <a:pt x="0" y="5451368"/>
                </a:lnTo>
                <a:lnTo>
                  <a:pt x="2124191" y="3328501"/>
                </a:lnTo>
                <a:cubicBezTo>
                  <a:pt x="3269777" y="4501835"/>
                  <a:pt x="3248754" y="6381224"/>
                  <a:pt x="2077283" y="7528652"/>
                </a:cubicBezTo>
                <a:close/>
                <a:moveTo>
                  <a:pt x="3359054" y="10595935"/>
                </a:moveTo>
                <a:lnTo>
                  <a:pt x="974898" y="8211779"/>
                </a:lnTo>
                <a:lnTo>
                  <a:pt x="1074840" y="8178309"/>
                </a:lnTo>
                <a:cubicBezTo>
                  <a:pt x="1435068" y="8037793"/>
                  <a:pt x="1773703" y="7824333"/>
                  <a:pt x="2068179" y="7537631"/>
                </a:cubicBezTo>
                <a:cubicBezTo>
                  <a:pt x="2071117" y="7534693"/>
                  <a:pt x="2074200" y="7531610"/>
                  <a:pt x="2077283" y="7528652"/>
                </a:cubicBezTo>
                <a:lnTo>
                  <a:pt x="4347557" y="9798946"/>
                </a:lnTo>
                <a:cubicBezTo>
                  <a:pt x="4044222" y="10099448"/>
                  <a:pt x="3717616" y="10362104"/>
                  <a:pt x="3373600" y="10586939"/>
                </a:cubicBezTo>
                <a:close/>
              </a:path>
            </a:pathLst>
          </a:custGeom>
          <a:gradFill flip="none" rotWithShape="1">
            <a:gsLst>
              <a:gs pos="0">
                <a:schemeClr val="accent3">
                  <a:alpha val="46000"/>
                </a:schemeClr>
              </a:gs>
              <a:gs pos="100000">
                <a:schemeClr val="accent2"/>
              </a:gs>
            </a:gsLst>
            <a:lin ang="18900000" scaled="1"/>
            <a:tileRect/>
          </a:gradFill>
          <a:ln w="6477" cap="flat">
            <a:noFill/>
            <a:prstDash val="solid"/>
            <a:miter/>
          </a:ln>
        </p:spPr>
        <p:txBody>
          <a:bodyPr wrap="square" rtlCol="0" anchor="ctr">
            <a:noAutofit/>
          </a:bodyPr>
          <a:lstStyle/>
          <a:p>
            <a:endParaRPr lang="en-GB"/>
          </a:p>
        </p:txBody>
      </p:sp>
      <p:sp>
        <p:nvSpPr>
          <p:cNvPr id="23" name="Freeform: Shape 22">
            <a:extLst>
              <a:ext uri="{FF2B5EF4-FFF2-40B4-BE49-F238E27FC236}">
                <a16:creationId xmlns:a16="http://schemas.microsoft.com/office/drawing/2014/main" id="{1CD335DE-880F-4976-86F7-E5E2640E88F4}"/>
              </a:ext>
            </a:extLst>
          </p:cNvPr>
          <p:cNvSpPr/>
          <p:nvPr userDrawn="1"/>
        </p:nvSpPr>
        <p:spPr>
          <a:xfrm>
            <a:off x="1" y="2"/>
            <a:ext cx="7831063" cy="6857999"/>
          </a:xfrm>
          <a:custGeom>
            <a:avLst/>
            <a:gdLst>
              <a:gd name="connsiteX0" fmla="*/ 7791118 w 7831063"/>
              <a:gd name="connsiteY0" fmla="*/ 4264817 h 6857999"/>
              <a:gd name="connsiteX1" fmla="*/ 7831063 w 7831063"/>
              <a:gd name="connsiteY1" fmla="*/ 4264817 h 6857999"/>
              <a:gd name="connsiteX2" fmla="*/ 7791118 w 7831063"/>
              <a:gd name="connsiteY2" fmla="*/ 4265672 h 6857999"/>
              <a:gd name="connsiteX3" fmla="*/ 0 w 7831063"/>
              <a:gd name="connsiteY3" fmla="*/ 0 h 6857999"/>
              <a:gd name="connsiteX4" fmla="*/ 1779086 w 7831063"/>
              <a:gd name="connsiteY4" fmla="*/ 0 h 6857999"/>
              <a:gd name="connsiteX5" fmla="*/ 1775163 w 7831063"/>
              <a:gd name="connsiteY5" fmla="*/ 16647 h 6857999"/>
              <a:gd name="connsiteX6" fmla="*/ 1643665 w 7831063"/>
              <a:gd name="connsiteY6" fmla="*/ 1262534 h 6857999"/>
              <a:gd name="connsiteX7" fmla="*/ 4833339 w 7831063"/>
              <a:gd name="connsiteY7" fmla="*/ 1262548 h 6857999"/>
              <a:gd name="connsiteX8" fmla="*/ 4833339 w 7831063"/>
              <a:gd name="connsiteY8" fmla="*/ 1264920 h 6857999"/>
              <a:gd name="connsiteX9" fmla="*/ 4854427 w 7831063"/>
              <a:gd name="connsiteY9" fmla="*/ 1264920 h 6857999"/>
              <a:gd name="connsiteX10" fmla="*/ 4866498 w 7831063"/>
              <a:gd name="connsiteY10" fmla="*/ 1566275 h 6857999"/>
              <a:gd name="connsiteX11" fmla="*/ 7791118 w 7831063"/>
              <a:gd name="connsiteY11" fmla="*/ 4265672 h 6857999"/>
              <a:gd name="connsiteX12" fmla="*/ 7791118 w 7831063"/>
              <a:gd name="connsiteY12" fmla="*/ 6857999 h 6857999"/>
              <a:gd name="connsiteX13" fmla="*/ 0 w 7831063"/>
              <a:gd name="connsiteY13"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31063" h="6857999">
                <a:moveTo>
                  <a:pt x="7791118" y="4264817"/>
                </a:moveTo>
                <a:lnTo>
                  <a:pt x="7831063" y="4264817"/>
                </a:lnTo>
                <a:lnTo>
                  <a:pt x="7791118" y="4265672"/>
                </a:lnTo>
                <a:close/>
                <a:moveTo>
                  <a:pt x="0" y="0"/>
                </a:moveTo>
                <a:lnTo>
                  <a:pt x="1779086" y="0"/>
                </a:lnTo>
                <a:lnTo>
                  <a:pt x="1775163" y="16647"/>
                </a:lnTo>
                <a:cubicBezTo>
                  <a:pt x="1690888" y="418885"/>
                  <a:pt x="1645669" y="835556"/>
                  <a:pt x="1643665" y="1262534"/>
                </a:cubicBezTo>
                <a:lnTo>
                  <a:pt x="4833339" y="1262548"/>
                </a:lnTo>
                <a:lnTo>
                  <a:pt x="4833339" y="1264920"/>
                </a:lnTo>
                <a:lnTo>
                  <a:pt x="4854427" y="1264920"/>
                </a:lnTo>
                <a:lnTo>
                  <a:pt x="4866498" y="1566275"/>
                </a:lnTo>
                <a:cubicBezTo>
                  <a:pt x="5002861" y="3065059"/>
                  <a:pt x="6253878" y="4247279"/>
                  <a:pt x="7791118" y="4265672"/>
                </a:cubicBezTo>
                <a:lnTo>
                  <a:pt x="7791118"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 name="TextBox 8">
            <a:extLst>
              <a:ext uri="{FF2B5EF4-FFF2-40B4-BE49-F238E27FC236}">
                <a16:creationId xmlns:a16="http://schemas.microsoft.com/office/drawing/2014/main" id="{D917B3A1-865A-415C-BD2F-212A8AF71BD0}"/>
              </a:ext>
            </a:extLst>
          </p:cNvPr>
          <p:cNvSpPr txBox="1"/>
          <p:nvPr userDrawn="1"/>
        </p:nvSpPr>
        <p:spPr>
          <a:xfrm>
            <a:off x="371474" y="1736211"/>
            <a:ext cx="1959743" cy="1426031"/>
          </a:xfrm>
          <a:prstGeom prst="rect">
            <a:avLst/>
          </a:prstGeom>
          <a:noFill/>
        </p:spPr>
        <p:txBody>
          <a:bodyPr wrap="square" lIns="0" tIns="0" rIns="0" bIns="0" rtlCol="0">
            <a:spAutoFit/>
          </a:bodyPr>
          <a:lstStyle/>
          <a:p>
            <a:pPr defTabSz="372661">
              <a:spcAft>
                <a:spcPts val="244"/>
              </a:spcAft>
            </a:pPr>
            <a:r>
              <a:rPr lang="en-GB" sz="1400" b="1" dirty="0">
                <a:solidFill>
                  <a:schemeClr val="accent2"/>
                </a:solidFill>
                <a:cs typeface="Arial" panose="020B0604020202020204" pitchFamily="34" charset="0"/>
              </a:rPr>
              <a:t>Head Office</a:t>
            </a:r>
          </a:p>
          <a:p>
            <a:pPr defTabSz="372661">
              <a:spcAft>
                <a:spcPts val="244"/>
              </a:spcAft>
            </a:pPr>
            <a:r>
              <a:rPr lang="en-US" sz="1200" dirty="0">
                <a:solidFill>
                  <a:schemeClr val="tx1"/>
                </a:solidFill>
                <a:cs typeface="Arial" panose="020B0604020202020204" pitchFamily="34" charset="0"/>
              </a:rPr>
              <a:t>50 Lothian Road </a:t>
            </a:r>
            <a:br>
              <a:rPr lang="en-US" sz="1200" dirty="0">
                <a:solidFill>
                  <a:schemeClr val="tx1"/>
                </a:solidFill>
                <a:cs typeface="Arial" panose="020B0604020202020204" pitchFamily="34" charset="0"/>
              </a:rPr>
            </a:br>
            <a:r>
              <a:rPr lang="en-US" sz="1200" dirty="0">
                <a:solidFill>
                  <a:schemeClr val="tx1"/>
                </a:solidFill>
                <a:cs typeface="Arial" panose="020B0604020202020204" pitchFamily="34" charset="0"/>
              </a:rPr>
              <a:t>Edinburgh </a:t>
            </a:r>
            <a:br>
              <a:rPr lang="en-US" sz="1200" dirty="0">
                <a:solidFill>
                  <a:schemeClr val="tx1"/>
                </a:solidFill>
                <a:cs typeface="Arial" panose="020B0604020202020204" pitchFamily="34" charset="0"/>
              </a:rPr>
            </a:br>
            <a:r>
              <a:rPr lang="en-US" sz="1200" dirty="0">
                <a:solidFill>
                  <a:schemeClr val="tx1"/>
                </a:solidFill>
                <a:cs typeface="Arial" panose="020B0604020202020204" pitchFamily="34" charset="0"/>
              </a:rPr>
              <a:t>EH3 9BY </a:t>
            </a:r>
          </a:p>
          <a:p>
            <a:pPr defTabSz="372661">
              <a:spcAft>
                <a:spcPts val="244"/>
              </a:spcAft>
              <a:tabLst>
                <a:tab pos="1602026" algn="l"/>
              </a:tabLst>
            </a:pPr>
            <a:r>
              <a:rPr lang="en-US" sz="1200" b="1" dirty="0">
                <a:solidFill>
                  <a:schemeClr val="accent2"/>
                </a:solidFill>
                <a:cs typeface="Arial" panose="020B0604020202020204" pitchFamily="34" charset="0"/>
              </a:rPr>
              <a:t>T: </a:t>
            </a:r>
            <a:r>
              <a:rPr lang="en-US" sz="1200" dirty="0">
                <a:solidFill>
                  <a:schemeClr val="tx1"/>
                </a:solidFill>
                <a:cs typeface="Arial" panose="020B0604020202020204" pitchFamily="34" charset="0"/>
              </a:rPr>
              <a:t>+44 131 475 3000</a:t>
            </a:r>
          </a:p>
          <a:p>
            <a:pPr defTabSz="372661">
              <a:spcAft>
                <a:spcPts val="244"/>
              </a:spcAft>
              <a:tabLst>
                <a:tab pos="1602026" algn="l"/>
              </a:tabLst>
            </a:pPr>
            <a:r>
              <a:rPr lang="en-US" sz="1200" b="1" dirty="0">
                <a:solidFill>
                  <a:schemeClr val="accent2"/>
                </a:solidFill>
                <a:cs typeface="Arial" panose="020B0604020202020204" pitchFamily="34" charset="0"/>
              </a:rPr>
              <a:t>F: </a:t>
            </a:r>
            <a:r>
              <a:rPr lang="en-US" sz="1200" dirty="0">
                <a:solidFill>
                  <a:schemeClr val="tx1"/>
                </a:solidFill>
                <a:cs typeface="Arial" panose="020B0604020202020204" pitchFamily="34" charset="0"/>
              </a:rPr>
              <a:t>+44 131 475 3030 </a:t>
            </a:r>
          </a:p>
          <a:p>
            <a:pPr defTabSz="372661">
              <a:spcAft>
                <a:spcPts val="244"/>
              </a:spcAft>
            </a:pPr>
            <a:r>
              <a:rPr lang="en-US" sz="1200" b="1" dirty="0">
                <a:solidFill>
                  <a:schemeClr val="accent2"/>
                </a:solidFill>
                <a:cs typeface="Arial" panose="020B0604020202020204" pitchFamily="34" charset="0"/>
              </a:rPr>
              <a:t>E: </a:t>
            </a:r>
            <a:r>
              <a:rPr lang="en-US" sz="1200" dirty="0">
                <a:solidFill>
                  <a:schemeClr val="tx1"/>
                </a:solidFill>
                <a:cs typeface="Arial" panose="020B0604020202020204" pitchFamily="34" charset="0"/>
              </a:rPr>
              <a:t>pr@capricornenergy.com </a:t>
            </a:r>
          </a:p>
        </p:txBody>
      </p:sp>
      <p:sp>
        <p:nvSpPr>
          <p:cNvPr id="10" name="TextBox 9">
            <a:extLst>
              <a:ext uri="{FF2B5EF4-FFF2-40B4-BE49-F238E27FC236}">
                <a16:creationId xmlns:a16="http://schemas.microsoft.com/office/drawing/2014/main" id="{0E76B2EC-4D05-4FEC-A3D8-CFBB60EDC5CA}"/>
              </a:ext>
            </a:extLst>
          </p:cNvPr>
          <p:cNvSpPr txBox="1"/>
          <p:nvPr userDrawn="1"/>
        </p:nvSpPr>
        <p:spPr>
          <a:xfrm>
            <a:off x="2656063" y="1732979"/>
            <a:ext cx="1319666" cy="1164421"/>
          </a:xfrm>
          <a:prstGeom prst="rect">
            <a:avLst/>
          </a:prstGeom>
          <a:noFill/>
        </p:spPr>
        <p:txBody>
          <a:bodyPr wrap="square" lIns="0" tIns="0" rIns="0" bIns="0" rtlCol="0">
            <a:spAutoFit/>
          </a:bodyPr>
          <a:lstStyle/>
          <a:p>
            <a:pPr defTabSz="372661">
              <a:spcAft>
                <a:spcPts val="244"/>
              </a:spcAft>
            </a:pPr>
            <a:r>
              <a:rPr lang="en-GB" sz="1400" b="1" dirty="0">
                <a:solidFill>
                  <a:schemeClr val="accent2"/>
                </a:solidFill>
                <a:cs typeface="Arial" panose="020B0604020202020204" pitchFamily="34" charset="0"/>
              </a:rPr>
              <a:t>London</a:t>
            </a:r>
          </a:p>
          <a:p>
            <a:pPr defTabSz="372661">
              <a:spcAft>
                <a:spcPts val="244"/>
              </a:spcAft>
            </a:pPr>
            <a:r>
              <a:rPr lang="en-US" sz="1200" dirty="0">
                <a:solidFill>
                  <a:schemeClr val="tx1"/>
                </a:solidFill>
                <a:cs typeface="Arial" panose="020B0604020202020204" pitchFamily="34" charset="0"/>
              </a:rPr>
              <a:t>4th Floor </a:t>
            </a:r>
            <a:br>
              <a:rPr lang="en-US" sz="1200" dirty="0">
                <a:solidFill>
                  <a:schemeClr val="tx1"/>
                </a:solidFill>
                <a:cs typeface="Arial" panose="020B0604020202020204" pitchFamily="34" charset="0"/>
              </a:rPr>
            </a:br>
            <a:r>
              <a:rPr lang="en-US" sz="1200" dirty="0">
                <a:solidFill>
                  <a:schemeClr val="tx1"/>
                </a:solidFill>
                <a:cs typeface="Arial" panose="020B0604020202020204" pitchFamily="34" charset="0"/>
              </a:rPr>
              <a:t>Wellington House</a:t>
            </a:r>
            <a:br>
              <a:rPr lang="en-US" sz="1200" dirty="0">
                <a:solidFill>
                  <a:schemeClr val="tx1"/>
                </a:solidFill>
                <a:cs typeface="Arial" panose="020B0604020202020204" pitchFamily="34" charset="0"/>
              </a:rPr>
            </a:br>
            <a:r>
              <a:rPr lang="en-US" sz="1200" dirty="0">
                <a:solidFill>
                  <a:schemeClr val="tx1"/>
                </a:solidFill>
                <a:cs typeface="Arial" panose="020B0604020202020204" pitchFamily="34" charset="0"/>
              </a:rPr>
              <a:t>125 Strand </a:t>
            </a:r>
            <a:br>
              <a:rPr lang="en-US" sz="1200" dirty="0">
                <a:solidFill>
                  <a:schemeClr val="tx1"/>
                </a:solidFill>
                <a:cs typeface="Arial" panose="020B0604020202020204" pitchFamily="34" charset="0"/>
              </a:rPr>
            </a:br>
            <a:r>
              <a:rPr lang="en-US" sz="1200" dirty="0">
                <a:solidFill>
                  <a:schemeClr val="tx1"/>
                </a:solidFill>
                <a:cs typeface="Arial" panose="020B0604020202020204" pitchFamily="34" charset="0"/>
              </a:rPr>
              <a:t>London </a:t>
            </a:r>
            <a:br>
              <a:rPr lang="en-US" sz="1200" dirty="0">
                <a:solidFill>
                  <a:schemeClr val="tx1"/>
                </a:solidFill>
                <a:cs typeface="Arial" panose="020B0604020202020204" pitchFamily="34" charset="0"/>
              </a:rPr>
            </a:br>
            <a:r>
              <a:rPr lang="en-US" sz="1200" dirty="0">
                <a:solidFill>
                  <a:schemeClr val="tx1"/>
                </a:solidFill>
                <a:cs typeface="Arial" panose="020B0604020202020204" pitchFamily="34" charset="0"/>
              </a:rPr>
              <a:t>WC2R 0AP</a:t>
            </a:r>
          </a:p>
        </p:txBody>
      </p:sp>
      <p:sp>
        <p:nvSpPr>
          <p:cNvPr id="11" name="TextBox 10">
            <a:extLst>
              <a:ext uri="{FF2B5EF4-FFF2-40B4-BE49-F238E27FC236}">
                <a16:creationId xmlns:a16="http://schemas.microsoft.com/office/drawing/2014/main" id="{94016DCD-8117-4656-B47B-C6ED623D6D20}"/>
              </a:ext>
            </a:extLst>
          </p:cNvPr>
          <p:cNvSpPr txBox="1"/>
          <p:nvPr userDrawn="1"/>
        </p:nvSpPr>
        <p:spPr>
          <a:xfrm>
            <a:off x="371475" y="3895354"/>
            <a:ext cx="2052235" cy="1533753"/>
          </a:xfrm>
          <a:prstGeom prst="rect">
            <a:avLst/>
          </a:prstGeom>
          <a:noFill/>
        </p:spPr>
        <p:txBody>
          <a:bodyPr wrap="square" lIns="0" tIns="0" rIns="0" bIns="0" rtlCol="0">
            <a:spAutoFit/>
          </a:bodyPr>
          <a:lstStyle/>
          <a:p>
            <a:pPr defTabSz="372661">
              <a:spcAft>
                <a:spcPts val="244"/>
              </a:spcAft>
            </a:pPr>
            <a:r>
              <a:rPr lang="en-GB" sz="1400" b="1" dirty="0">
                <a:solidFill>
                  <a:schemeClr val="accent2"/>
                </a:solidFill>
                <a:cs typeface="Arial" panose="020B0604020202020204" pitchFamily="34" charset="0"/>
              </a:rPr>
              <a:t>Mexico</a:t>
            </a:r>
          </a:p>
          <a:p>
            <a:pPr defTabSz="372661">
              <a:spcAft>
                <a:spcPts val="244"/>
              </a:spcAft>
            </a:pPr>
            <a:r>
              <a:rPr lang="es-ES" sz="1200" dirty="0">
                <a:solidFill>
                  <a:schemeClr val="tx1"/>
                </a:solidFill>
                <a:cs typeface="Arial" panose="020B0604020202020204" pitchFamily="34" charset="0"/>
              </a:rPr>
              <a:t>Capricorn Americas México </a:t>
            </a:r>
            <a:br>
              <a:rPr lang="es-ES" sz="1200" dirty="0">
                <a:solidFill>
                  <a:schemeClr val="tx1"/>
                </a:solidFill>
                <a:cs typeface="Arial" panose="020B0604020202020204" pitchFamily="34" charset="0"/>
              </a:rPr>
            </a:br>
            <a:r>
              <a:rPr lang="es-ES" sz="1200" dirty="0">
                <a:solidFill>
                  <a:schemeClr val="tx1"/>
                </a:solidFill>
                <a:cs typeface="Arial" panose="020B0604020202020204" pitchFamily="34" charset="0"/>
              </a:rPr>
              <a:t>Torre Mayor </a:t>
            </a:r>
            <a:br>
              <a:rPr lang="es-ES" sz="1200" dirty="0">
                <a:solidFill>
                  <a:schemeClr val="tx1"/>
                </a:solidFill>
                <a:cs typeface="Arial" panose="020B0604020202020204" pitchFamily="34" charset="0"/>
              </a:rPr>
            </a:br>
            <a:r>
              <a:rPr lang="es-ES" sz="1200" dirty="0">
                <a:solidFill>
                  <a:schemeClr val="tx1"/>
                </a:solidFill>
                <a:cs typeface="Arial" panose="020B0604020202020204" pitchFamily="34" charset="0"/>
              </a:rPr>
              <a:t>Avienda de la Reforma 505 </a:t>
            </a:r>
            <a:br>
              <a:rPr lang="es-ES" sz="1200" dirty="0">
                <a:solidFill>
                  <a:schemeClr val="tx1"/>
                </a:solidFill>
                <a:cs typeface="Arial" panose="020B0604020202020204" pitchFamily="34" charset="0"/>
              </a:rPr>
            </a:br>
            <a:r>
              <a:rPr lang="es-ES" sz="1200" dirty="0">
                <a:solidFill>
                  <a:schemeClr val="tx1"/>
                </a:solidFill>
                <a:cs typeface="Arial" panose="020B0604020202020204" pitchFamily="34" charset="0"/>
              </a:rPr>
              <a:t>Piso 36 </a:t>
            </a:r>
            <a:br>
              <a:rPr lang="es-ES" sz="1200" dirty="0">
                <a:solidFill>
                  <a:schemeClr val="tx1"/>
                </a:solidFill>
                <a:cs typeface="Arial" panose="020B0604020202020204" pitchFamily="34" charset="0"/>
              </a:rPr>
            </a:br>
            <a:r>
              <a:rPr lang="es-ES" sz="1200" dirty="0">
                <a:solidFill>
                  <a:schemeClr val="tx1"/>
                </a:solidFill>
                <a:cs typeface="Arial" panose="020B0604020202020204" pitchFamily="34" charset="0"/>
              </a:rPr>
              <a:t>Colonia Cuauhtémoc </a:t>
            </a:r>
            <a:br>
              <a:rPr lang="es-ES" sz="1200" dirty="0">
                <a:solidFill>
                  <a:schemeClr val="tx1"/>
                </a:solidFill>
                <a:cs typeface="Arial" panose="020B0604020202020204" pitchFamily="34" charset="0"/>
              </a:rPr>
            </a:br>
            <a:r>
              <a:rPr lang="es-ES" sz="1200" dirty="0">
                <a:solidFill>
                  <a:schemeClr val="tx1"/>
                </a:solidFill>
                <a:cs typeface="Arial" panose="020B0604020202020204" pitchFamily="34" charset="0"/>
              </a:rPr>
              <a:t>Delegación Cuauhtémoc </a:t>
            </a:r>
            <a:br>
              <a:rPr lang="es-ES" sz="1200" dirty="0">
                <a:solidFill>
                  <a:schemeClr val="tx1"/>
                </a:solidFill>
                <a:cs typeface="Arial" panose="020B0604020202020204" pitchFamily="34" charset="0"/>
              </a:rPr>
            </a:br>
            <a:r>
              <a:rPr lang="es-ES" sz="1200" dirty="0">
                <a:solidFill>
                  <a:schemeClr val="tx1"/>
                </a:solidFill>
                <a:cs typeface="Arial" panose="020B0604020202020204" pitchFamily="34" charset="0"/>
              </a:rPr>
              <a:t>06500 Ciudad de México</a:t>
            </a:r>
          </a:p>
        </p:txBody>
      </p:sp>
      <p:sp>
        <p:nvSpPr>
          <p:cNvPr id="18" name="TextBox 17">
            <a:extLst>
              <a:ext uri="{FF2B5EF4-FFF2-40B4-BE49-F238E27FC236}">
                <a16:creationId xmlns:a16="http://schemas.microsoft.com/office/drawing/2014/main" id="{E646E42D-71D8-4A87-AB66-184D4931FAD5}"/>
              </a:ext>
            </a:extLst>
          </p:cNvPr>
          <p:cNvSpPr txBox="1"/>
          <p:nvPr userDrawn="1"/>
        </p:nvSpPr>
        <p:spPr>
          <a:xfrm>
            <a:off x="2656065" y="3895354"/>
            <a:ext cx="2052235" cy="1533753"/>
          </a:xfrm>
          <a:prstGeom prst="rect">
            <a:avLst/>
          </a:prstGeom>
          <a:noFill/>
        </p:spPr>
        <p:txBody>
          <a:bodyPr wrap="square" lIns="0" tIns="0" rIns="0" bIns="0" rtlCol="0">
            <a:spAutoFit/>
          </a:bodyPr>
          <a:lstStyle/>
          <a:p>
            <a:pPr marL="0" marR="0" lvl="0" indent="0" algn="l" defTabSz="372661" rtl="0" eaLnBrk="1" fontAlgn="auto" latinLnBrk="0" hangingPunct="1">
              <a:lnSpc>
                <a:spcPct val="100000"/>
              </a:lnSpc>
              <a:spcBef>
                <a:spcPts val="0"/>
              </a:spcBef>
              <a:spcAft>
                <a:spcPts val="244"/>
              </a:spcAft>
              <a:buClrTx/>
              <a:buSzTx/>
              <a:buFontTx/>
              <a:buNone/>
              <a:tabLst/>
              <a:defRPr/>
            </a:pPr>
            <a:r>
              <a:rPr kumimoji="0" lang="en-GB" sz="1400" b="1" i="0" u="none" strike="noStrike" kern="1200" cap="none" spc="0" normalizeH="0" baseline="0" noProof="0" dirty="0">
                <a:ln>
                  <a:noFill/>
                </a:ln>
                <a:solidFill>
                  <a:srgbClr val="251B5B"/>
                </a:solidFill>
                <a:effectLst/>
                <a:uLnTx/>
                <a:uFillTx/>
                <a:latin typeface="Arial" panose="020B0604020202020204"/>
                <a:ea typeface="+mn-ea"/>
                <a:cs typeface="Arial" panose="020B0604020202020204" pitchFamily="34" charset="0"/>
              </a:rPr>
              <a:t>Egypt</a:t>
            </a:r>
          </a:p>
          <a:p>
            <a:pPr marL="0" marR="0" lvl="0" indent="0" algn="l" defTabSz="372661" rtl="0" eaLnBrk="1" fontAlgn="auto" latinLnBrk="0" hangingPunct="1">
              <a:lnSpc>
                <a:spcPct val="100000"/>
              </a:lnSpc>
              <a:spcBef>
                <a:spcPts val="0"/>
              </a:spcBef>
              <a:spcAft>
                <a:spcPts val="244"/>
              </a:spcAft>
              <a:buClrTx/>
              <a:buSzTx/>
              <a:buFontTx/>
              <a:buNone/>
              <a:tabLst/>
              <a:defRPr/>
            </a:pPr>
            <a:r>
              <a:rPr kumimoji="0" lang="es-ES" sz="1200" b="0" i="0" u="none" strike="noStrike" kern="1200" cap="none" spc="0" normalizeH="0" baseline="0" noProof="0" dirty="0">
                <a:ln>
                  <a:noFill/>
                </a:ln>
                <a:solidFill>
                  <a:srgbClr val="1D1D1B"/>
                </a:solidFill>
                <a:effectLst/>
                <a:uLnTx/>
                <a:uFillTx/>
                <a:latin typeface="Arial" panose="020B0604020202020204"/>
                <a:ea typeface="+mn-ea"/>
                <a:cs typeface="Arial" panose="020B0604020202020204" pitchFamily="34" charset="0"/>
              </a:rPr>
              <a:t>Capricorn Egypt Limited</a:t>
            </a:r>
            <a:br>
              <a:rPr kumimoji="0" lang="es-ES" sz="1200" b="0" i="0" u="none" strike="noStrike" kern="1200" cap="none" spc="0" normalizeH="0" baseline="0" noProof="0" dirty="0">
                <a:ln>
                  <a:noFill/>
                </a:ln>
                <a:solidFill>
                  <a:srgbClr val="1D1D1B"/>
                </a:solidFill>
                <a:effectLst/>
                <a:uLnTx/>
                <a:uFillTx/>
                <a:latin typeface="Arial" panose="020B0604020202020204"/>
                <a:ea typeface="+mn-ea"/>
                <a:cs typeface="Arial" panose="020B0604020202020204" pitchFamily="34" charset="0"/>
              </a:rPr>
            </a:br>
            <a:r>
              <a:rPr kumimoji="0" lang="en-GB" sz="1200" b="0" i="0" u="none" strike="noStrike" kern="1200" cap="none" spc="0" normalizeH="0" baseline="0" noProof="0" dirty="0">
                <a:ln>
                  <a:noFill/>
                </a:ln>
                <a:solidFill>
                  <a:srgbClr val="1D1D1B"/>
                </a:solidFill>
                <a:effectLst/>
                <a:uLnTx/>
                <a:uFillTx/>
                <a:latin typeface="Arial" panose="020B0604020202020204"/>
                <a:ea typeface="+mn-ea"/>
                <a:cs typeface="Arial" panose="020B0604020202020204" pitchFamily="34" charset="0"/>
              </a:rPr>
              <a:t>Building G,</a:t>
            </a:r>
            <a:br>
              <a:rPr kumimoji="0" lang="en-GB" sz="1200" b="0" i="0" u="none" strike="noStrike" kern="1200" cap="none" spc="0" normalizeH="0" baseline="0" noProof="0" dirty="0">
                <a:ln>
                  <a:noFill/>
                </a:ln>
                <a:solidFill>
                  <a:srgbClr val="1D1D1B"/>
                </a:solidFill>
                <a:effectLst/>
                <a:uLnTx/>
                <a:uFillTx/>
                <a:latin typeface="Arial" panose="020B0604020202020204"/>
                <a:ea typeface="+mn-ea"/>
                <a:cs typeface="Arial" panose="020B0604020202020204" pitchFamily="34" charset="0"/>
              </a:rPr>
            </a:br>
            <a:r>
              <a:rPr kumimoji="0" lang="en-GB" sz="1200" b="0" i="0" u="none" strike="noStrike" kern="1200" cap="none" spc="0" normalizeH="0" baseline="0" noProof="0" dirty="0">
                <a:ln>
                  <a:noFill/>
                </a:ln>
                <a:solidFill>
                  <a:srgbClr val="1D1D1B"/>
                </a:solidFill>
                <a:effectLst/>
                <a:uLnTx/>
                <a:uFillTx/>
                <a:latin typeface="Arial" panose="020B0604020202020204"/>
                <a:ea typeface="+mn-ea"/>
                <a:cs typeface="Arial" panose="020B0604020202020204" pitchFamily="34" charset="0"/>
              </a:rPr>
              <a:t>Second Floor</a:t>
            </a:r>
            <a:br>
              <a:rPr kumimoji="0" lang="en-GB" sz="1200" b="0" i="0" u="none" strike="noStrike" kern="1200" cap="none" spc="0" normalizeH="0" baseline="0" noProof="0" dirty="0">
                <a:ln>
                  <a:noFill/>
                </a:ln>
                <a:solidFill>
                  <a:srgbClr val="1D1D1B"/>
                </a:solidFill>
                <a:effectLst/>
                <a:uLnTx/>
                <a:uFillTx/>
                <a:latin typeface="Arial" panose="020B0604020202020204"/>
                <a:ea typeface="+mn-ea"/>
                <a:cs typeface="Arial" panose="020B0604020202020204" pitchFamily="34" charset="0"/>
              </a:rPr>
            </a:br>
            <a:r>
              <a:rPr kumimoji="0" lang="en-GB" sz="1200" b="0" i="0" u="none" strike="noStrike" kern="1200" cap="none" spc="0" normalizeH="0" baseline="0" noProof="0" dirty="0">
                <a:ln>
                  <a:noFill/>
                </a:ln>
                <a:solidFill>
                  <a:srgbClr val="1D1D1B"/>
                </a:solidFill>
                <a:effectLst/>
                <a:uLnTx/>
                <a:uFillTx/>
                <a:latin typeface="Arial" panose="020B0604020202020204"/>
                <a:ea typeface="+mn-ea"/>
                <a:cs typeface="Arial" panose="020B0604020202020204" pitchFamily="34" charset="0"/>
              </a:rPr>
              <a:t>5A by Waterway,</a:t>
            </a:r>
            <a:br>
              <a:rPr kumimoji="0" lang="en-GB" sz="1200" b="0" i="0" u="none" strike="noStrike" kern="1200" cap="none" spc="0" normalizeH="0" baseline="0" noProof="0" dirty="0">
                <a:ln>
                  <a:noFill/>
                </a:ln>
                <a:solidFill>
                  <a:srgbClr val="1D1D1B"/>
                </a:solidFill>
                <a:effectLst/>
                <a:uLnTx/>
                <a:uFillTx/>
                <a:latin typeface="Arial" panose="020B0604020202020204"/>
                <a:ea typeface="+mn-ea"/>
                <a:cs typeface="Arial" panose="020B0604020202020204" pitchFamily="34" charset="0"/>
              </a:rPr>
            </a:br>
            <a:r>
              <a:rPr kumimoji="0" lang="en-GB" sz="1200" b="0" i="0" u="none" strike="noStrike" kern="1200" cap="none" spc="0" normalizeH="0" baseline="0" noProof="0" dirty="0">
                <a:ln>
                  <a:noFill/>
                </a:ln>
                <a:solidFill>
                  <a:srgbClr val="1D1D1B"/>
                </a:solidFill>
                <a:effectLst/>
                <a:uLnTx/>
                <a:uFillTx/>
                <a:latin typeface="Arial" panose="020B0604020202020204"/>
                <a:ea typeface="+mn-ea"/>
                <a:cs typeface="Arial" panose="020B0604020202020204" pitchFamily="34" charset="0"/>
              </a:rPr>
              <a:t>New Cairo,</a:t>
            </a:r>
            <a:br>
              <a:rPr kumimoji="0" lang="en-GB" sz="1200" b="0" i="0" u="none" strike="noStrike" kern="1200" cap="none" spc="0" normalizeH="0" baseline="0" noProof="0" dirty="0">
                <a:ln>
                  <a:noFill/>
                </a:ln>
                <a:solidFill>
                  <a:srgbClr val="1D1D1B"/>
                </a:solidFill>
                <a:effectLst/>
                <a:uLnTx/>
                <a:uFillTx/>
                <a:latin typeface="Arial" panose="020B0604020202020204"/>
                <a:ea typeface="+mn-ea"/>
                <a:cs typeface="Arial" panose="020B0604020202020204" pitchFamily="34" charset="0"/>
              </a:rPr>
            </a:br>
            <a:r>
              <a:rPr kumimoji="0" lang="en-GB" sz="1200" b="0" i="0" u="none" strike="noStrike" kern="1200" cap="none" spc="0" normalizeH="0" baseline="0" noProof="0" dirty="0">
                <a:ln>
                  <a:noFill/>
                </a:ln>
                <a:solidFill>
                  <a:srgbClr val="1D1D1B"/>
                </a:solidFill>
                <a:effectLst/>
                <a:uLnTx/>
                <a:uFillTx/>
                <a:latin typeface="Arial" panose="020B0604020202020204"/>
                <a:ea typeface="+mn-ea"/>
                <a:cs typeface="Arial" panose="020B0604020202020204" pitchFamily="34" charset="0"/>
              </a:rPr>
              <a:t>Cairo</a:t>
            </a:r>
            <a:br>
              <a:rPr kumimoji="0" lang="en-GB" sz="1200" b="0" i="0" u="none" strike="noStrike" kern="1200" cap="none" spc="0" normalizeH="0" baseline="0" noProof="0" dirty="0">
                <a:ln>
                  <a:noFill/>
                </a:ln>
                <a:solidFill>
                  <a:srgbClr val="1D1D1B"/>
                </a:solidFill>
                <a:effectLst/>
                <a:uLnTx/>
                <a:uFillTx/>
                <a:latin typeface="Arial" panose="020B0604020202020204"/>
                <a:ea typeface="+mn-ea"/>
                <a:cs typeface="Arial" panose="020B0604020202020204" pitchFamily="34" charset="0"/>
              </a:rPr>
            </a:br>
            <a:r>
              <a:rPr kumimoji="0" lang="en-GB" sz="1200" b="0" i="0" u="none" strike="noStrike" kern="1200" cap="none" spc="0" normalizeH="0" baseline="0" noProof="0" dirty="0">
                <a:ln>
                  <a:noFill/>
                </a:ln>
                <a:solidFill>
                  <a:srgbClr val="1D1D1B"/>
                </a:solidFill>
                <a:effectLst/>
                <a:uLnTx/>
                <a:uFillTx/>
                <a:latin typeface="Arial" panose="020B0604020202020204"/>
                <a:ea typeface="+mn-ea"/>
                <a:cs typeface="Arial" panose="020B0604020202020204" pitchFamily="34" charset="0"/>
              </a:rPr>
              <a:t>Egypt</a:t>
            </a:r>
          </a:p>
        </p:txBody>
      </p:sp>
      <p:sp>
        <p:nvSpPr>
          <p:cNvPr id="19" name="TextBox 18">
            <a:extLst>
              <a:ext uri="{FF2B5EF4-FFF2-40B4-BE49-F238E27FC236}">
                <a16:creationId xmlns:a16="http://schemas.microsoft.com/office/drawing/2014/main" id="{2162F7B2-464E-4483-A85D-BC328C32D090}"/>
              </a:ext>
            </a:extLst>
          </p:cNvPr>
          <p:cNvSpPr txBox="1"/>
          <p:nvPr userDrawn="1"/>
        </p:nvSpPr>
        <p:spPr>
          <a:xfrm>
            <a:off x="4733522" y="3895359"/>
            <a:ext cx="2052235" cy="1031051"/>
          </a:xfrm>
          <a:prstGeom prst="rect">
            <a:avLst/>
          </a:prstGeom>
          <a:noFill/>
        </p:spPr>
        <p:txBody>
          <a:bodyPr wrap="square" lIns="0" tIns="0" rIns="0" bIns="0" rtlCol="0">
            <a:spAutoFit/>
          </a:bodyPr>
          <a:lstStyle/>
          <a:p>
            <a:pPr defTabSz="372661">
              <a:spcAft>
                <a:spcPts val="244"/>
              </a:spcAft>
            </a:pPr>
            <a:r>
              <a:rPr lang="en-GB" sz="1400" b="1" dirty="0">
                <a:solidFill>
                  <a:schemeClr val="accent2"/>
                </a:solidFill>
                <a:cs typeface="Arial" panose="020B0604020202020204" pitchFamily="34" charset="0"/>
              </a:rPr>
              <a:t>Mauritania</a:t>
            </a:r>
          </a:p>
          <a:p>
            <a:pPr defTabSz="372661">
              <a:spcAft>
                <a:spcPts val="244"/>
              </a:spcAft>
            </a:pPr>
            <a:r>
              <a:rPr lang="es-ES" sz="1200" dirty="0">
                <a:solidFill>
                  <a:schemeClr val="tx1"/>
                </a:solidFill>
                <a:cs typeface="Arial" panose="020B0604020202020204" pitchFamily="34" charset="0"/>
              </a:rPr>
              <a:t>ILOT 0, 91-92,</a:t>
            </a:r>
            <a:br>
              <a:rPr lang="es-ES" sz="1200" dirty="0">
                <a:solidFill>
                  <a:schemeClr val="tx1"/>
                </a:solidFill>
                <a:cs typeface="Arial" panose="020B0604020202020204" pitchFamily="34" charset="0"/>
              </a:rPr>
            </a:br>
            <a:r>
              <a:rPr lang="es-ES" sz="1200" dirty="0">
                <a:solidFill>
                  <a:schemeClr val="tx1"/>
                </a:solidFill>
                <a:cs typeface="Arial" panose="020B0604020202020204" pitchFamily="34" charset="0"/>
              </a:rPr>
              <a:t>Rue </a:t>
            </a:r>
            <a:r>
              <a:rPr lang="es-ES" sz="1200" dirty="0" err="1">
                <a:solidFill>
                  <a:schemeClr val="tx1"/>
                </a:solidFill>
                <a:cs typeface="Arial" panose="020B0604020202020204" pitchFamily="34" charset="0"/>
              </a:rPr>
              <a:t>Mamadou</a:t>
            </a:r>
            <a:r>
              <a:rPr lang="es-ES" sz="1200" dirty="0">
                <a:solidFill>
                  <a:schemeClr val="tx1"/>
                </a:solidFill>
                <a:cs typeface="Arial" panose="020B0604020202020204" pitchFamily="34" charset="0"/>
              </a:rPr>
              <a:t> </a:t>
            </a:r>
            <a:r>
              <a:rPr lang="es-ES" sz="1200" dirty="0" err="1">
                <a:solidFill>
                  <a:schemeClr val="tx1"/>
                </a:solidFill>
                <a:cs typeface="Arial" panose="020B0604020202020204" pitchFamily="34" charset="0"/>
              </a:rPr>
              <a:t>Keita</a:t>
            </a:r>
            <a:r>
              <a:rPr lang="es-ES" sz="1200" dirty="0">
                <a:solidFill>
                  <a:schemeClr val="tx1"/>
                </a:solidFill>
                <a:cs typeface="Arial" panose="020B0604020202020204" pitchFamily="34" charset="0"/>
              </a:rPr>
              <a:t>, TVZ</a:t>
            </a:r>
          </a:p>
          <a:p>
            <a:pPr defTabSz="372661">
              <a:spcAft>
                <a:spcPts val="244"/>
              </a:spcAft>
            </a:pPr>
            <a:r>
              <a:rPr lang="es-ES" sz="1200" dirty="0">
                <a:solidFill>
                  <a:schemeClr val="tx1"/>
                </a:solidFill>
                <a:cs typeface="Arial" panose="020B0604020202020204" pitchFamily="34" charset="0"/>
              </a:rPr>
              <a:t>Nouakchott</a:t>
            </a:r>
          </a:p>
          <a:p>
            <a:pPr defTabSz="372661">
              <a:spcAft>
                <a:spcPts val="244"/>
              </a:spcAft>
            </a:pPr>
            <a:r>
              <a:rPr lang="es-ES" sz="1200" dirty="0">
                <a:solidFill>
                  <a:schemeClr val="tx1"/>
                </a:solidFill>
                <a:cs typeface="Arial" panose="020B0604020202020204" pitchFamily="34" charset="0"/>
              </a:rPr>
              <a:t>4973</a:t>
            </a:r>
          </a:p>
        </p:txBody>
      </p:sp>
      <p:sp>
        <p:nvSpPr>
          <p:cNvPr id="8" name="TextBox 7">
            <a:extLst>
              <a:ext uri="{FF2B5EF4-FFF2-40B4-BE49-F238E27FC236}">
                <a16:creationId xmlns:a16="http://schemas.microsoft.com/office/drawing/2014/main" id="{4B250EF2-EC92-400C-847A-8EA1120FDE2A}"/>
              </a:ext>
            </a:extLst>
          </p:cNvPr>
          <p:cNvSpPr txBox="1"/>
          <p:nvPr userDrawn="1"/>
        </p:nvSpPr>
        <p:spPr>
          <a:xfrm>
            <a:off x="371475" y="6179105"/>
            <a:ext cx="3604254" cy="338554"/>
          </a:xfrm>
          <a:prstGeom prst="rect">
            <a:avLst/>
          </a:prstGeom>
          <a:noFill/>
        </p:spPr>
        <p:txBody>
          <a:bodyPr wrap="square" lIns="0" tIns="0" rIns="0" bIns="0" rtlCol="0">
            <a:spAutoFit/>
          </a:bodyPr>
          <a:lstStyle/>
          <a:p>
            <a:pPr algn="l"/>
            <a:r>
              <a:rPr kumimoji="0" lang="en-GB" sz="2200" b="1" i="0" u="none" strike="noStrike" kern="1200" cap="none" spc="0" normalizeH="0" baseline="0" noProof="0" dirty="0">
                <a:ln>
                  <a:noFill/>
                </a:ln>
                <a:solidFill>
                  <a:schemeClr val="accent2"/>
                </a:solidFill>
                <a:effectLst/>
                <a:uLnTx/>
                <a:uFillTx/>
                <a:latin typeface="Arial" panose="020B0604020202020204" pitchFamily="34" charset="0"/>
                <a:ea typeface="+mn-ea"/>
                <a:cs typeface="Arial" panose="020B0604020202020204" pitchFamily="34" charset="0"/>
              </a:rPr>
              <a:t>www.capricornenergy.com</a:t>
            </a:r>
            <a:endParaRPr lang="en-GB" sz="2200" b="1" dirty="0">
              <a:solidFill>
                <a:schemeClr val="accent2"/>
              </a:solidFill>
              <a:latin typeface="Arial" panose="020B0604020202020204" pitchFamily="34" charset="0"/>
              <a:cs typeface="Arial" panose="020B0604020202020204" pitchFamily="34" charset="0"/>
            </a:endParaRPr>
          </a:p>
        </p:txBody>
      </p:sp>
      <p:pic>
        <p:nvPicPr>
          <p:cNvPr id="13" name="Picture 12" descr="Logo&#10;&#10;Description automatically generated">
            <a:extLst>
              <a:ext uri="{FF2B5EF4-FFF2-40B4-BE49-F238E27FC236}">
                <a16:creationId xmlns:a16="http://schemas.microsoft.com/office/drawing/2014/main" id="{14BD441A-1E6D-8CD6-9FCD-7ABFE6169B2C}"/>
              </a:ext>
            </a:extLst>
          </p:cNvPr>
          <p:cNvPicPr>
            <a:picLocks noChangeAspect="1"/>
          </p:cNvPicPr>
          <p:nvPr userDrawn="1"/>
        </p:nvPicPr>
        <p:blipFill>
          <a:blip r:embed="rId3"/>
          <a:stretch>
            <a:fillRect/>
          </a:stretch>
        </p:blipFill>
        <p:spPr>
          <a:xfrm>
            <a:off x="135561" y="127682"/>
            <a:ext cx="1393430" cy="1231726"/>
          </a:xfrm>
          <a:prstGeom prst="rect">
            <a:avLst/>
          </a:prstGeom>
        </p:spPr>
      </p:pic>
    </p:spTree>
    <p:extLst>
      <p:ext uri="{BB962C8B-B14F-4D97-AF65-F5344CB8AC3E}">
        <p14:creationId xmlns:p14="http://schemas.microsoft.com/office/powerpoint/2010/main" val="2108289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AR Title Slide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2BCC9A-BBA0-496A-BDD3-3B39FEFA0FB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00"/>
            <a:ext cx="9906000" cy="6857399"/>
          </a:xfrm>
          <a:prstGeom prst="rect">
            <a:avLst/>
          </a:prstGeom>
        </p:spPr>
      </p:pic>
      <p:sp>
        <p:nvSpPr>
          <p:cNvPr id="2" name="Title 1">
            <a:extLst>
              <a:ext uri="{FF2B5EF4-FFF2-40B4-BE49-F238E27FC236}">
                <a16:creationId xmlns:a16="http://schemas.microsoft.com/office/drawing/2014/main" id="{3CA993BB-B445-4E0D-BB16-380E29E0F9D8}"/>
              </a:ext>
            </a:extLst>
          </p:cNvPr>
          <p:cNvSpPr>
            <a:spLocks noGrp="1"/>
          </p:cNvSpPr>
          <p:nvPr>
            <p:ph type="ctrTitle"/>
          </p:nvPr>
        </p:nvSpPr>
        <p:spPr>
          <a:xfrm>
            <a:off x="5476347" y="1319213"/>
            <a:ext cx="4055003" cy="2190750"/>
          </a:xfrm>
        </p:spPr>
        <p:txBody>
          <a:bodyPr anchor="b">
            <a:normAutofit/>
          </a:bodyPr>
          <a:lstStyle>
            <a:lvl1pPr algn="l">
              <a:defRPr sz="4000" b="1">
                <a:solidFill>
                  <a:schemeClr val="accent2"/>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1D1D77C1-4413-4341-A65B-732A65544406}"/>
              </a:ext>
            </a:extLst>
          </p:cNvPr>
          <p:cNvSpPr>
            <a:spLocks noGrp="1"/>
          </p:cNvSpPr>
          <p:nvPr>
            <p:ph type="subTitle" idx="1"/>
          </p:nvPr>
        </p:nvSpPr>
        <p:spPr>
          <a:xfrm>
            <a:off x="5476347" y="3729038"/>
            <a:ext cx="4055003" cy="1128712"/>
          </a:xfrm>
        </p:spPr>
        <p:txBody>
          <a:bodyPr>
            <a:normAutofit/>
          </a:bodyPr>
          <a:lstStyle>
            <a:lvl1pPr marL="0" indent="0" algn="l">
              <a:buNone/>
              <a:defRPr sz="1600"/>
            </a:lvl1pPr>
            <a:lvl2pPr marL="371484" indent="0" algn="ctr">
              <a:buNone/>
              <a:defRPr sz="1625"/>
            </a:lvl2pPr>
            <a:lvl3pPr marL="742969" indent="0" algn="ctr">
              <a:buNone/>
              <a:defRPr sz="1463"/>
            </a:lvl3pPr>
            <a:lvl4pPr marL="1114453" indent="0" algn="ctr">
              <a:buNone/>
              <a:defRPr sz="1300"/>
            </a:lvl4pPr>
            <a:lvl5pPr marL="1485937" indent="0" algn="ctr">
              <a:buNone/>
              <a:defRPr sz="1300"/>
            </a:lvl5pPr>
            <a:lvl6pPr marL="1857421" indent="0" algn="ctr">
              <a:buNone/>
              <a:defRPr sz="1300"/>
            </a:lvl6pPr>
            <a:lvl7pPr marL="2228906" indent="0" algn="ctr">
              <a:buNone/>
              <a:defRPr sz="1300"/>
            </a:lvl7pPr>
            <a:lvl8pPr marL="2600390" indent="0" algn="ctr">
              <a:buNone/>
              <a:defRPr sz="1300"/>
            </a:lvl8pPr>
            <a:lvl9pPr marL="2971874" indent="0" algn="ctr">
              <a:buNone/>
              <a:defRPr sz="1300"/>
            </a:lvl9pPr>
          </a:lstStyle>
          <a:p>
            <a:r>
              <a:rPr lang="en-US"/>
              <a:t>Click to edit Master subtitle style</a:t>
            </a:r>
            <a:endParaRPr lang="en-GB" dirty="0"/>
          </a:p>
        </p:txBody>
      </p:sp>
      <p:pic>
        <p:nvPicPr>
          <p:cNvPr id="8" name="Graphic 7">
            <a:extLst>
              <a:ext uri="{FF2B5EF4-FFF2-40B4-BE49-F238E27FC236}">
                <a16:creationId xmlns:a16="http://schemas.microsoft.com/office/drawing/2014/main" id="{9D835275-5A2B-4849-9671-F82A97DE6EB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09708" y="363745"/>
            <a:ext cx="920948" cy="759600"/>
          </a:xfrm>
          <a:prstGeom prst="rect">
            <a:avLst/>
          </a:prstGeom>
        </p:spPr>
      </p:pic>
    </p:spTree>
    <p:extLst>
      <p:ext uri="{BB962C8B-B14F-4D97-AF65-F5344CB8AC3E}">
        <p14:creationId xmlns:p14="http://schemas.microsoft.com/office/powerpoint/2010/main" val="1793430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1_AR Title Slide 1">
    <p:spTree>
      <p:nvGrpSpPr>
        <p:cNvPr id="1" name=""/>
        <p:cNvGrpSpPr/>
        <p:nvPr/>
      </p:nvGrpSpPr>
      <p:grpSpPr>
        <a:xfrm>
          <a:off x="0" y="0"/>
          <a:ext cx="0" cy="0"/>
          <a:chOff x="0" y="0"/>
          <a:chExt cx="0" cy="0"/>
        </a:xfrm>
      </p:grpSpPr>
      <p:pic>
        <p:nvPicPr>
          <p:cNvPr id="4" name="Picture 3" descr="A picture containing person, orange&#10;&#10;Description automatically generated">
            <a:extLst>
              <a:ext uri="{FF2B5EF4-FFF2-40B4-BE49-F238E27FC236}">
                <a16:creationId xmlns:a16="http://schemas.microsoft.com/office/drawing/2014/main" id="{0B9C7C14-B928-EC1C-95AA-8D53C958A3E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588" y="0"/>
            <a:ext cx="9907588" cy="4003145"/>
          </a:xfrm>
          <a:prstGeom prst="rect">
            <a:avLst/>
          </a:prstGeom>
        </p:spPr>
      </p:pic>
      <p:sp>
        <p:nvSpPr>
          <p:cNvPr id="32" name="AutoShape 16">
            <a:extLst>
              <a:ext uri="{FF2B5EF4-FFF2-40B4-BE49-F238E27FC236}">
                <a16:creationId xmlns:a16="http://schemas.microsoft.com/office/drawing/2014/main" id="{1598DE89-6422-0869-4595-742F876C51CD}"/>
              </a:ext>
            </a:extLst>
          </p:cNvPr>
          <p:cNvSpPr>
            <a:spLocks noChangeAspect="1" noChangeArrowheads="1" noTextEdit="1"/>
          </p:cNvSpPr>
          <p:nvPr userDrawn="1"/>
        </p:nvSpPr>
        <p:spPr bwMode="auto">
          <a:xfrm>
            <a:off x="-3175" y="0"/>
            <a:ext cx="9907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36" name="Group 35">
            <a:extLst>
              <a:ext uri="{FF2B5EF4-FFF2-40B4-BE49-F238E27FC236}">
                <a16:creationId xmlns:a16="http://schemas.microsoft.com/office/drawing/2014/main" id="{7CBEC404-0919-C7DF-4A1B-18E104D143BC}"/>
              </a:ext>
            </a:extLst>
          </p:cNvPr>
          <p:cNvGrpSpPr/>
          <p:nvPr userDrawn="1"/>
        </p:nvGrpSpPr>
        <p:grpSpPr>
          <a:xfrm>
            <a:off x="0" y="-3175"/>
            <a:ext cx="9907588" cy="6858000"/>
            <a:chOff x="0" y="-3175"/>
            <a:chExt cx="9907588" cy="6858000"/>
          </a:xfrm>
        </p:grpSpPr>
        <p:sp>
          <p:nvSpPr>
            <p:cNvPr id="33" name="Freeform 18">
              <a:extLst>
                <a:ext uri="{FF2B5EF4-FFF2-40B4-BE49-F238E27FC236}">
                  <a16:creationId xmlns:a16="http://schemas.microsoft.com/office/drawing/2014/main" id="{EB90503A-593D-8F44-4EDA-630F5A1E7187}"/>
                </a:ext>
              </a:extLst>
            </p:cNvPr>
            <p:cNvSpPr>
              <a:spLocks/>
            </p:cNvSpPr>
            <p:nvPr userDrawn="1"/>
          </p:nvSpPr>
          <p:spPr bwMode="auto">
            <a:xfrm>
              <a:off x="0" y="3965575"/>
              <a:ext cx="9907588" cy="2889250"/>
            </a:xfrm>
            <a:custGeom>
              <a:avLst/>
              <a:gdLst>
                <a:gd name="T0" fmla="*/ 1506 w 6241"/>
                <a:gd name="T1" fmla="*/ 0 h 1820"/>
                <a:gd name="T2" fmla="*/ 6241 w 6241"/>
                <a:gd name="T3" fmla="*/ 0 h 1820"/>
                <a:gd name="T4" fmla="*/ 6241 w 6241"/>
                <a:gd name="T5" fmla="*/ 1820 h 1820"/>
                <a:gd name="T6" fmla="*/ 0 w 6241"/>
                <a:gd name="T7" fmla="*/ 1820 h 1820"/>
                <a:gd name="T8" fmla="*/ 0 w 6241"/>
                <a:gd name="T9" fmla="*/ 1514 h 1820"/>
                <a:gd name="T10" fmla="*/ 1506 w 6241"/>
                <a:gd name="T11" fmla="*/ 0 h 1820"/>
              </a:gdLst>
              <a:ahLst/>
              <a:cxnLst>
                <a:cxn ang="0">
                  <a:pos x="T0" y="T1"/>
                </a:cxn>
                <a:cxn ang="0">
                  <a:pos x="T2" y="T3"/>
                </a:cxn>
                <a:cxn ang="0">
                  <a:pos x="T4" y="T5"/>
                </a:cxn>
                <a:cxn ang="0">
                  <a:pos x="T6" y="T7"/>
                </a:cxn>
                <a:cxn ang="0">
                  <a:pos x="T8" y="T9"/>
                </a:cxn>
                <a:cxn ang="0">
                  <a:pos x="T10" y="T11"/>
                </a:cxn>
              </a:cxnLst>
              <a:rect l="0" t="0" r="r" b="b"/>
              <a:pathLst>
                <a:path w="6241" h="1820">
                  <a:moveTo>
                    <a:pt x="1506" y="0"/>
                  </a:moveTo>
                  <a:lnTo>
                    <a:pt x="6241" y="0"/>
                  </a:lnTo>
                  <a:lnTo>
                    <a:pt x="6241" y="1820"/>
                  </a:lnTo>
                  <a:lnTo>
                    <a:pt x="0" y="1820"/>
                  </a:lnTo>
                  <a:lnTo>
                    <a:pt x="0" y="1514"/>
                  </a:lnTo>
                  <a:lnTo>
                    <a:pt x="1506" y="0"/>
                  </a:lnTo>
                  <a:close/>
                </a:path>
              </a:pathLst>
            </a:custGeom>
            <a:gradFill flip="none" rotWithShape="1">
              <a:gsLst>
                <a:gs pos="0">
                  <a:schemeClr val="accent1"/>
                </a:gs>
                <a:gs pos="100000">
                  <a:schemeClr val="accent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solidFill>
                  <a:schemeClr val="lt1"/>
                </a:solidFill>
              </a:endParaRPr>
            </a:p>
          </p:txBody>
        </p:sp>
        <p:sp>
          <p:nvSpPr>
            <p:cNvPr id="34" name="Freeform 19">
              <a:extLst>
                <a:ext uri="{FF2B5EF4-FFF2-40B4-BE49-F238E27FC236}">
                  <a16:creationId xmlns:a16="http://schemas.microsoft.com/office/drawing/2014/main" id="{75DAC526-BE35-50AD-B8F4-E1F814FF4DB8}"/>
                </a:ext>
              </a:extLst>
            </p:cNvPr>
            <p:cNvSpPr>
              <a:spLocks/>
            </p:cNvSpPr>
            <p:nvPr userDrawn="1"/>
          </p:nvSpPr>
          <p:spPr bwMode="auto">
            <a:xfrm>
              <a:off x="0" y="-3175"/>
              <a:ext cx="9907588" cy="3968750"/>
            </a:xfrm>
            <a:custGeom>
              <a:avLst/>
              <a:gdLst>
                <a:gd name="T0" fmla="*/ 1506 w 6241"/>
                <a:gd name="T1" fmla="*/ 2500 h 2500"/>
                <a:gd name="T2" fmla="*/ 6241 w 6241"/>
                <a:gd name="T3" fmla="*/ 2500 h 2500"/>
                <a:gd name="T4" fmla="*/ 6241 w 6241"/>
                <a:gd name="T5" fmla="*/ 0 h 2500"/>
                <a:gd name="T6" fmla="*/ 0 w 6241"/>
                <a:gd name="T7" fmla="*/ 0 h 2500"/>
                <a:gd name="T8" fmla="*/ 0 w 6241"/>
                <a:gd name="T9" fmla="*/ 986 h 2500"/>
                <a:gd name="T10" fmla="*/ 1506 w 6241"/>
                <a:gd name="T11" fmla="*/ 2500 h 2500"/>
              </a:gdLst>
              <a:ahLst/>
              <a:cxnLst>
                <a:cxn ang="0">
                  <a:pos x="T0" y="T1"/>
                </a:cxn>
                <a:cxn ang="0">
                  <a:pos x="T2" y="T3"/>
                </a:cxn>
                <a:cxn ang="0">
                  <a:pos x="T4" y="T5"/>
                </a:cxn>
                <a:cxn ang="0">
                  <a:pos x="T6" y="T7"/>
                </a:cxn>
                <a:cxn ang="0">
                  <a:pos x="T8" y="T9"/>
                </a:cxn>
                <a:cxn ang="0">
                  <a:pos x="T10" y="T11"/>
                </a:cxn>
              </a:cxnLst>
              <a:rect l="0" t="0" r="r" b="b"/>
              <a:pathLst>
                <a:path w="6241" h="2500">
                  <a:moveTo>
                    <a:pt x="1506" y="2500"/>
                  </a:moveTo>
                  <a:lnTo>
                    <a:pt x="6241" y="2500"/>
                  </a:lnTo>
                  <a:lnTo>
                    <a:pt x="6241" y="0"/>
                  </a:lnTo>
                  <a:lnTo>
                    <a:pt x="0" y="0"/>
                  </a:lnTo>
                  <a:lnTo>
                    <a:pt x="0" y="986"/>
                  </a:lnTo>
                  <a:lnTo>
                    <a:pt x="1506" y="2500"/>
                  </a:lnTo>
                  <a:close/>
                </a:path>
              </a:pathLst>
            </a:custGeom>
            <a:gradFill flip="none" rotWithShape="1">
              <a:gsLst>
                <a:gs pos="0">
                  <a:schemeClr val="tx1">
                    <a:alpha val="59000"/>
                  </a:schemeClr>
                </a:gs>
                <a:gs pos="100000">
                  <a:schemeClr val="tx1">
                    <a:alpha val="50000"/>
                  </a:schemeClr>
                </a:gs>
              </a:gsLst>
              <a:lin ang="16200000" scaled="1"/>
              <a:tileRect/>
            </a:gradFill>
            <a:ln w="6350" cap="flat">
              <a:noFill/>
              <a:prstDash val="solid"/>
              <a:miter/>
            </a:ln>
          </p:spPr>
          <p:txBody>
            <a:bodyPr rtlCol="0" anchor="ctr"/>
            <a:lstStyle/>
            <a:p>
              <a:pPr lvl="0"/>
              <a:endParaRPr lang="en-GB"/>
            </a:p>
          </p:txBody>
        </p:sp>
        <p:sp>
          <p:nvSpPr>
            <p:cNvPr id="35" name="Freeform 20">
              <a:extLst>
                <a:ext uri="{FF2B5EF4-FFF2-40B4-BE49-F238E27FC236}">
                  <a16:creationId xmlns:a16="http://schemas.microsoft.com/office/drawing/2014/main" id="{599DDA38-9121-22A7-B5F8-C5F80C91794F}"/>
                </a:ext>
              </a:extLst>
            </p:cNvPr>
            <p:cNvSpPr>
              <a:spLocks/>
            </p:cNvSpPr>
            <p:nvPr userDrawn="1"/>
          </p:nvSpPr>
          <p:spPr bwMode="auto">
            <a:xfrm>
              <a:off x="0" y="1562100"/>
              <a:ext cx="2390775" cy="4806950"/>
            </a:xfrm>
            <a:custGeom>
              <a:avLst/>
              <a:gdLst>
                <a:gd name="T0" fmla="*/ 0 w 1506"/>
                <a:gd name="T1" fmla="*/ 0 h 3028"/>
                <a:gd name="T2" fmla="*/ 0 w 1506"/>
                <a:gd name="T3" fmla="*/ 3028 h 3028"/>
                <a:gd name="T4" fmla="*/ 1506 w 1506"/>
                <a:gd name="T5" fmla="*/ 1514 h 3028"/>
                <a:gd name="T6" fmla="*/ 0 w 1506"/>
                <a:gd name="T7" fmla="*/ 0 h 3028"/>
              </a:gdLst>
              <a:ahLst/>
              <a:cxnLst>
                <a:cxn ang="0">
                  <a:pos x="T0" y="T1"/>
                </a:cxn>
                <a:cxn ang="0">
                  <a:pos x="T2" y="T3"/>
                </a:cxn>
                <a:cxn ang="0">
                  <a:pos x="T4" y="T5"/>
                </a:cxn>
                <a:cxn ang="0">
                  <a:pos x="T6" y="T7"/>
                </a:cxn>
              </a:cxnLst>
              <a:rect l="0" t="0" r="r" b="b"/>
              <a:pathLst>
                <a:path w="1506" h="3028">
                  <a:moveTo>
                    <a:pt x="0" y="0"/>
                  </a:moveTo>
                  <a:lnTo>
                    <a:pt x="0" y="3028"/>
                  </a:lnTo>
                  <a:lnTo>
                    <a:pt x="1506" y="1514"/>
                  </a:lnTo>
                  <a:lnTo>
                    <a:pt x="0" y="0"/>
                  </a:lnTo>
                  <a:close/>
                </a:path>
              </a:pathLst>
            </a:custGeom>
            <a:solidFill>
              <a:srgbClr val="36B0C9"/>
            </a:solidFill>
            <a:ln w="1034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p>
          </p:txBody>
        </p:sp>
      </p:grpSp>
      <p:sp>
        <p:nvSpPr>
          <p:cNvPr id="2" name="Title 1">
            <a:extLst>
              <a:ext uri="{FF2B5EF4-FFF2-40B4-BE49-F238E27FC236}">
                <a16:creationId xmlns:a16="http://schemas.microsoft.com/office/drawing/2014/main" id="{3CA993BB-B445-4E0D-BB16-380E29E0F9D8}"/>
              </a:ext>
            </a:extLst>
          </p:cNvPr>
          <p:cNvSpPr>
            <a:spLocks noGrp="1"/>
          </p:cNvSpPr>
          <p:nvPr userDrawn="1">
            <p:ph type="ctrTitle"/>
          </p:nvPr>
        </p:nvSpPr>
        <p:spPr>
          <a:xfrm>
            <a:off x="5476347" y="4225659"/>
            <a:ext cx="4055003" cy="1525853"/>
          </a:xfrm>
        </p:spPr>
        <p:txBody>
          <a:bodyPr anchor="b">
            <a:norm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1D1D77C1-4413-4341-A65B-732A65544406}"/>
              </a:ext>
            </a:extLst>
          </p:cNvPr>
          <p:cNvSpPr>
            <a:spLocks noGrp="1"/>
          </p:cNvSpPr>
          <p:nvPr userDrawn="1">
            <p:ph type="subTitle" idx="1"/>
          </p:nvPr>
        </p:nvSpPr>
        <p:spPr>
          <a:xfrm>
            <a:off x="5476347" y="5970588"/>
            <a:ext cx="4055003" cy="661722"/>
          </a:xfrm>
        </p:spPr>
        <p:txBody>
          <a:bodyPr>
            <a:normAutofit/>
          </a:bodyPr>
          <a:lstStyle>
            <a:lvl1pPr marL="0" indent="0" algn="l">
              <a:buNone/>
              <a:defRPr sz="1600"/>
            </a:lvl1pPr>
            <a:lvl2pPr marL="371484" indent="0" algn="ctr">
              <a:buNone/>
              <a:defRPr sz="1625"/>
            </a:lvl2pPr>
            <a:lvl3pPr marL="742969" indent="0" algn="ctr">
              <a:buNone/>
              <a:defRPr sz="1463"/>
            </a:lvl3pPr>
            <a:lvl4pPr marL="1114453" indent="0" algn="ctr">
              <a:buNone/>
              <a:defRPr sz="1300"/>
            </a:lvl4pPr>
            <a:lvl5pPr marL="1485937" indent="0" algn="ctr">
              <a:buNone/>
              <a:defRPr sz="1300"/>
            </a:lvl5pPr>
            <a:lvl6pPr marL="1857421" indent="0" algn="ctr">
              <a:buNone/>
              <a:defRPr sz="1300"/>
            </a:lvl6pPr>
            <a:lvl7pPr marL="2228906" indent="0" algn="ctr">
              <a:buNone/>
              <a:defRPr sz="1300"/>
            </a:lvl7pPr>
            <a:lvl8pPr marL="2600390" indent="0" algn="ctr">
              <a:buNone/>
              <a:defRPr sz="1300"/>
            </a:lvl8pPr>
            <a:lvl9pPr marL="2971874" indent="0" algn="ctr">
              <a:buNone/>
              <a:defRPr sz="1300"/>
            </a:lvl9pPr>
          </a:lstStyle>
          <a:p>
            <a:r>
              <a:rPr lang="en-US" dirty="0"/>
              <a:t>Click to edit Master subtitle style</a:t>
            </a:r>
            <a:endParaRPr lang="en-GB" dirty="0"/>
          </a:p>
        </p:txBody>
      </p:sp>
      <p:pic>
        <p:nvPicPr>
          <p:cNvPr id="38" name="Picture 37" descr="Logo&#10;&#10;Description automatically generated with medium confidence">
            <a:extLst>
              <a:ext uri="{FF2B5EF4-FFF2-40B4-BE49-F238E27FC236}">
                <a16:creationId xmlns:a16="http://schemas.microsoft.com/office/drawing/2014/main" id="{8980929B-3538-D33F-237E-605CDF939B7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78079" y="5531938"/>
            <a:ext cx="2164507" cy="1080000"/>
          </a:xfrm>
          <a:prstGeom prst="rect">
            <a:avLst/>
          </a:prstGeom>
        </p:spPr>
      </p:pic>
    </p:spTree>
    <p:extLst>
      <p:ext uri="{BB962C8B-B14F-4D97-AF65-F5344CB8AC3E}">
        <p14:creationId xmlns:p14="http://schemas.microsoft.com/office/powerpoint/2010/main" val="2688445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2_AR Title Slide 1">
    <p:spTree>
      <p:nvGrpSpPr>
        <p:cNvPr id="1" name=""/>
        <p:cNvGrpSpPr/>
        <p:nvPr/>
      </p:nvGrpSpPr>
      <p:grpSpPr>
        <a:xfrm>
          <a:off x="0" y="0"/>
          <a:ext cx="0" cy="0"/>
          <a:chOff x="0" y="0"/>
          <a:chExt cx="0" cy="0"/>
        </a:xfrm>
      </p:grpSpPr>
      <p:pic>
        <p:nvPicPr>
          <p:cNvPr id="4" name="Picture 3" descr="A picture containing person, orange&#10;&#10;Description automatically generated">
            <a:extLst>
              <a:ext uri="{FF2B5EF4-FFF2-40B4-BE49-F238E27FC236}">
                <a16:creationId xmlns:a16="http://schemas.microsoft.com/office/drawing/2014/main" id="{0B9C7C14-B928-EC1C-95AA-8D53C958A3E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588" y="0"/>
            <a:ext cx="9907588" cy="4003145"/>
          </a:xfrm>
          <a:prstGeom prst="rect">
            <a:avLst/>
          </a:prstGeom>
        </p:spPr>
      </p:pic>
      <p:sp>
        <p:nvSpPr>
          <p:cNvPr id="32" name="AutoShape 16">
            <a:extLst>
              <a:ext uri="{FF2B5EF4-FFF2-40B4-BE49-F238E27FC236}">
                <a16:creationId xmlns:a16="http://schemas.microsoft.com/office/drawing/2014/main" id="{1598DE89-6422-0869-4595-742F876C51CD}"/>
              </a:ext>
            </a:extLst>
          </p:cNvPr>
          <p:cNvSpPr>
            <a:spLocks noChangeAspect="1" noChangeArrowheads="1" noTextEdit="1"/>
          </p:cNvSpPr>
          <p:nvPr userDrawn="1"/>
        </p:nvSpPr>
        <p:spPr bwMode="auto">
          <a:xfrm>
            <a:off x="-3175" y="0"/>
            <a:ext cx="9907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18">
            <a:extLst>
              <a:ext uri="{FF2B5EF4-FFF2-40B4-BE49-F238E27FC236}">
                <a16:creationId xmlns:a16="http://schemas.microsoft.com/office/drawing/2014/main" id="{EB90503A-593D-8F44-4EDA-630F5A1E7187}"/>
              </a:ext>
            </a:extLst>
          </p:cNvPr>
          <p:cNvSpPr>
            <a:spLocks/>
          </p:cNvSpPr>
          <p:nvPr userDrawn="1"/>
        </p:nvSpPr>
        <p:spPr bwMode="auto">
          <a:xfrm>
            <a:off x="0" y="3965575"/>
            <a:ext cx="9907588" cy="2889250"/>
          </a:xfrm>
          <a:custGeom>
            <a:avLst/>
            <a:gdLst>
              <a:gd name="T0" fmla="*/ 1506 w 6241"/>
              <a:gd name="T1" fmla="*/ 0 h 1820"/>
              <a:gd name="T2" fmla="*/ 6241 w 6241"/>
              <a:gd name="T3" fmla="*/ 0 h 1820"/>
              <a:gd name="T4" fmla="*/ 6241 w 6241"/>
              <a:gd name="T5" fmla="*/ 1820 h 1820"/>
              <a:gd name="T6" fmla="*/ 0 w 6241"/>
              <a:gd name="T7" fmla="*/ 1820 h 1820"/>
              <a:gd name="T8" fmla="*/ 0 w 6241"/>
              <a:gd name="T9" fmla="*/ 1514 h 1820"/>
              <a:gd name="T10" fmla="*/ 1506 w 6241"/>
              <a:gd name="T11" fmla="*/ 0 h 1820"/>
            </a:gdLst>
            <a:ahLst/>
            <a:cxnLst>
              <a:cxn ang="0">
                <a:pos x="T0" y="T1"/>
              </a:cxn>
              <a:cxn ang="0">
                <a:pos x="T2" y="T3"/>
              </a:cxn>
              <a:cxn ang="0">
                <a:pos x="T4" y="T5"/>
              </a:cxn>
              <a:cxn ang="0">
                <a:pos x="T6" y="T7"/>
              </a:cxn>
              <a:cxn ang="0">
                <a:pos x="T8" y="T9"/>
              </a:cxn>
              <a:cxn ang="0">
                <a:pos x="T10" y="T11"/>
              </a:cxn>
            </a:cxnLst>
            <a:rect l="0" t="0" r="r" b="b"/>
            <a:pathLst>
              <a:path w="6241" h="1820">
                <a:moveTo>
                  <a:pt x="1506" y="0"/>
                </a:moveTo>
                <a:lnTo>
                  <a:pt x="6241" y="0"/>
                </a:lnTo>
                <a:lnTo>
                  <a:pt x="6241" y="1820"/>
                </a:lnTo>
                <a:lnTo>
                  <a:pt x="0" y="1820"/>
                </a:lnTo>
                <a:lnTo>
                  <a:pt x="0" y="1514"/>
                </a:lnTo>
                <a:lnTo>
                  <a:pt x="1506" y="0"/>
                </a:lnTo>
                <a:close/>
              </a:path>
            </a:pathLst>
          </a:custGeom>
          <a:gradFill flip="none" rotWithShape="1">
            <a:gsLst>
              <a:gs pos="0">
                <a:schemeClr val="accent1"/>
              </a:gs>
              <a:gs pos="100000">
                <a:schemeClr val="accent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solidFill>
                <a:schemeClr val="lt1"/>
              </a:solidFill>
            </a:endParaRPr>
          </a:p>
        </p:txBody>
      </p:sp>
      <p:sp>
        <p:nvSpPr>
          <p:cNvPr id="34" name="Freeform 19">
            <a:extLst>
              <a:ext uri="{FF2B5EF4-FFF2-40B4-BE49-F238E27FC236}">
                <a16:creationId xmlns:a16="http://schemas.microsoft.com/office/drawing/2014/main" id="{75DAC526-BE35-50AD-B8F4-E1F814FF4DB8}"/>
              </a:ext>
            </a:extLst>
          </p:cNvPr>
          <p:cNvSpPr>
            <a:spLocks/>
          </p:cNvSpPr>
          <p:nvPr userDrawn="1"/>
        </p:nvSpPr>
        <p:spPr bwMode="auto">
          <a:xfrm>
            <a:off x="0" y="-3175"/>
            <a:ext cx="9907588" cy="3968750"/>
          </a:xfrm>
          <a:custGeom>
            <a:avLst/>
            <a:gdLst>
              <a:gd name="T0" fmla="*/ 1506 w 6241"/>
              <a:gd name="T1" fmla="*/ 2500 h 2500"/>
              <a:gd name="T2" fmla="*/ 6241 w 6241"/>
              <a:gd name="T3" fmla="*/ 2500 h 2500"/>
              <a:gd name="T4" fmla="*/ 6241 w 6241"/>
              <a:gd name="T5" fmla="*/ 0 h 2500"/>
              <a:gd name="T6" fmla="*/ 0 w 6241"/>
              <a:gd name="T7" fmla="*/ 0 h 2500"/>
              <a:gd name="T8" fmla="*/ 0 w 6241"/>
              <a:gd name="T9" fmla="*/ 986 h 2500"/>
              <a:gd name="T10" fmla="*/ 1506 w 6241"/>
              <a:gd name="T11" fmla="*/ 2500 h 2500"/>
            </a:gdLst>
            <a:ahLst/>
            <a:cxnLst>
              <a:cxn ang="0">
                <a:pos x="T0" y="T1"/>
              </a:cxn>
              <a:cxn ang="0">
                <a:pos x="T2" y="T3"/>
              </a:cxn>
              <a:cxn ang="0">
                <a:pos x="T4" y="T5"/>
              </a:cxn>
              <a:cxn ang="0">
                <a:pos x="T6" y="T7"/>
              </a:cxn>
              <a:cxn ang="0">
                <a:pos x="T8" y="T9"/>
              </a:cxn>
              <a:cxn ang="0">
                <a:pos x="T10" y="T11"/>
              </a:cxn>
            </a:cxnLst>
            <a:rect l="0" t="0" r="r" b="b"/>
            <a:pathLst>
              <a:path w="6241" h="2500">
                <a:moveTo>
                  <a:pt x="1506" y="2500"/>
                </a:moveTo>
                <a:lnTo>
                  <a:pt x="6241" y="2500"/>
                </a:lnTo>
                <a:lnTo>
                  <a:pt x="6241" y="0"/>
                </a:lnTo>
                <a:lnTo>
                  <a:pt x="0" y="0"/>
                </a:lnTo>
                <a:lnTo>
                  <a:pt x="0" y="986"/>
                </a:lnTo>
                <a:lnTo>
                  <a:pt x="1506" y="2500"/>
                </a:lnTo>
                <a:close/>
              </a:path>
            </a:pathLst>
          </a:custGeom>
          <a:gradFill flip="none" rotWithShape="1">
            <a:gsLst>
              <a:gs pos="0">
                <a:schemeClr val="tx1">
                  <a:alpha val="59000"/>
                </a:schemeClr>
              </a:gs>
              <a:gs pos="100000">
                <a:schemeClr val="tx1">
                  <a:alpha val="50000"/>
                </a:schemeClr>
              </a:gs>
            </a:gsLst>
            <a:lin ang="16200000" scaled="1"/>
            <a:tileRect/>
          </a:gradFill>
          <a:ln w="6350" cap="flat">
            <a:noFill/>
            <a:prstDash val="solid"/>
            <a:miter/>
          </a:ln>
        </p:spPr>
        <p:txBody>
          <a:bodyPr rtlCol="0" anchor="ctr"/>
          <a:lstStyle/>
          <a:p>
            <a:pPr lvl="0"/>
            <a:endParaRPr lang="en-GB"/>
          </a:p>
        </p:txBody>
      </p:sp>
      <p:sp>
        <p:nvSpPr>
          <p:cNvPr id="35" name="Freeform 20">
            <a:extLst>
              <a:ext uri="{FF2B5EF4-FFF2-40B4-BE49-F238E27FC236}">
                <a16:creationId xmlns:a16="http://schemas.microsoft.com/office/drawing/2014/main" id="{599DDA38-9121-22A7-B5F8-C5F80C91794F}"/>
              </a:ext>
            </a:extLst>
          </p:cNvPr>
          <p:cNvSpPr>
            <a:spLocks/>
          </p:cNvSpPr>
          <p:nvPr userDrawn="1"/>
        </p:nvSpPr>
        <p:spPr bwMode="auto">
          <a:xfrm>
            <a:off x="0" y="1562100"/>
            <a:ext cx="2390775" cy="4806950"/>
          </a:xfrm>
          <a:custGeom>
            <a:avLst/>
            <a:gdLst>
              <a:gd name="T0" fmla="*/ 0 w 1506"/>
              <a:gd name="T1" fmla="*/ 0 h 3028"/>
              <a:gd name="T2" fmla="*/ 0 w 1506"/>
              <a:gd name="T3" fmla="*/ 3028 h 3028"/>
              <a:gd name="T4" fmla="*/ 1506 w 1506"/>
              <a:gd name="T5" fmla="*/ 1514 h 3028"/>
              <a:gd name="T6" fmla="*/ 0 w 1506"/>
              <a:gd name="T7" fmla="*/ 0 h 3028"/>
            </a:gdLst>
            <a:ahLst/>
            <a:cxnLst>
              <a:cxn ang="0">
                <a:pos x="T0" y="T1"/>
              </a:cxn>
              <a:cxn ang="0">
                <a:pos x="T2" y="T3"/>
              </a:cxn>
              <a:cxn ang="0">
                <a:pos x="T4" y="T5"/>
              </a:cxn>
              <a:cxn ang="0">
                <a:pos x="T6" y="T7"/>
              </a:cxn>
            </a:cxnLst>
            <a:rect l="0" t="0" r="r" b="b"/>
            <a:pathLst>
              <a:path w="1506" h="3028">
                <a:moveTo>
                  <a:pt x="0" y="0"/>
                </a:moveTo>
                <a:lnTo>
                  <a:pt x="0" y="3028"/>
                </a:lnTo>
                <a:lnTo>
                  <a:pt x="1506" y="1514"/>
                </a:lnTo>
                <a:lnTo>
                  <a:pt x="0" y="0"/>
                </a:lnTo>
                <a:close/>
              </a:path>
            </a:pathLst>
          </a:custGeom>
          <a:gradFill flip="none" rotWithShape="1">
            <a:gsLst>
              <a:gs pos="9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400">
              <a:solidFill>
                <a:schemeClr val="lt1"/>
              </a:solidFill>
            </a:endParaRPr>
          </a:p>
        </p:txBody>
      </p:sp>
      <p:sp>
        <p:nvSpPr>
          <p:cNvPr id="2" name="Title 1">
            <a:extLst>
              <a:ext uri="{FF2B5EF4-FFF2-40B4-BE49-F238E27FC236}">
                <a16:creationId xmlns:a16="http://schemas.microsoft.com/office/drawing/2014/main" id="{3CA993BB-B445-4E0D-BB16-380E29E0F9D8}"/>
              </a:ext>
            </a:extLst>
          </p:cNvPr>
          <p:cNvSpPr>
            <a:spLocks noGrp="1"/>
          </p:cNvSpPr>
          <p:nvPr userDrawn="1">
            <p:ph type="ctrTitle"/>
          </p:nvPr>
        </p:nvSpPr>
        <p:spPr>
          <a:xfrm>
            <a:off x="5476347" y="4225659"/>
            <a:ext cx="4055003" cy="1525853"/>
          </a:xfrm>
        </p:spPr>
        <p:txBody>
          <a:bodyPr anchor="b">
            <a:norm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1D1D77C1-4413-4341-A65B-732A65544406}"/>
              </a:ext>
            </a:extLst>
          </p:cNvPr>
          <p:cNvSpPr>
            <a:spLocks noGrp="1"/>
          </p:cNvSpPr>
          <p:nvPr userDrawn="1">
            <p:ph type="subTitle" idx="1"/>
          </p:nvPr>
        </p:nvSpPr>
        <p:spPr>
          <a:xfrm>
            <a:off x="5476347" y="5970588"/>
            <a:ext cx="4055003" cy="661722"/>
          </a:xfrm>
        </p:spPr>
        <p:txBody>
          <a:bodyPr>
            <a:normAutofit/>
          </a:bodyPr>
          <a:lstStyle>
            <a:lvl1pPr marL="0" indent="0" algn="l">
              <a:buNone/>
              <a:defRPr sz="1600"/>
            </a:lvl1pPr>
            <a:lvl2pPr marL="371484" indent="0" algn="ctr">
              <a:buNone/>
              <a:defRPr sz="1625"/>
            </a:lvl2pPr>
            <a:lvl3pPr marL="742969" indent="0" algn="ctr">
              <a:buNone/>
              <a:defRPr sz="1463"/>
            </a:lvl3pPr>
            <a:lvl4pPr marL="1114453" indent="0" algn="ctr">
              <a:buNone/>
              <a:defRPr sz="1300"/>
            </a:lvl4pPr>
            <a:lvl5pPr marL="1485937" indent="0" algn="ctr">
              <a:buNone/>
              <a:defRPr sz="1300"/>
            </a:lvl5pPr>
            <a:lvl6pPr marL="1857421" indent="0" algn="ctr">
              <a:buNone/>
              <a:defRPr sz="1300"/>
            </a:lvl6pPr>
            <a:lvl7pPr marL="2228906" indent="0" algn="ctr">
              <a:buNone/>
              <a:defRPr sz="1300"/>
            </a:lvl7pPr>
            <a:lvl8pPr marL="2600390" indent="0" algn="ctr">
              <a:buNone/>
              <a:defRPr sz="1300"/>
            </a:lvl8pPr>
            <a:lvl9pPr marL="2971874" indent="0" algn="ctr">
              <a:buNone/>
              <a:defRPr sz="1300"/>
            </a:lvl9pPr>
          </a:lstStyle>
          <a:p>
            <a:r>
              <a:rPr lang="en-US" dirty="0"/>
              <a:t>Click to edit Master subtitle style</a:t>
            </a:r>
            <a:endParaRPr lang="en-GB" dirty="0"/>
          </a:p>
        </p:txBody>
      </p:sp>
      <p:pic>
        <p:nvPicPr>
          <p:cNvPr id="38" name="Picture 37" descr="Logo&#10;&#10;Description automatically generated with medium confidence">
            <a:extLst>
              <a:ext uri="{FF2B5EF4-FFF2-40B4-BE49-F238E27FC236}">
                <a16:creationId xmlns:a16="http://schemas.microsoft.com/office/drawing/2014/main" id="{8980929B-3538-D33F-237E-605CDF939B7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78079" y="5531938"/>
            <a:ext cx="2164507" cy="1080000"/>
          </a:xfrm>
          <a:prstGeom prst="rect">
            <a:avLst/>
          </a:prstGeom>
        </p:spPr>
      </p:pic>
    </p:spTree>
    <p:extLst>
      <p:ext uri="{BB962C8B-B14F-4D97-AF65-F5344CB8AC3E}">
        <p14:creationId xmlns:p14="http://schemas.microsoft.com/office/powerpoint/2010/main" val="139593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4_AR Title Slide 1">
    <p:spTree>
      <p:nvGrpSpPr>
        <p:cNvPr id="1" name=""/>
        <p:cNvGrpSpPr/>
        <p:nvPr/>
      </p:nvGrpSpPr>
      <p:grpSpPr>
        <a:xfrm>
          <a:off x="0" y="0"/>
          <a:ext cx="0" cy="0"/>
          <a:chOff x="0" y="0"/>
          <a:chExt cx="0" cy="0"/>
        </a:xfrm>
      </p:grpSpPr>
      <p:pic>
        <p:nvPicPr>
          <p:cNvPr id="4" name="Picture 3" descr="A picture containing person, orange&#10;&#10;Description automatically generated">
            <a:extLst>
              <a:ext uri="{FF2B5EF4-FFF2-40B4-BE49-F238E27FC236}">
                <a16:creationId xmlns:a16="http://schemas.microsoft.com/office/drawing/2014/main" id="{0B9C7C14-B928-EC1C-95AA-8D53C958A3E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588" y="0"/>
            <a:ext cx="9907588" cy="4003145"/>
          </a:xfrm>
          <a:prstGeom prst="rect">
            <a:avLst/>
          </a:prstGeom>
        </p:spPr>
      </p:pic>
      <p:sp>
        <p:nvSpPr>
          <p:cNvPr id="32" name="AutoShape 16">
            <a:extLst>
              <a:ext uri="{FF2B5EF4-FFF2-40B4-BE49-F238E27FC236}">
                <a16:creationId xmlns:a16="http://schemas.microsoft.com/office/drawing/2014/main" id="{1598DE89-6422-0869-4595-742F876C51CD}"/>
              </a:ext>
            </a:extLst>
          </p:cNvPr>
          <p:cNvSpPr>
            <a:spLocks noChangeAspect="1" noChangeArrowheads="1" noTextEdit="1"/>
          </p:cNvSpPr>
          <p:nvPr userDrawn="1"/>
        </p:nvSpPr>
        <p:spPr bwMode="auto">
          <a:xfrm>
            <a:off x="-3175" y="0"/>
            <a:ext cx="9907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18">
            <a:extLst>
              <a:ext uri="{FF2B5EF4-FFF2-40B4-BE49-F238E27FC236}">
                <a16:creationId xmlns:a16="http://schemas.microsoft.com/office/drawing/2014/main" id="{EB90503A-593D-8F44-4EDA-630F5A1E7187}"/>
              </a:ext>
            </a:extLst>
          </p:cNvPr>
          <p:cNvSpPr>
            <a:spLocks/>
          </p:cNvSpPr>
          <p:nvPr userDrawn="1"/>
        </p:nvSpPr>
        <p:spPr bwMode="auto">
          <a:xfrm>
            <a:off x="0" y="3965575"/>
            <a:ext cx="9907588" cy="2889250"/>
          </a:xfrm>
          <a:custGeom>
            <a:avLst/>
            <a:gdLst>
              <a:gd name="T0" fmla="*/ 1506 w 6241"/>
              <a:gd name="T1" fmla="*/ 0 h 1820"/>
              <a:gd name="T2" fmla="*/ 6241 w 6241"/>
              <a:gd name="T3" fmla="*/ 0 h 1820"/>
              <a:gd name="T4" fmla="*/ 6241 w 6241"/>
              <a:gd name="T5" fmla="*/ 1820 h 1820"/>
              <a:gd name="T6" fmla="*/ 0 w 6241"/>
              <a:gd name="T7" fmla="*/ 1820 h 1820"/>
              <a:gd name="T8" fmla="*/ 0 w 6241"/>
              <a:gd name="T9" fmla="*/ 1514 h 1820"/>
              <a:gd name="T10" fmla="*/ 1506 w 6241"/>
              <a:gd name="T11" fmla="*/ 0 h 1820"/>
            </a:gdLst>
            <a:ahLst/>
            <a:cxnLst>
              <a:cxn ang="0">
                <a:pos x="T0" y="T1"/>
              </a:cxn>
              <a:cxn ang="0">
                <a:pos x="T2" y="T3"/>
              </a:cxn>
              <a:cxn ang="0">
                <a:pos x="T4" y="T5"/>
              </a:cxn>
              <a:cxn ang="0">
                <a:pos x="T6" y="T7"/>
              </a:cxn>
              <a:cxn ang="0">
                <a:pos x="T8" y="T9"/>
              </a:cxn>
              <a:cxn ang="0">
                <a:pos x="T10" y="T11"/>
              </a:cxn>
            </a:cxnLst>
            <a:rect l="0" t="0" r="r" b="b"/>
            <a:pathLst>
              <a:path w="6241" h="1820">
                <a:moveTo>
                  <a:pt x="1506" y="0"/>
                </a:moveTo>
                <a:lnTo>
                  <a:pt x="6241" y="0"/>
                </a:lnTo>
                <a:lnTo>
                  <a:pt x="6241" y="1820"/>
                </a:lnTo>
                <a:lnTo>
                  <a:pt x="0" y="1820"/>
                </a:lnTo>
                <a:lnTo>
                  <a:pt x="0" y="1514"/>
                </a:lnTo>
                <a:lnTo>
                  <a:pt x="1506" y="0"/>
                </a:lnTo>
                <a:close/>
              </a:path>
            </a:pathLst>
          </a:custGeom>
          <a:gradFill flip="none" rotWithShape="1">
            <a:gsLst>
              <a:gs pos="0">
                <a:schemeClr val="accent1"/>
              </a:gs>
              <a:gs pos="100000">
                <a:schemeClr val="accent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solidFill>
                <a:schemeClr val="lt1"/>
              </a:solidFill>
            </a:endParaRPr>
          </a:p>
        </p:txBody>
      </p:sp>
      <p:sp>
        <p:nvSpPr>
          <p:cNvPr id="34" name="Freeform 19">
            <a:extLst>
              <a:ext uri="{FF2B5EF4-FFF2-40B4-BE49-F238E27FC236}">
                <a16:creationId xmlns:a16="http://schemas.microsoft.com/office/drawing/2014/main" id="{75DAC526-BE35-50AD-B8F4-E1F814FF4DB8}"/>
              </a:ext>
            </a:extLst>
          </p:cNvPr>
          <p:cNvSpPr>
            <a:spLocks/>
          </p:cNvSpPr>
          <p:nvPr userDrawn="1"/>
        </p:nvSpPr>
        <p:spPr bwMode="auto">
          <a:xfrm>
            <a:off x="0" y="-3175"/>
            <a:ext cx="9907588" cy="3968750"/>
          </a:xfrm>
          <a:custGeom>
            <a:avLst/>
            <a:gdLst>
              <a:gd name="T0" fmla="*/ 1506 w 6241"/>
              <a:gd name="T1" fmla="*/ 2500 h 2500"/>
              <a:gd name="T2" fmla="*/ 6241 w 6241"/>
              <a:gd name="T3" fmla="*/ 2500 h 2500"/>
              <a:gd name="T4" fmla="*/ 6241 w 6241"/>
              <a:gd name="T5" fmla="*/ 0 h 2500"/>
              <a:gd name="T6" fmla="*/ 0 w 6241"/>
              <a:gd name="T7" fmla="*/ 0 h 2500"/>
              <a:gd name="T8" fmla="*/ 0 w 6241"/>
              <a:gd name="T9" fmla="*/ 986 h 2500"/>
              <a:gd name="T10" fmla="*/ 1506 w 6241"/>
              <a:gd name="T11" fmla="*/ 2500 h 2500"/>
            </a:gdLst>
            <a:ahLst/>
            <a:cxnLst>
              <a:cxn ang="0">
                <a:pos x="T0" y="T1"/>
              </a:cxn>
              <a:cxn ang="0">
                <a:pos x="T2" y="T3"/>
              </a:cxn>
              <a:cxn ang="0">
                <a:pos x="T4" y="T5"/>
              </a:cxn>
              <a:cxn ang="0">
                <a:pos x="T6" y="T7"/>
              </a:cxn>
              <a:cxn ang="0">
                <a:pos x="T8" y="T9"/>
              </a:cxn>
              <a:cxn ang="0">
                <a:pos x="T10" y="T11"/>
              </a:cxn>
            </a:cxnLst>
            <a:rect l="0" t="0" r="r" b="b"/>
            <a:pathLst>
              <a:path w="6241" h="2500">
                <a:moveTo>
                  <a:pt x="1506" y="2500"/>
                </a:moveTo>
                <a:lnTo>
                  <a:pt x="6241" y="2500"/>
                </a:lnTo>
                <a:lnTo>
                  <a:pt x="6241" y="0"/>
                </a:lnTo>
                <a:lnTo>
                  <a:pt x="0" y="0"/>
                </a:lnTo>
                <a:lnTo>
                  <a:pt x="0" y="986"/>
                </a:lnTo>
                <a:lnTo>
                  <a:pt x="1506" y="2500"/>
                </a:lnTo>
                <a:close/>
              </a:path>
            </a:pathLst>
          </a:custGeom>
          <a:gradFill flip="none" rotWithShape="1">
            <a:gsLst>
              <a:gs pos="0">
                <a:schemeClr val="tx1">
                  <a:alpha val="59000"/>
                </a:schemeClr>
              </a:gs>
              <a:gs pos="100000">
                <a:schemeClr val="tx1">
                  <a:alpha val="50000"/>
                </a:schemeClr>
              </a:gs>
            </a:gsLst>
            <a:lin ang="16200000" scaled="1"/>
            <a:tileRect/>
          </a:gradFill>
          <a:ln w="6350" cap="flat">
            <a:noFill/>
            <a:prstDash val="solid"/>
            <a:miter/>
          </a:ln>
        </p:spPr>
        <p:txBody>
          <a:bodyPr rtlCol="0" anchor="ctr"/>
          <a:lstStyle/>
          <a:p>
            <a:pPr lvl="0"/>
            <a:endParaRPr lang="en-GB"/>
          </a:p>
        </p:txBody>
      </p:sp>
      <p:sp>
        <p:nvSpPr>
          <p:cNvPr id="35" name="Freeform 20">
            <a:extLst>
              <a:ext uri="{FF2B5EF4-FFF2-40B4-BE49-F238E27FC236}">
                <a16:creationId xmlns:a16="http://schemas.microsoft.com/office/drawing/2014/main" id="{599DDA38-9121-22A7-B5F8-C5F80C91794F}"/>
              </a:ext>
            </a:extLst>
          </p:cNvPr>
          <p:cNvSpPr>
            <a:spLocks/>
          </p:cNvSpPr>
          <p:nvPr userDrawn="1"/>
        </p:nvSpPr>
        <p:spPr bwMode="auto">
          <a:xfrm>
            <a:off x="0" y="1562100"/>
            <a:ext cx="2390775" cy="4806950"/>
          </a:xfrm>
          <a:custGeom>
            <a:avLst/>
            <a:gdLst>
              <a:gd name="T0" fmla="*/ 0 w 1506"/>
              <a:gd name="T1" fmla="*/ 0 h 3028"/>
              <a:gd name="T2" fmla="*/ 0 w 1506"/>
              <a:gd name="T3" fmla="*/ 3028 h 3028"/>
              <a:gd name="T4" fmla="*/ 1506 w 1506"/>
              <a:gd name="T5" fmla="*/ 1514 h 3028"/>
              <a:gd name="T6" fmla="*/ 0 w 1506"/>
              <a:gd name="T7" fmla="*/ 0 h 3028"/>
            </a:gdLst>
            <a:ahLst/>
            <a:cxnLst>
              <a:cxn ang="0">
                <a:pos x="T0" y="T1"/>
              </a:cxn>
              <a:cxn ang="0">
                <a:pos x="T2" y="T3"/>
              </a:cxn>
              <a:cxn ang="0">
                <a:pos x="T4" y="T5"/>
              </a:cxn>
              <a:cxn ang="0">
                <a:pos x="T6" y="T7"/>
              </a:cxn>
            </a:cxnLst>
            <a:rect l="0" t="0" r="r" b="b"/>
            <a:pathLst>
              <a:path w="1506" h="3028">
                <a:moveTo>
                  <a:pt x="0" y="0"/>
                </a:moveTo>
                <a:lnTo>
                  <a:pt x="0" y="3028"/>
                </a:lnTo>
                <a:lnTo>
                  <a:pt x="1506" y="1514"/>
                </a:lnTo>
                <a:lnTo>
                  <a:pt x="0" y="0"/>
                </a:lnTo>
                <a:close/>
              </a:path>
            </a:pathLst>
          </a:custGeom>
          <a:gradFill flip="none" rotWithShape="1">
            <a:gsLst>
              <a:gs pos="10000">
                <a:schemeClr val="accent1"/>
              </a:gs>
              <a:gs pos="100000">
                <a:schemeClr val="accent3"/>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400"/>
          </a:p>
        </p:txBody>
      </p:sp>
      <p:sp>
        <p:nvSpPr>
          <p:cNvPr id="2" name="Title 1">
            <a:extLst>
              <a:ext uri="{FF2B5EF4-FFF2-40B4-BE49-F238E27FC236}">
                <a16:creationId xmlns:a16="http://schemas.microsoft.com/office/drawing/2014/main" id="{3CA993BB-B445-4E0D-BB16-380E29E0F9D8}"/>
              </a:ext>
            </a:extLst>
          </p:cNvPr>
          <p:cNvSpPr>
            <a:spLocks noGrp="1"/>
          </p:cNvSpPr>
          <p:nvPr userDrawn="1">
            <p:ph type="ctrTitle"/>
          </p:nvPr>
        </p:nvSpPr>
        <p:spPr>
          <a:xfrm>
            <a:off x="5476347" y="4225659"/>
            <a:ext cx="4055003" cy="1525853"/>
          </a:xfrm>
        </p:spPr>
        <p:txBody>
          <a:bodyPr anchor="b">
            <a:norm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1D1D77C1-4413-4341-A65B-732A65544406}"/>
              </a:ext>
            </a:extLst>
          </p:cNvPr>
          <p:cNvSpPr>
            <a:spLocks noGrp="1"/>
          </p:cNvSpPr>
          <p:nvPr userDrawn="1">
            <p:ph type="subTitle" idx="1"/>
          </p:nvPr>
        </p:nvSpPr>
        <p:spPr>
          <a:xfrm>
            <a:off x="5476347" y="5970588"/>
            <a:ext cx="4055003" cy="661722"/>
          </a:xfrm>
        </p:spPr>
        <p:txBody>
          <a:bodyPr>
            <a:normAutofit/>
          </a:bodyPr>
          <a:lstStyle>
            <a:lvl1pPr marL="0" indent="0" algn="l">
              <a:buNone/>
              <a:defRPr sz="1600"/>
            </a:lvl1pPr>
            <a:lvl2pPr marL="371484" indent="0" algn="ctr">
              <a:buNone/>
              <a:defRPr sz="1625"/>
            </a:lvl2pPr>
            <a:lvl3pPr marL="742969" indent="0" algn="ctr">
              <a:buNone/>
              <a:defRPr sz="1463"/>
            </a:lvl3pPr>
            <a:lvl4pPr marL="1114453" indent="0" algn="ctr">
              <a:buNone/>
              <a:defRPr sz="1300"/>
            </a:lvl4pPr>
            <a:lvl5pPr marL="1485937" indent="0" algn="ctr">
              <a:buNone/>
              <a:defRPr sz="1300"/>
            </a:lvl5pPr>
            <a:lvl6pPr marL="1857421" indent="0" algn="ctr">
              <a:buNone/>
              <a:defRPr sz="1300"/>
            </a:lvl6pPr>
            <a:lvl7pPr marL="2228906" indent="0" algn="ctr">
              <a:buNone/>
              <a:defRPr sz="1300"/>
            </a:lvl7pPr>
            <a:lvl8pPr marL="2600390" indent="0" algn="ctr">
              <a:buNone/>
              <a:defRPr sz="1300"/>
            </a:lvl8pPr>
            <a:lvl9pPr marL="2971874" indent="0" algn="ctr">
              <a:buNone/>
              <a:defRPr sz="1300"/>
            </a:lvl9pPr>
          </a:lstStyle>
          <a:p>
            <a:r>
              <a:rPr lang="en-US" dirty="0"/>
              <a:t>Click to edit Master subtitle style</a:t>
            </a:r>
            <a:endParaRPr lang="en-GB" dirty="0"/>
          </a:p>
        </p:txBody>
      </p:sp>
      <p:pic>
        <p:nvPicPr>
          <p:cNvPr id="38" name="Picture 37" descr="Logo&#10;&#10;Description automatically generated with medium confidence">
            <a:extLst>
              <a:ext uri="{FF2B5EF4-FFF2-40B4-BE49-F238E27FC236}">
                <a16:creationId xmlns:a16="http://schemas.microsoft.com/office/drawing/2014/main" id="{8980929B-3538-D33F-237E-605CDF939B7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78079" y="5531938"/>
            <a:ext cx="2164507" cy="1080000"/>
          </a:xfrm>
          <a:prstGeom prst="rect">
            <a:avLst/>
          </a:prstGeom>
        </p:spPr>
      </p:pic>
    </p:spTree>
    <p:extLst>
      <p:ext uri="{BB962C8B-B14F-4D97-AF65-F5344CB8AC3E}">
        <p14:creationId xmlns:p14="http://schemas.microsoft.com/office/powerpoint/2010/main" val="2995261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3_AR Title Slide 1">
    <p:spTree>
      <p:nvGrpSpPr>
        <p:cNvPr id="1" name=""/>
        <p:cNvGrpSpPr/>
        <p:nvPr/>
      </p:nvGrpSpPr>
      <p:grpSpPr>
        <a:xfrm>
          <a:off x="0" y="0"/>
          <a:ext cx="0" cy="0"/>
          <a:chOff x="0" y="0"/>
          <a:chExt cx="0" cy="0"/>
        </a:xfrm>
      </p:grpSpPr>
      <p:pic>
        <p:nvPicPr>
          <p:cNvPr id="4" name="Picture 3" descr="A picture containing person, orange&#10;&#10;Description automatically generated">
            <a:extLst>
              <a:ext uri="{FF2B5EF4-FFF2-40B4-BE49-F238E27FC236}">
                <a16:creationId xmlns:a16="http://schemas.microsoft.com/office/drawing/2014/main" id="{0B9C7C14-B928-EC1C-95AA-8D53C958A3E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588" y="0"/>
            <a:ext cx="9907588" cy="4003145"/>
          </a:xfrm>
          <a:prstGeom prst="rect">
            <a:avLst/>
          </a:prstGeom>
        </p:spPr>
      </p:pic>
      <p:sp>
        <p:nvSpPr>
          <p:cNvPr id="32" name="AutoShape 16">
            <a:extLst>
              <a:ext uri="{FF2B5EF4-FFF2-40B4-BE49-F238E27FC236}">
                <a16:creationId xmlns:a16="http://schemas.microsoft.com/office/drawing/2014/main" id="{1598DE89-6422-0869-4595-742F876C51CD}"/>
              </a:ext>
            </a:extLst>
          </p:cNvPr>
          <p:cNvSpPr>
            <a:spLocks noChangeAspect="1" noChangeArrowheads="1" noTextEdit="1"/>
          </p:cNvSpPr>
          <p:nvPr userDrawn="1"/>
        </p:nvSpPr>
        <p:spPr bwMode="auto">
          <a:xfrm>
            <a:off x="-3175" y="0"/>
            <a:ext cx="9907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18">
            <a:extLst>
              <a:ext uri="{FF2B5EF4-FFF2-40B4-BE49-F238E27FC236}">
                <a16:creationId xmlns:a16="http://schemas.microsoft.com/office/drawing/2014/main" id="{EB90503A-593D-8F44-4EDA-630F5A1E7187}"/>
              </a:ext>
            </a:extLst>
          </p:cNvPr>
          <p:cNvSpPr>
            <a:spLocks/>
          </p:cNvSpPr>
          <p:nvPr userDrawn="1"/>
        </p:nvSpPr>
        <p:spPr bwMode="auto">
          <a:xfrm>
            <a:off x="0" y="3965575"/>
            <a:ext cx="9907588" cy="2889250"/>
          </a:xfrm>
          <a:custGeom>
            <a:avLst/>
            <a:gdLst>
              <a:gd name="T0" fmla="*/ 1506 w 6241"/>
              <a:gd name="T1" fmla="*/ 0 h 1820"/>
              <a:gd name="T2" fmla="*/ 6241 w 6241"/>
              <a:gd name="T3" fmla="*/ 0 h 1820"/>
              <a:gd name="T4" fmla="*/ 6241 w 6241"/>
              <a:gd name="T5" fmla="*/ 1820 h 1820"/>
              <a:gd name="T6" fmla="*/ 0 w 6241"/>
              <a:gd name="T7" fmla="*/ 1820 h 1820"/>
              <a:gd name="T8" fmla="*/ 0 w 6241"/>
              <a:gd name="T9" fmla="*/ 1514 h 1820"/>
              <a:gd name="T10" fmla="*/ 1506 w 6241"/>
              <a:gd name="T11" fmla="*/ 0 h 1820"/>
            </a:gdLst>
            <a:ahLst/>
            <a:cxnLst>
              <a:cxn ang="0">
                <a:pos x="T0" y="T1"/>
              </a:cxn>
              <a:cxn ang="0">
                <a:pos x="T2" y="T3"/>
              </a:cxn>
              <a:cxn ang="0">
                <a:pos x="T4" y="T5"/>
              </a:cxn>
              <a:cxn ang="0">
                <a:pos x="T6" y="T7"/>
              </a:cxn>
              <a:cxn ang="0">
                <a:pos x="T8" y="T9"/>
              </a:cxn>
              <a:cxn ang="0">
                <a:pos x="T10" y="T11"/>
              </a:cxn>
            </a:cxnLst>
            <a:rect l="0" t="0" r="r" b="b"/>
            <a:pathLst>
              <a:path w="6241" h="1820">
                <a:moveTo>
                  <a:pt x="1506" y="0"/>
                </a:moveTo>
                <a:lnTo>
                  <a:pt x="6241" y="0"/>
                </a:lnTo>
                <a:lnTo>
                  <a:pt x="6241" y="1820"/>
                </a:lnTo>
                <a:lnTo>
                  <a:pt x="0" y="1820"/>
                </a:lnTo>
                <a:lnTo>
                  <a:pt x="0" y="1514"/>
                </a:lnTo>
                <a:lnTo>
                  <a:pt x="1506" y="0"/>
                </a:lnTo>
                <a:close/>
              </a:path>
            </a:pathLst>
          </a:custGeom>
          <a:gradFill flip="none" rotWithShape="1">
            <a:gsLst>
              <a:gs pos="0">
                <a:schemeClr val="accent1"/>
              </a:gs>
              <a:gs pos="100000">
                <a:schemeClr val="accent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solidFill>
                <a:schemeClr val="lt1"/>
              </a:solidFill>
            </a:endParaRPr>
          </a:p>
        </p:txBody>
      </p:sp>
      <p:sp>
        <p:nvSpPr>
          <p:cNvPr id="34" name="Freeform 19">
            <a:extLst>
              <a:ext uri="{FF2B5EF4-FFF2-40B4-BE49-F238E27FC236}">
                <a16:creationId xmlns:a16="http://schemas.microsoft.com/office/drawing/2014/main" id="{75DAC526-BE35-50AD-B8F4-E1F814FF4DB8}"/>
              </a:ext>
            </a:extLst>
          </p:cNvPr>
          <p:cNvSpPr>
            <a:spLocks/>
          </p:cNvSpPr>
          <p:nvPr userDrawn="1"/>
        </p:nvSpPr>
        <p:spPr bwMode="auto">
          <a:xfrm>
            <a:off x="0" y="-3175"/>
            <a:ext cx="9907588" cy="3968750"/>
          </a:xfrm>
          <a:custGeom>
            <a:avLst/>
            <a:gdLst>
              <a:gd name="T0" fmla="*/ 1506 w 6241"/>
              <a:gd name="T1" fmla="*/ 2500 h 2500"/>
              <a:gd name="T2" fmla="*/ 6241 w 6241"/>
              <a:gd name="T3" fmla="*/ 2500 h 2500"/>
              <a:gd name="T4" fmla="*/ 6241 w 6241"/>
              <a:gd name="T5" fmla="*/ 0 h 2500"/>
              <a:gd name="T6" fmla="*/ 0 w 6241"/>
              <a:gd name="T7" fmla="*/ 0 h 2500"/>
              <a:gd name="T8" fmla="*/ 0 w 6241"/>
              <a:gd name="T9" fmla="*/ 986 h 2500"/>
              <a:gd name="T10" fmla="*/ 1506 w 6241"/>
              <a:gd name="T11" fmla="*/ 2500 h 2500"/>
            </a:gdLst>
            <a:ahLst/>
            <a:cxnLst>
              <a:cxn ang="0">
                <a:pos x="T0" y="T1"/>
              </a:cxn>
              <a:cxn ang="0">
                <a:pos x="T2" y="T3"/>
              </a:cxn>
              <a:cxn ang="0">
                <a:pos x="T4" y="T5"/>
              </a:cxn>
              <a:cxn ang="0">
                <a:pos x="T6" y="T7"/>
              </a:cxn>
              <a:cxn ang="0">
                <a:pos x="T8" y="T9"/>
              </a:cxn>
              <a:cxn ang="0">
                <a:pos x="T10" y="T11"/>
              </a:cxn>
            </a:cxnLst>
            <a:rect l="0" t="0" r="r" b="b"/>
            <a:pathLst>
              <a:path w="6241" h="2500">
                <a:moveTo>
                  <a:pt x="1506" y="2500"/>
                </a:moveTo>
                <a:lnTo>
                  <a:pt x="6241" y="2500"/>
                </a:lnTo>
                <a:lnTo>
                  <a:pt x="6241" y="0"/>
                </a:lnTo>
                <a:lnTo>
                  <a:pt x="0" y="0"/>
                </a:lnTo>
                <a:lnTo>
                  <a:pt x="0" y="986"/>
                </a:lnTo>
                <a:lnTo>
                  <a:pt x="1506" y="2500"/>
                </a:lnTo>
                <a:close/>
              </a:path>
            </a:pathLst>
          </a:custGeom>
          <a:gradFill flip="none" rotWithShape="1">
            <a:gsLst>
              <a:gs pos="0">
                <a:schemeClr val="tx1">
                  <a:alpha val="59000"/>
                </a:schemeClr>
              </a:gs>
              <a:gs pos="100000">
                <a:schemeClr val="tx1">
                  <a:alpha val="50000"/>
                </a:schemeClr>
              </a:gs>
            </a:gsLst>
            <a:lin ang="16200000" scaled="1"/>
            <a:tileRect/>
          </a:gradFill>
          <a:ln w="6350" cap="flat">
            <a:noFill/>
            <a:prstDash val="solid"/>
            <a:miter/>
          </a:ln>
        </p:spPr>
        <p:txBody>
          <a:bodyPr rtlCol="0" anchor="ctr"/>
          <a:lstStyle/>
          <a:p>
            <a:pPr lvl="0"/>
            <a:endParaRPr lang="en-GB"/>
          </a:p>
        </p:txBody>
      </p:sp>
      <p:sp>
        <p:nvSpPr>
          <p:cNvPr id="35" name="Freeform 20">
            <a:extLst>
              <a:ext uri="{FF2B5EF4-FFF2-40B4-BE49-F238E27FC236}">
                <a16:creationId xmlns:a16="http://schemas.microsoft.com/office/drawing/2014/main" id="{599DDA38-9121-22A7-B5F8-C5F80C91794F}"/>
              </a:ext>
            </a:extLst>
          </p:cNvPr>
          <p:cNvSpPr>
            <a:spLocks/>
          </p:cNvSpPr>
          <p:nvPr userDrawn="1"/>
        </p:nvSpPr>
        <p:spPr bwMode="auto">
          <a:xfrm>
            <a:off x="0" y="1562100"/>
            <a:ext cx="2390775" cy="4806950"/>
          </a:xfrm>
          <a:custGeom>
            <a:avLst/>
            <a:gdLst>
              <a:gd name="T0" fmla="*/ 0 w 1506"/>
              <a:gd name="T1" fmla="*/ 0 h 3028"/>
              <a:gd name="T2" fmla="*/ 0 w 1506"/>
              <a:gd name="T3" fmla="*/ 3028 h 3028"/>
              <a:gd name="T4" fmla="*/ 1506 w 1506"/>
              <a:gd name="T5" fmla="*/ 1514 h 3028"/>
              <a:gd name="T6" fmla="*/ 0 w 1506"/>
              <a:gd name="T7" fmla="*/ 0 h 3028"/>
            </a:gdLst>
            <a:ahLst/>
            <a:cxnLst>
              <a:cxn ang="0">
                <a:pos x="T0" y="T1"/>
              </a:cxn>
              <a:cxn ang="0">
                <a:pos x="T2" y="T3"/>
              </a:cxn>
              <a:cxn ang="0">
                <a:pos x="T4" y="T5"/>
              </a:cxn>
              <a:cxn ang="0">
                <a:pos x="T6" y="T7"/>
              </a:cxn>
            </a:cxnLst>
            <a:rect l="0" t="0" r="r" b="b"/>
            <a:pathLst>
              <a:path w="1506" h="3028">
                <a:moveTo>
                  <a:pt x="0" y="0"/>
                </a:moveTo>
                <a:lnTo>
                  <a:pt x="0" y="3028"/>
                </a:lnTo>
                <a:lnTo>
                  <a:pt x="1506" y="1514"/>
                </a:lnTo>
                <a:lnTo>
                  <a:pt x="0" y="0"/>
                </a:lnTo>
                <a:close/>
              </a:path>
            </a:pathLst>
          </a:custGeom>
          <a:gradFill flip="none" rotWithShape="1">
            <a:gsLst>
              <a:gs pos="0">
                <a:schemeClr val="accent4"/>
              </a:gs>
              <a:gs pos="100000">
                <a:schemeClr val="accent3"/>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400"/>
          </a:p>
        </p:txBody>
      </p:sp>
      <p:sp>
        <p:nvSpPr>
          <p:cNvPr id="2" name="Title 1">
            <a:extLst>
              <a:ext uri="{FF2B5EF4-FFF2-40B4-BE49-F238E27FC236}">
                <a16:creationId xmlns:a16="http://schemas.microsoft.com/office/drawing/2014/main" id="{3CA993BB-B445-4E0D-BB16-380E29E0F9D8}"/>
              </a:ext>
            </a:extLst>
          </p:cNvPr>
          <p:cNvSpPr>
            <a:spLocks noGrp="1"/>
          </p:cNvSpPr>
          <p:nvPr userDrawn="1">
            <p:ph type="ctrTitle"/>
          </p:nvPr>
        </p:nvSpPr>
        <p:spPr>
          <a:xfrm>
            <a:off x="5476347" y="4225659"/>
            <a:ext cx="4055003" cy="1525853"/>
          </a:xfrm>
        </p:spPr>
        <p:txBody>
          <a:bodyPr anchor="b">
            <a:norm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1D1D77C1-4413-4341-A65B-732A65544406}"/>
              </a:ext>
            </a:extLst>
          </p:cNvPr>
          <p:cNvSpPr>
            <a:spLocks noGrp="1"/>
          </p:cNvSpPr>
          <p:nvPr userDrawn="1">
            <p:ph type="subTitle" idx="1"/>
          </p:nvPr>
        </p:nvSpPr>
        <p:spPr>
          <a:xfrm>
            <a:off x="5476347" y="5970588"/>
            <a:ext cx="4055003" cy="661722"/>
          </a:xfrm>
        </p:spPr>
        <p:txBody>
          <a:bodyPr>
            <a:normAutofit/>
          </a:bodyPr>
          <a:lstStyle>
            <a:lvl1pPr marL="0" indent="0" algn="l">
              <a:buNone/>
              <a:defRPr sz="1600"/>
            </a:lvl1pPr>
            <a:lvl2pPr marL="371484" indent="0" algn="ctr">
              <a:buNone/>
              <a:defRPr sz="1625"/>
            </a:lvl2pPr>
            <a:lvl3pPr marL="742969" indent="0" algn="ctr">
              <a:buNone/>
              <a:defRPr sz="1463"/>
            </a:lvl3pPr>
            <a:lvl4pPr marL="1114453" indent="0" algn="ctr">
              <a:buNone/>
              <a:defRPr sz="1300"/>
            </a:lvl4pPr>
            <a:lvl5pPr marL="1485937" indent="0" algn="ctr">
              <a:buNone/>
              <a:defRPr sz="1300"/>
            </a:lvl5pPr>
            <a:lvl6pPr marL="1857421" indent="0" algn="ctr">
              <a:buNone/>
              <a:defRPr sz="1300"/>
            </a:lvl6pPr>
            <a:lvl7pPr marL="2228906" indent="0" algn="ctr">
              <a:buNone/>
              <a:defRPr sz="1300"/>
            </a:lvl7pPr>
            <a:lvl8pPr marL="2600390" indent="0" algn="ctr">
              <a:buNone/>
              <a:defRPr sz="1300"/>
            </a:lvl8pPr>
            <a:lvl9pPr marL="2971874" indent="0" algn="ctr">
              <a:buNone/>
              <a:defRPr sz="1300"/>
            </a:lvl9pPr>
          </a:lstStyle>
          <a:p>
            <a:r>
              <a:rPr lang="en-US" dirty="0"/>
              <a:t>Click to edit Master subtitle style</a:t>
            </a:r>
            <a:endParaRPr lang="en-GB" dirty="0"/>
          </a:p>
        </p:txBody>
      </p:sp>
      <p:pic>
        <p:nvPicPr>
          <p:cNvPr id="38" name="Picture 37" descr="Logo&#10;&#10;Description automatically generated with medium confidence">
            <a:extLst>
              <a:ext uri="{FF2B5EF4-FFF2-40B4-BE49-F238E27FC236}">
                <a16:creationId xmlns:a16="http://schemas.microsoft.com/office/drawing/2014/main" id="{8980929B-3538-D33F-237E-605CDF939B7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78079" y="5531938"/>
            <a:ext cx="2164507" cy="1080000"/>
          </a:xfrm>
          <a:prstGeom prst="rect">
            <a:avLst/>
          </a:prstGeom>
        </p:spPr>
      </p:pic>
    </p:spTree>
    <p:extLst>
      <p:ext uri="{BB962C8B-B14F-4D97-AF65-F5344CB8AC3E}">
        <p14:creationId xmlns:p14="http://schemas.microsoft.com/office/powerpoint/2010/main" val="485218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rporate Title Slide">
    <p:spTree>
      <p:nvGrpSpPr>
        <p:cNvPr id="1" name=""/>
        <p:cNvGrpSpPr/>
        <p:nvPr/>
      </p:nvGrpSpPr>
      <p:grpSpPr>
        <a:xfrm>
          <a:off x="0" y="0"/>
          <a:ext cx="0" cy="0"/>
          <a:chOff x="0" y="0"/>
          <a:chExt cx="0" cy="0"/>
        </a:xfrm>
      </p:grpSpPr>
      <p:sp>
        <p:nvSpPr>
          <p:cNvPr id="13" name="Picture Placeholder 6">
            <a:extLst>
              <a:ext uri="{FF2B5EF4-FFF2-40B4-BE49-F238E27FC236}">
                <a16:creationId xmlns:a16="http://schemas.microsoft.com/office/drawing/2014/main" id="{C664BDC4-8546-421C-AA0E-069DAB5EA921}"/>
              </a:ext>
            </a:extLst>
          </p:cNvPr>
          <p:cNvSpPr>
            <a:spLocks noGrp="1"/>
          </p:cNvSpPr>
          <p:nvPr>
            <p:ph type="pic" sz="quarter" idx="12"/>
          </p:nvPr>
        </p:nvSpPr>
        <p:spPr>
          <a:xfrm>
            <a:off x="4763393" y="2419279"/>
            <a:ext cx="5142607" cy="4438439"/>
          </a:xfrm>
          <a:pattFill prst="ltUpDiag">
            <a:fgClr>
              <a:schemeClr val="accent1"/>
            </a:fgClr>
            <a:bgClr>
              <a:schemeClr val="bg1"/>
            </a:bgClr>
          </a:pattFill>
        </p:spPr>
        <p:txBody>
          <a:bodyPr vert="horz" lIns="0" tIns="0" rIns="0" bIns="0" rtlCol="0">
            <a:normAutofit/>
          </a:bodyPr>
          <a:lstStyle>
            <a:lvl1pPr>
              <a:defRPr lang="en-GB"/>
            </a:lvl1pPr>
          </a:lstStyle>
          <a:p>
            <a:pPr lvl="0"/>
            <a:r>
              <a:rPr lang="en-US" dirty="0"/>
              <a:t>Click icon to add picture</a:t>
            </a:r>
            <a:endParaRPr lang="en-GB" dirty="0"/>
          </a:p>
        </p:txBody>
      </p:sp>
      <p:sp>
        <p:nvSpPr>
          <p:cNvPr id="14" name="Picture Placeholder 6">
            <a:extLst>
              <a:ext uri="{FF2B5EF4-FFF2-40B4-BE49-F238E27FC236}">
                <a16:creationId xmlns:a16="http://schemas.microsoft.com/office/drawing/2014/main" id="{5E8C3323-50E3-41CC-8170-5A201E281AE2}"/>
              </a:ext>
            </a:extLst>
          </p:cNvPr>
          <p:cNvSpPr>
            <a:spLocks noGrp="1"/>
          </p:cNvSpPr>
          <p:nvPr>
            <p:ph type="pic" sz="quarter" idx="13"/>
          </p:nvPr>
        </p:nvSpPr>
        <p:spPr>
          <a:xfrm>
            <a:off x="4763393" y="652494"/>
            <a:ext cx="2151461" cy="1766494"/>
          </a:xfrm>
          <a:pattFill prst="ltUpDiag">
            <a:fgClr>
              <a:schemeClr val="accent4"/>
            </a:fgClr>
            <a:bgClr>
              <a:schemeClr val="bg1"/>
            </a:bgClr>
          </a:pattFill>
        </p:spPr>
        <p:txBody>
          <a:bodyPr vert="horz" lIns="0" tIns="0" rIns="0" bIns="0" rtlCol="0">
            <a:normAutofit/>
          </a:bodyPr>
          <a:lstStyle>
            <a:lvl1pPr>
              <a:defRPr lang="en-GB"/>
            </a:lvl1pPr>
          </a:lstStyle>
          <a:p>
            <a:pPr lvl="0"/>
            <a:r>
              <a:rPr lang="en-US" dirty="0"/>
              <a:t>Click icon to add picture</a:t>
            </a:r>
            <a:endParaRPr lang="en-GB" dirty="0"/>
          </a:p>
        </p:txBody>
      </p:sp>
      <p:sp>
        <p:nvSpPr>
          <p:cNvPr id="15" name="Picture Placeholder 6">
            <a:extLst>
              <a:ext uri="{FF2B5EF4-FFF2-40B4-BE49-F238E27FC236}">
                <a16:creationId xmlns:a16="http://schemas.microsoft.com/office/drawing/2014/main" id="{32125BE8-A380-4722-B866-A4F1206CB080}"/>
              </a:ext>
            </a:extLst>
          </p:cNvPr>
          <p:cNvSpPr>
            <a:spLocks noGrp="1"/>
          </p:cNvSpPr>
          <p:nvPr>
            <p:ph type="pic" sz="quarter" idx="14"/>
          </p:nvPr>
        </p:nvSpPr>
        <p:spPr>
          <a:xfrm>
            <a:off x="371476" y="4200245"/>
            <a:ext cx="4391917" cy="2657473"/>
          </a:xfrm>
          <a:pattFill prst="ltUpDiag">
            <a:fgClr>
              <a:schemeClr val="accent3"/>
            </a:fgClr>
            <a:bgClr>
              <a:schemeClr val="bg1"/>
            </a:bgClr>
          </a:pattFill>
        </p:spPr>
        <p:txBody>
          <a:bodyPr vert="horz" lIns="0" tIns="0" rIns="0" bIns="0" rtlCol="0">
            <a:normAutofit/>
          </a:bodyPr>
          <a:lstStyle>
            <a:lvl1pPr>
              <a:defRPr lang="en-GB"/>
            </a:lvl1pPr>
          </a:lstStyle>
          <a:p>
            <a:pPr lvl="0"/>
            <a:r>
              <a:rPr lang="en-US" dirty="0"/>
              <a:t>Click icon to add picture</a:t>
            </a:r>
            <a:endParaRPr lang="en-GB" dirty="0"/>
          </a:p>
        </p:txBody>
      </p:sp>
      <p:sp>
        <p:nvSpPr>
          <p:cNvPr id="2" name="Title 1">
            <a:extLst>
              <a:ext uri="{FF2B5EF4-FFF2-40B4-BE49-F238E27FC236}">
                <a16:creationId xmlns:a16="http://schemas.microsoft.com/office/drawing/2014/main" id="{3CA993BB-B445-4E0D-BB16-380E29E0F9D8}"/>
              </a:ext>
            </a:extLst>
          </p:cNvPr>
          <p:cNvSpPr>
            <a:spLocks noGrp="1"/>
          </p:cNvSpPr>
          <p:nvPr>
            <p:ph type="ctrTitle"/>
          </p:nvPr>
        </p:nvSpPr>
        <p:spPr>
          <a:xfrm>
            <a:off x="371475" y="1423988"/>
            <a:ext cx="4241006" cy="1820098"/>
          </a:xfrm>
        </p:spPr>
        <p:txBody>
          <a:bodyPr anchor="b">
            <a:normAutofit/>
          </a:bodyPr>
          <a:lstStyle>
            <a:lvl1pPr algn="l">
              <a:lnSpc>
                <a:spcPct val="85000"/>
              </a:lnSpc>
              <a:defRPr sz="4200" b="1">
                <a:solidFill>
                  <a:schemeClr val="accent2"/>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1D1D77C1-4413-4341-A65B-732A65544406}"/>
              </a:ext>
            </a:extLst>
          </p:cNvPr>
          <p:cNvSpPr>
            <a:spLocks noGrp="1"/>
          </p:cNvSpPr>
          <p:nvPr>
            <p:ph type="subTitle" idx="1"/>
          </p:nvPr>
        </p:nvSpPr>
        <p:spPr>
          <a:xfrm>
            <a:off x="371475" y="3406015"/>
            <a:ext cx="4241006" cy="342077"/>
          </a:xfrm>
        </p:spPr>
        <p:txBody>
          <a:bodyPr>
            <a:normAutofit/>
          </a:bodyPr>
          <a:lstStyle>
            <a:lvl1pPr marL="0" indent="0" algn="l">
              <a:buNone/>
              <a:defRPr sz="1400">
                <a:solidFill>
                  <a:schemeClr val="accent3"/>
                </a:solidFill>
              </a:defRPr>
            </a:lvl1pPr>
            <a:lvl2pPr marL="371484" indent="0" algn="ctr">
              <a:buNone/>
              <a:defRPr sz="1625"/>
            </a:lvl2pPr>
            <a:lvl3pPr marL="742969" indent="0" algn="ctr">
              <a:buNone/>
              <a:defRPr sz="1463"/>
            </a:lvl3pPr>
            <a:lvl4pPr marL="1114453" indent="0" algn="ctr">
              <a:buNone/>
              <a:defRPr sz="1300"/>
            </a:lvl4pPr>
            <a:lvl5pPr marL="1485937" indent="0" algn="ctr">
              <a:buNone/>
              <a:defRPr sz="1300"/>
            </a:lvl5pPr>
            <a:lvl6pPr marL="1857421" indent="0" algn="ctr">
              <a:buNone/>
              <a:defRPr sz="1300"/>
            </a:lvl6pPr>
            <a:lvl7pPr marL="2228906" indent="0" algn="ctr">
              <a:buNone/>
              <a:defRPr sz="1300"/>
            </a:lvl7pPr>
            <a:lvl8pPr marL="2600390" indent="0" algn="ctr">
              <a:buNone/>
              <a:defRPr sz="1300"/>
            </a:lvl8pPr>
            <a:lvl9pPr marL="2971874" indent="0" algn="ctr">
              <a:buNone/>
              <a:defRPr sz="1300"/>
            </a:lvl9pPr>
          </a:lstStyle>
          <a:p>
            <a:r>
              <a:rPr lang="en-US"/>
              <a:t>Click to edit Master subtitle style</a:t>
            </a:r>
            <a:endParaRPr lang="en-GB" dirty="0"/>
          </a:p>
        </p:txBody>
      </p:sp>
      <p:sp>
        <p:nvSpPr>
          <p:cNvPr id="5" name="Text Placeholder 4">
            <a:extLst>
              <a:ext uri="{FF2B5EF4-FFF2-40B4-BE49-F238E27FC236}">
                <a16:creationId xmlns:a16="http://schemas.microsoft.com/office/drawing/2014/main" id="{83C4AE4A-C2AE-4BD7-B102-CA3DAAAA8CAB}"/>
              </a:ext>
            </a:extLst>
          </p:cNvPr>
          <p:cNvSpPr>
            <a:spLocks noGrp="1"/>
          </p:cNvSpPr>
          <p:nvPr>
            <p:ph type="body" sz="quarter" idx="10"/>
          </p:nvPr>
        </p:nvSpPr>
        <p:spPr>
          <a:xfrm>
            <a:off x="371475" y="3779838"/>
            <a:ext cx="4241006" cy="292100"/>
          </a:xfrm>
        </p:spPr>
        <p:txBody>
          <a:bodyPr>
            <a:normAutofit/>
          </a:bodyPr>
          <a:lstStyle>
            <a:lvl1pPr>
              <a:defRPr sz="1200" b="0">
                <a:solidFill>
                  <a:schemeClr val="accent2"/>
                </a:solidFill>
              </a:defRPr>
            </a:lvl1pPr>
            <a:lvl4pPr marL="147045" indent="0">
              <a:buNone/>
              <a:defRPr/>
            </a:lvl4pPr>
          </a:lstStyle>
          <a:p>
            <a:pPr lvl="0"/>
            <a:r>
              <a:rPr lang="en-US"/>
              <a:t>Click to edit Master text styles</a:t>
            </a:r>
          </a:p>
        </p:txBody>
      </p:sp>
      <p:sp>
        <p:nvSpPr>
          <p:cNvPr id="12" name="Picture Placeholder 6">
            <a:extLst>
              <a:ext uri="{FF2B5EF4-FFF2-40B4-BE49-F238E27FC236}">
                <a16:creationId xmlns:a16="http://schemas.microsoft.com/office/drawing/2014/main" id="{E75C4152-F1F9-4AD2-9BD0-CCB7BDD5B590}"/>
              </a:ext>
            </a:extLst>
          </p:cNvPr>
          <p:cNvSpPr>
            <a:spLocks noGrp="1"/>
          </p:cNvSpPr>
          <p:nvPr>
            <p:ph type="pic" sz="quarter" idx="11"/>
          </p:nvPr>
        </p:nvSpPr>
        <p:spPr>
          <a:xfrm>
            <a:off x="6914855" y="0"/>
            <a:ext cx="2991147" cy="2419350"/>
          </a:xfrm>
          <a:pattFill prst="ltUpDiag">
            <a:fgClr>
              <a:schemeClr val="accent3"/>
            </a:fgClr>
            <a:bgClr>
              <a:schemeClr val="bg1"/>
            </a:bgClr>
          </a:pattFill>
        </p:spPr>
        <p:txBody>
          <a:bodyPr vert="horz" lIns="0" tIns="0" rIns="0" bIns="0" rtlCol="0">
            <a:normAutofit/>
          </a:bodyPr>
          <a:lstStyle>
            <a:lvl1pPr>
              <a:defRPr lang="en-GB"/>
            </a:lvl1pPr>
          </a:lstStyle>
          <a:p>
            <a:pPr lvl="0"/>
            <a:r>
              <a:rPr lang="en-US" dirty="0"/>
              <a:t>Click icon to add picture</a:t>
            </a:r>
            <a:endParaRPr lang="en-GB" dirty="0"/>
          </a:p>
        </p:txBody>
      </p:sp>
      <p:sp>
        <p:nvSpPr>
          <p:cNvPr id="17" name="Rectangle 16">
            <a:extLst>
              <a:ext uri="{FF2B5EF4-FFF2-40B4-BE49-F238E27FC236}">
                <a16:creationId xmlns:a16="http://schemas.microsoft.com/office/drawing/2014/main" id="{5C5515B2-59BE-491C-92E8-54B145AF52B4}"/>
              </a:ext>
            </a:extLst>
          </p:cNvPr>
          <p:cNvSpPr/>
          <p:nvPr userDrawn="1"/>
        </p:nvSpPr>
        <p:spPr>
          <a:xfrm>
            <a:off x="0" y="6943106"/>
            <a:ext cx="9906000" cy="557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894" dirty="0">
                <a:solidFill>
                  <a:schemeClr val="tx1"/>
                </a:solidFill>
              </a:rPr>
              <a:t>To update the images: Delete the current image &gt; Click the </a:t>
            </a:r>
            <a:r>
              <a:rPr lang="en-US" sz="894" b="1" dirty="0">
                <a:solidFill>
                  <a:schemeClr val="tx1"/>
                </a:solidFill>
              </a:rPr>
              <a:t>image icon </a:t>
            </a:r>
            <a:r>
              <a:rPr lang="en-US" sz="894" dirty="0">
                <a:solidFill>
                  <a:schemeClr val="tx1"/>
                </a:solidFill>
              </a:rPr>
              <a:t>in the center of the placeholder &gt; Browse to your chosen image &gt; Click </a:t>
            </a:r>
            <a:r>
              <a:rPr lang="en-US" sz="894" b="1" dirty="0">
                <a:solidFill>
                  <a:schemeClr val="tx1"/>
                </a:solidFill>
              </a:rPr>
              <a:t>insert</a:t>
            </a:r>
          </a:p>
          <a:p>
            <a:pPr algn="l"/>
            <a:r>
              <a:rPr lang="en-US" sz="894" b="0" dirty="0">
                <a:solidFill>
                  <a:schemeClr val="tx1"/>
                </a:solidFill>
              </a:rPr>
              <a:t>To replace the blue image: Right click the coloured shaped &gt; Arrange &gt; Send to back. Follow the steps above then send the new image to back. (right click &gt; arrange &gt; send to back)</a:t>
            </a:r>
            <a:br>
              <a:rPr lang="en-US" sz="894" b="0" dirty="0">
                <a:solidFill>
                  <a:schemeClr val="tx1"/>
                </a:solidFill>
              </a:rPr>
            </a:br>
            <a:r>
              <a:rPr lang="en-US" sz="894" b="1" dirty="0">
                <a:solidFill>
                  <a:schemeClr val="tx1"/>
                </a:solidFill>
              </a:rPr>
              <a:t>Note: Imagery should be black and white before being inserted.</a:t>
            </a:r>
            <a:r>
              <a:rPr lang="en-US" sz="894" b="0" dirty="0">
                <a:solidFill>
                  <a:schemeClr val="tx1"/>
                </a:solidFill>
              </a:rPr>
              <a:t> </a:t>
            </a:r>
            <a:r>
              <a:rPr lang="en-US" sz="894" b="1" dirty="0">
                <a:solidFill>
                  <a:schemeClr val="tx1"/>
                </a:solidFill>
              </a:rPr>
              <a:t> </a:t>
            </a:r>
            <a:r>
              <a:rPr lang="en-US" sz="894" dirty="0">
                <a:solidFill>
                  <a:schemeClr val="tx1"/>
                </a:solidFill>
              </a:rPr>
              <a:t>   </a:t>
            </a:r>
            <a:endParaRPr lang="en-GB" sz="894" dirty="0">
              <a:solidFill>
                <a:schemeClr val="tx1"/>
              </a:solidFill>
            </a:endParaRPr>
          </a:p>
        </p:txBody>
      </p:sp>
      <p:pic>
        <p:nvPicPr>
          <p:cNvPr id="16" name="Graphic 15">
            <a:extLst>
              <a:ext uri="{FF2B5EF4-FFF2-40B4-BE49-F238E27FC236}">
                <a16:creationId xmlns:a16="http://schemas.microsoft.com/office/drawing/2014/main" id="{4BCC788C-B806-42C6-B656-8A33728DE20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1476" y="363745"/>
            <a:ext cx="921600" cy="757994"/>
          </a:xfrm>
          <a:prstGeom prst="rect">
            <a:avLst/>
          </a:prstGeom>
        </p:spPr>
      </p:pic>
    </p:spTree>
    <p:extLst>
      <p:ext uri="{BB962C8B-B14F-4D97-AF65-F5344CB8AC3E}">
        <p14:creationId xmlns:p14="http://schemas.microsoft.com/office/powerpoint/2010/main" val="757478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Disclaimer">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F200257E-09DD-45C6-9D2D-8AAD7EA78EBB}"/>
              </a:ext>
            </a:extLst>
          </p:cNvPr>
          <p:cNvSpPr/>
          <p:nvPr userDrawn="1"/>
        </p:nvSpPr>
        <p:spPr>
          <a:xfrm rot="18900000">
            <a:off x="-205693" y="-1452210"/>
            <a:ext cx="9578387" cy="11293708"/>
          </a:xfrm>
          <a:custGeom>
            <a:avLst/>
            <a:gdLst>
              <a:gd name="connsiteX0" fmla="*/ 8618166 w 9578387"/>
              <a:gd name="connsiteY0" fmla="*/ 8809226 h 11293708"/>
              <a:gd name="connsiteX1" fmla="*/ 8886069 w 9578387"/>
              <a:gd name="connsiteY1" fmla="*/ 9077131 h 11293708"/>
              <a:gd name="connsiteX2" fmla="*/ 6669491 w 9578387"/>
              <a:gd name="connsiteY2" fmla="*/ 11293708 h 11293708"/>
              <a:gd name="connsiteX3" fmla="*/ 4486509 w 9578387"/>
              <a:gd name="connsiteY3" fmla="*/ 9110726 h 11293708"/>
              <a:gd name="connsiteX4" fmla="*/ 4576855 w 9578387"/>
              <a:gd name="connsiteY4" fmla="*/ 9175505 h 11293708"/>
              <a:gd name="connsiteX5" fmla="*/ 8608372 w 9578387"/>
              <a:gd name="connsiteY5" fmla="*/ 8818887 h 11293708"/>
              <a:gd name="connsiteX6" fmla="*/ 8618166 w 9578387"/>
              <a:gd name="connsiteY6" fmla="*/ 8809226 h 11293708"/>
              <a:gd name="connsiteX7" fmla="*/ 8668631 w 9578387"/>
              <a:gd name="connsiteY7" fmla="*/ 4290564 h 11293708"/>
              <a:gd name="connsiteX8" fmla="*/ 8618166 w 9578387"/>
              <a:gd name="connsiteY8" fmla="*/ 8809226 h 11293708"/>
              <a:gd name="connsiteX9" fmla="*/ 6383356 w 9578387"/>
              <a:gd name="connsiteY9" fmla="*/ 6574415 h 11293708"/>
              <a:gd name="connsiteX10" fmla="*/ 5074459 w 9578387"/>
              <a:gd name="connsiteY10" fmla="*/ 0 h 11293708"/>
              <a:gd name="connsiteX11" fmla="*/ 9016827 w 9578387"/>
              <a:gd name="connsiteY11" fmla="*/ 3942368 h 11293708"/>
              <a:gd name="connsiteX12" fmla="*/ 8668631 w 9578387"/>
              <a:gd name="connsiteY12" fmla="*/ 4290564 h 11293708"/>
              <a:gd name="connsiteX13" fmla="*/ 4140309 w 9578387"/>
              <a:gd name="connsiteY13" fmla="*/ 4230238 h 11293708"/>
              <a:gd name="connsiteX14" fmla="*/ 3766223 w 9578387"/>
              <a:gd name="connsiteY14" fmla="*/ 8383350 h 11293708"/>
              <a:gd name="connsiteX15" fmla="*/ 3787894 w 9578387"/>
              <a:gd name="connsiteY15" fmla="*/ 8412111 h 11293708"/>
              <a:gd name="connsiteX16" fmla="*/ 0 w 9578387"/>
              <a:gd name="connsiteY16" fmla="*/ 4624217 h 11293708"/>
              <a:gd name="connsiteX17" fmla="*/ 6566 w 9578387"/>
              <a:gd name="connsiteY17" fmla="*/ 4600329 h 11293708"/>
              <a:gd name="connsiteX18" fmla="*/ 353381 w 9578387"/>
              <a:gd name="connsiteY18" fmla="*/ 3694609 h 11293708"/>
              <a:gd name="connsiteX19" fmla="*/ 447444 w 9578387"/>
              <a:gd name="connsiteY19" fmla="*/ 3506556 h 11293708"/>
              <a:gd name="connsiteX20" fmla="*/ 3361034 w 9578387"/>
              <a:gd name="connsiteY20" fmla="*/ 592966 h 11293708"/>
              <a:gd name="connsiteX21" fmla="*/ 3604035 w 9578387"/>
              <a:gd name="connsiteY21" fmla="*/ 474246 h 11293708"/>
              <a:gd name="connsiteX22" fmla="*/ 4823677 w 9578387"/>
              <a:gd name="connsiteY22" fmla="*/ 53620 h 1129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578387" h="11293708">
                <a:moveTo>
                  <a:pt x="8618166" y="8809226"/>
                </a:moveTo>
                <a:lnTo>
                  <a:pt x="8886069" y="9077131"/>
                </a:lnTo>
                <a:lnTo>
                  <a:pt x="6669491" y="11293708"/>
                </a:lnTo>
                <a:lnTo>
                  <a:pt x="4486509" y="9110726"/>
                </a:lnTo>
                <a:lnTo>
                  <a:pt x="4576855" y="9175505"/>
                </a:lnTo>
                <a:cubicBezTo>
                  <a:pt x="5808758" y="10012743"/>
                  <a:pt x="7499544" y="9898438"/>
                  <a:pt x="8608372" y="8818887"/>
                </a:cubicBezTo>
                <a:cubicBezTo>
                  <a:pt x="8611533" y="8815726"/>
                  <a:pt x="8614850" y="8812409"/>
                  <a:pt x="8618166" y="8809226"/>
                </a:cubicBezTo>
                <a:close/>
                <a:moveTo>
                  <a:pt x="8668631" y="4290564"/>
                </a:moveTo>
                <a:cubicBezTo>
                  <a:pt x="9901091" y="5552875"/>
                  <a:pt x="9878474" y="7574785"/>
                  <a:pt x="8618166" y="8809226"/>
                </a:cubicBezTo>
                <a:lnTo>
                  <a:pt x="6383356" y="6574415"/>
                </a:lnTo>
                <a:close/>
                <a:moveTo>
                  <a:pt x="5074459" y="0"/>
                </a:moveTo>
                <a:lnTo>
                  <a:pt x="9016827" y="3942368"/>
                </a:lnTo>
                <a:lnTo>
                  <a:pt x="8668631" y="4290564"/>
                </a:lnTo>
                <a:cubicBezTo>
                  <a:pt x="7434859" y="3023446"/>
                  <a:pt x="5407383" y="2996443"/>
                  <a:pt x="4140309" y="4230238"/>
                </a:cubicBezTo>
                <a:cubicBezTo>
                  <a:pt x="2992022" y="5348364"/>
                  <a:pt x="2862103" y="7118277"/>
                  <a:pt x="3766223" y="8383350"/>
                </a:cubicBezTo>
                <a:lnTo>
                  <a:pt x="3787894" y="8412111"/>
                </a:lnTo>
                <a:lnTo>
                  <a:pt x="0" y="4624217"/>
                </a:lnTo>
                <a:lnTo>
                  <a:pt x="6566" y="4600329"/>
                </a:lnTo>
                <a:cubicBezTo>
                  <a:pt x="99361" y="4292107"/>
                  <a:pt x="214970" y="3989314"/>
                  <a:pt x="353381" y="3694609"/>
                </a:cubicBezTo>
                <a:lnTo>
                  <a:pt x="447444" y="3506556"/>
                </a:lnTo>
                <a:lnTo>
                  <a:pt x="3361034" y="592966"/>
                </a:lnTo>
                <a:lnTo>
                  <a:pt x="3604035" y="474246"/>
                </a:lnTo>
                <a:cubicBezTo>
                  <a:pt x="3998686" y="293379"/>
                  <a:pt x="4407335" y="153180"/>
                  <a:pt x="4823677" y="53620"/>
                </a:cubicBezTo>
                <a:close/>
              </a:path>
            </a:pathLst>
          </a:custGeom>
          <a:solidFill>
            <a:schemeClr val="bg2">
              <a:alpha val="40000"/>
            </a:schemeClr>
          </a:solidFill>
          <a:ln w="6477" cap="flat">
            <a:noFill/>
            <a:prstDash val="solid"/>
            <a:miter/>
          </a:ln>
        </p:spPr>
        <p:txBody>
          <a:bodyPr wrap="square" rtlCol="0" anchor="ctr">
            <a:noAutofit/>
          </a:bodyPr>
          <a:lstStyle/>
          <a:p>
            <a:pPr lvl="0"/>
            <a:endParaRPr lang="en-GB" dirty="0"/>
          </a:p>
        </p:txBody>
      </p:sp>
      <p:sp>
        <p:nvSpPr>
          <p:cNvPr id="5" name="Footer Placeholder 4">
            <a:extLst>
              <a:ext uri="{FF2B5EF4-FFF2-40B4-BE49-F238E27FC236}">
                <a16:creationId xmlns:a16="http://schemas.microsoft.com/office/drawing/2014/main" id="{6AD53DA9-A9B4-4B7F-ADCA-0B2179E9FBCC}"/>
              </a:ext>
            </a:extLst>
          </p:cNvPr>
          <p:cNvSpPr>
            <a:spLocks noGrp="1"/>
          </p:cNvSpPr>
          <p:nvPr>
            <p:ph type="ftr" sz="quarter" idx="11"/>
          </p:nvPr>
        </p:nvSpPr>
        <p:spPr/>
        <p:txBody>
          <a:bodyPr/>
          <a:lstStyle/>
          <a:p>
            <a:r>
              <a:rPr lang="en-GB"/>
              <a:t>2022 Full Year Results Presentation, April 2023</a:t>
            </a:r>
            <a:endParaRPr lang="en-GB" dirty="0"/>
          </a:p>
        </p:txBody>
      </p:sp>
      <p:sp>
        <p:nvSpPr>
          <p:cNvPr id="6" name="Slide Number Placeholder 5">
            <a:extLst>
              <a:ext uri="{FF2B5EF4-FFF2-40B4-BE49-F238E27FC236}">
                <a16:creationId xmlns:a16="http://schemas.microsoft.com/office/drawing/2014/main" id="{0DC313C8-9C20-478E-99B3-018E14460409}"/>
              </a:ext>
            </a:extLst>
          </p:cNvPr>
          <p:cNvSpPr>
            <a:spLocks noGrp="1"/>
          </p:cNvSpPr>
          <p:nvPr>
            <p:ph type="sldNum" sz="quarter" idx="12"/>
          </p:nvPr>
        </p:nvSpPr>
        <p:spPr/>
        <p:txBody>
          <a:bodyPr/>
          <a:lstStyle/>
          <a:p>
            <a:fld id="{88476D58-9353-4E68-BA19-6B4C3BA837E1}" type="slidenum">
              <a:rPr lang="en-GB" smtClean="0"/>
              <a:t>‹#›</a:t>
            </a:fld>
            <a:endParaRPr lang="en-GB" dirty="0"/>
          </a:p>
        </p:txBody>
      </p:sp>
      <p:sp>
        <p:nvSpPr>
          <p:cNvPr id="9" name="Text Placeholder 8">
            <a:extLst>
              <a:ext uri="{FF2B5EF4-FFF2-40B4-BE49-F238E27FC236}">
                <a16:creationId xmlns:a16="http://schemas.microsoft.com/office/drawing/2014/main" id="{993027BB-1E6A-44DD-A3A8-762F1206A272}"/>
              </a:ext>
            </a:extLst>
          </p:cNvPr>
          <p:cNvSpPr>
            <a:spLocks noGrp="1"/>
          </p:cNvSpPr>
          <p:nvPr>
            <p:ph type="body" sz="quarter" idx="13"/>
          </p:nvPr>
        </p:nvSpPr>
        <p:spPr>
          <a:xfrm>
            <a:off x="371477" y="328622"/>
            <a:ext cx="9159181" cy="169545"/>
          </a:xfrm>
        </p:spPr>
        <p:txBody>
          <a:bodyPr>
            <a:normAutofit/>
          </a:bodyPr>
          <a:lstStyle>
            <a:lvl1pPr>
              <a:defRPr sz="1000" b="0">
                <a:solidFill>
                  <a:schemeClr val="accent3"/>
                </a:solidFill>
              </a:defRPr>
            </a:lvl1pPr>
          </a:lstStyle>
          <a:p>
            <a:pPr lvl="0"/>
            <a:r>
              <a:rPr lang="en-US"/>
              <a:t>Click to edit Master text styles</a:t>
            </a:r>
          </a:p>
        </p:txBody>
      </p:sp>
      <p:sp>
        <p:nvSpPr>
          <p:cNvPr id="10" name="Title 9">
            <a:extLst>
              <a:ext uri="{FF2B5EF4-FFF2-40B4-BE49-F238E27FC236}">
                <a16:creationId xmlns:a16="http://schemas.microsoft.com/office/drawing/2014/main" id="{E9F1696C-58CC-42F7-BF0F-E6148DD4315E}"/>
              </a:ext>
            </a:extLst>
          </p:cNvPr>
          <p:cNvSpPr>
            <a:spLocks noGrp="1"/>
          </p:cNvSpPr>
          <p:nvPr>
            <p:ph type="title"/>
          </p:nvPr>
        </p:nvSpPr>
        <p:spPr/>
        <p:txBody>
          <a:bodyPr/>
          <a:lstStyle/>
          <a:p>
            <a:r>
              <a:rPr lang="en-US"/>
              <a:t>Click to edit Master title style</a:t>
            </a:r>
            <a:endParaRPr lang="en-GB" dirty="0"/>
          </a:p>
        </p:txBody>
      </p:sp>
      <p:sp>
        <p:nvSpPr>
          <p:cNvPr id="14" name="TextBox 13">
            <a:extLst>
              <a:ext uri="{FF2B5EF4-FFF2-40B4-BE49-F238E27FC236}">
                <a16:creationId xmlns:a16="http://schemas.microsoft.com/office/drawing/2014/main" id="{6F9FCAEA-1F7A-4DA4-854D-1081793891CD}"/>
              </a:ext>
            </a:extLst>
          </p:cNvPr>
          <p:cNvSpPr txBox="1"/>
          <p:nvPr userDrawn="1"/>
        </p:nvSpPr>
        <p:spPr>
          <a:xfrm>
            <a:off x="371474" y="1193803"/>
            <a:ext cx="7010854" cy="3447098"/>
          </a:xfrm>
          <a:prstGeom prst="rect">
            <a:avLst/>
          </a:prstGeom>
          <a:noFill/>
        </p:spPr>
        <p:txBody>
          <a:bodyPr wrap="square" lIns="0" tIns="0" rIns="0" bIns="0">
            <a:spAutoFit/>
          </a:bodyPr>
          <a:lstStyle/>
          <a:p>
            <a:pPr marL="0" marR="0" lvl="0" indent="0" algn="l" defTabSz="37265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These materials contain forward-looking statements regarding Capricorn, our corporate plans, future financial condition, future results of operations, future business plans and strategies. All such forward-looking statements are based on our management's assumptions and beliefs in the light of information available to them at this time.</a:t>
            </a:r>
          </a:p>
          <a:p>
            <a:pPr marL="0" marR="0" lvl="0" indent="0" algn="l" defTabSz="37265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37265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These forward-looking statements are, by their nature, subject to significant risks and uncertainties and actual results, performance and achievements may be materially different from those expressed in such statements. Factors that may cause actual results, performance or achievements to differ from expectations include, but are not limited to, regulatory changes, future levels of industry product supply, demand and pricing, weather and weather related impacts, wars and acts of terrorism, development and use of technology, acts of competitors and other changes to business conditions.</a:t>
            </a:r>
          </a:p>
          <a:p>
            <a:pPr marL="0" marR="0" lvl="0" indent="0" algn="l" defTabSz="37265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37265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Capricorn undertakes no obligation to revise any such forward-looking statements to reflect any changes in Capricorn's expectations with regard thereto or any change in circumstances or events after the date hereof.</a:t>
            </a:r>
          </a:p>
        </p:txBody>
      </p:sp>
      <p:pic>
        <p:nvPicPr>
          <p:cNvPr id="13" name="Graphic 12">
            <a:extLst>
              <a:ext uri="{FF2B5EF4-FFF2-40B4-BE49-F238E27FC236}">
                <a16:creationId xmlns:a16="http://schemas.microsoft.com/office/drawing/2014/main" id="{3918FC70-0A7F-410A-B2DD-35E240C20C4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475" y="6304498"/>
            <a:ext cx="896400" cy="287241"/>
          </a:xfrm>
          <a:prstGeom prst="rect">
            <a:avLst/>
          </a:prstGeom>
        </p:spPr>
      </p:pic>
    </p:spTree>
    <p:extLst>
      <p:ext uri="{BB962C8B-B14F-4D97-AF65-F5344CB8AC3E}">
        <p14:creationId xmlns:p14="http://schemas.microsoft.com/office/powerpoint/2010/main" val="91102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sclaimer">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F200257E-09DD-45C6-9D2D-8AAD7EA78EBB}"/>
              </a:ext>
            </a:extLst>
          </p:cNvPr>
          <p:cNvSpPr/>
          <p:nvPr userDrawn="1"/>
        </p:nvSpPr>
        <p:spPr>
          <a:xfrm rot="18900000">
            <a:off x="-205693" y="-1452210"/>
            <a:ext cx="9578387" cy="11293708"/>
          </a:xfrm>
          <a:custGeom>
            <a:avLst/>
            <a:gdLst>
              <a:gd name="connsiteX0" fmla="*/ 8618166 w 9578387"/>
              <a:gd name="connsiteY0" fmla="*/ 8809226 h 11293708"/>
              <a:gd name="connsiteX1" fmla="*/ 8886069 w 9578387"/>
              <a:gd name="connsiteY1" fmla="*/ 9077131 h 11293708"/>
              <a:gd name="connsiteX2" fmla="*/ 6669491 w 9578387"/>
              <a:gd name="connsiteY2" fmla="*/ 11293708 h 11293708"/>
              <a:gd name="connsiteX3" fmla="*/ 4486509 w 9578387"/>
              <a:gd name="connsiteY3" fmla="*/ 9110726 h 11293708"/>
              <a:gd name="connsiteX4" fmla="*/ 4576855 w 9578387"/>
              <a:gd name="connsiteY4" fmla="*/ 9175505 h 11293708"/>
              <a:gd name="connsiteX5" fmla="*/ 8608372 w 9578387"/>
              <a:gd name="connsiteY5" fmla="*/ 8818887 h 11293708"/>
              <a:gd name="connsiteX6" fmla="*/ 8618166 w 9578387"/>
              <a:gd name="connsiteY6" fmla="*/ 8809226 h 11293708"/>
              <a:gd name="connsiteX7" fmla="*/ 8668631 w 9578387"/>
              <a:gd name="connsiteY7" fmla="*/ 4290564 h 11293708"/>
              <a:gd name="connsiteX8" fmla="*/ 8618166 w 9578387"/>
              <a:gd name="connsiteY8" fmla="*/ 8809226 h 11293708"/>
              <a:gd name="connsiteX9" fmla="*/ 6383356 w 9578387"/>
              <a:gd name="connsiteY9" fmla="*/ 6574415 h 11293708"/>
              <a:gd name="connsiteX10" fmla="*/ 5074459 w 9578387"/>
              <a:gd name="connsiteY10" fmla="*/ 0 h 11293708"/>
              <a:gd name="connsiteX11" fmla="*/ 9016827 w 9578387"/>
              <a:gd name="connsiteY11" fmla="*/ 3942368 h 11293708"/>
              <a:gd name="connsiteX12" fmla="*/ 8668631 w 9578387"/>
              <a:gd name="connsiteY12" fmla="*/ 4290564 h 11293708"/>
              <a:gd name="connsiteX13" fmla="*/ 4140309 w 9578387"/>
              <a:gd name="connsiteY13" fmla="*/ 4230238 h 11293708"/>
              <a:gd name="connsiteX14" fmla="*/ 3766223 w 9578387"/>
              <a:gd name="connsiteY14" fmla="*/ 8383350 h 11293708"/>
              <a:gd name="connsiteX15" fmla="*/ 3787894 w 9578387"/>
              <a:gd name="connsiteY15" fmla="*/ 8412111 h 11293708"/>
              <a:gd name="connsiteX16" fmla="*/ 0 w 9578387"/>
              <a:gd name="connsiteY16" fmla="*/ 4624217 h 11293708"/>
              <a:gd name="connsiteX17" fmla="*/ 6566 w 9578387"/>
              <a:gd name="connsiteY17" fmla="*/ 4600329 h 11293708"/>
              <a:gd name="connsiteX18" fmla="*/ 353381 w 9578387"/>
              <a:gd name="connsiteY18" fmla="*/ 3694609 h 11293708"/>
              <a:gd name="connsiteX19" fmla="*/ 447444 w 9578387"/>
              <a:gd name="connsiteY19" fmla="*/ 3506556 h 11293708"/>
              <a:gd name="connsiteX20" fmla="*/ 3361034 w 9578387"/>
              <a:gd name="connsiteY20" fmla="*/ 592966 h 11293708"/>
              <a:gd name="connsiteX21" fmla="*/ 3604035 w 9578387"/>
              <a:gd name="connsiteY21" fmla="*/ 474246 h 11293708"/>
              <a:gd name="connsiteX22" fmla="*/ 4823677 w 9578387"/>
              <a:gd name="connsiteY22" fmla="*/ 53620 h 1129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578387" h="11293708">
                <a:moveTo>
                  <a:pt x="8618166" y="8809226"/>
                </a:moveTo>
                <a:lnTo>
                  <a:pt x="8886069" y="9077131"/>
                </a:lnTo>
                <a:lnTo>
                  <a:pt x="6669491" y="11293708"/>
                </a:lnTo>
                <a:lnTo>
                  <a:pt x="4486509" y="9110726"/>
                </a:lnTo>
                <a:lnTo>
                  <a:pt x="4576855" y="9175505"/>
                </a:lnTo>
                <a:cubicBezTo>
                  <a:pt x="5808758" y="10012743"/>
                  <a:pt x="7499544" y="9898438"/>
                  <a:pt x="8608372" y="8818887"/>
                </a:cubicBezTo>
                <a:cubicBezTo>
                  <a:pt x="8611533" y="8815726"/>
                  <a:pt x="8614850" y="8812409"/>
                  <a:pt x="8618166" y="8809226"/>
                </a:cubicBezTo>
                <a:close/>
                <a:moveTo>
                  <a:pt x="8668631" y="4290564"/>
                </a:moveTo>
                <a:cubicBezTo>
                  <a:pt x="9901091" y="5552875"/>
                  <a:pt x="9878474" y="7574785"/>
                  <a:pt x="8618166" y="8809226"/>
                </a:cubicBezTo>
                <a:lnTo>
                  <a:pt x="6383356" y="6574415"/>
                </a:lnTo>
                <a:close/>
                <a:moveTo>
                  <a:pt x="5074459" y="0"/>
                </a:moveTo>
                <a:lnTo>
                  <a:pt x="9016827" y="3942368"/>
                </a:lnTo>
                <a:lnTo>
                  <a:pt x="8668631" y="4290564"/>
                </a:lnTo>
                <a:cubicBezTo>
                  <a:pt x="7434859" y="3023446"/>
                  <a:pt x="5407383" y="2996443"/>
                  <a:pt x="4140309" y="4230238"/>
                </a:cubicBezTo>
                <a:cubicBezTo>
                  <a:pt x="2992022" y="5348364"/>
                  <a:pt x="2862103" y="7118277"/>
                  <a:pt x="3766223" y="8383350"/>
                </a:cubicBezTo>
                <a:lnTo>
                  <a:pt x="3787894" y="8412111"/>
                </a:lnTo>
                <a:lnTo>
                  <a:pt x="0" y="4624217"/>
                </a:lnTo>
                <a:lnTo>
                  <a:pt x="6566" y="4600329"/>
                </a:lnTo>
                <a:cubicBezTo>
                  <a:pt x="99361" y="4292107"/>
                  <a:pt x="214970" y="3989314"/>
                  <a:pt x="353381" y="3694609"/>
                </a:cubicBezTo>
                <a:lnTo>
                  <a:pt x="447444" y="3506556"/>
                </a:lnTo>
                <a:lnTo>
                  <a:pt x="3361034" y="592966"/>
                </a:lnTo>
                <a:lnTo>
                  <a:pt x="3604035" y="474246"/>
                </a:lnTo>
                <a:cubicBezTo>
                  <a:pt x="3998686" y="293379"/>
                  <a:pt x="4407335" y="153180"/>
                  <a:pt x="4823677" y="53620"/>
                </a:cubicBezTo>
                <a:close/>
              </a:path>
            </a:pathLst>
          </a:custGeom>
          <a:solidFill>
            <a:schemeClr val="bg2">
              <a:alpha val="40000"/>
            </a:schemeClr>
          </a:solidFill>
          <a:ln w="6477" cap="flat">
            <a:noFill/>
            <a:prstDash val="solid"/>
            <a:miter/>
          </a:ln>
        </p:spPr>
        <p:txBody>
          <a:bodyPr wrap="square" rtlCol="0" anchor="ctr">
            <a:noAutofit/>
          </a:bodyPr>
          <a:lstStyle/>
          <a:p>
            <a:pPr lvl="0"/>
            <a:endParaRPr lang="en-GB" dirty="0"/>
          </a:p>
        </p:txBody>
      </p:sp>
      <p:sp>
        <p:nvSpPr>
          <p:cNvPr id="5" name="Footer Placeholder 4">
            <a:extLst>
              <a:ext uri="{FF2B5EF4-FFF2-40B4-BE49-F238E27FC236}">
                <a16:creationId xmlns:a16="http://schemas.microsoft.com/office/drawing/2014/main" id="{6AD53DA9-A9B4-4B7F-ADCA-0B2179E9FBCC}"/>
              </a:ext>
            </a:extLst>
          </p:cNvPr>
          <p:cNvSpPr>
            <a:spLocks noGrp="1"/>
          </p:cNvSpPr>
          <p:nvPr>
            <p:ph type="ftr" sz="quarter" idx="11"/>
          </p:nvPr>
        </p:nvSpPr>
        <p:spPr/>
        <p:txBody>
          <a:bodyPr/>
          <a:lstStyle/>
          <a:p>
            <a:r>
              <a:rPr lang="en-GB"/>
              <a:t>2022 Full Year Results Presentation, April 2023</a:t>
            </a:r>
            <a:endParaRPr lang="en-GB" dirty="0"/>
          </a:p>
        </p:txBody>
      </p:sp>
      <p:sp>
        <p:nvSpPr>
          <p:cNvPr id="6" name="Slide Number Placeholder 5">
            <a:extLst>
              <a:ext uri="{FF2B5EF4-FFF2-40B4-BE49-F238E27FC236}">
                <a16:creationId xmlns:a16="http://schemas.microsoft.com/office/drawing/2014/main" id="{0DC313C8-9C20-478E-99B3-018E14460409}"/>
              </a:ext>
            </a:extLst>
          </p:cNvPr>
          <p:cNvSpPr>
            <a:spLocks noGrp="1"/>
          </p:cNvSpPr>
          <p:nvPr>
            <p:ph type="sldNum" sz="quarter" idx="12"/>
          </p:nvPr>
        </p:nvSpPr>
        <p:spPr/>
        <p:txBody>
          <a:bodyPr/>
          <a:lstStyle/>
          <a:p>
            <a:fld id="{88476D58-9353-4E68-BA19-6B4C3BA837E1}" type="slidenum">
              <a:rPr lang="en-GB" smtClean="0"/>
              <a:t>‹#›</a:t>
            </a:fld>
            <a:endParaRPr lang="en-GB" dirty="0"/>
          </a:p>
        </p:txBody>
      </p:sp>
      <p:sp>
        <p:nvSpPr>
          <p:cNvPr id="9" name="Text Placeholder 8">
            <a:extLst>
              <a:ext uri="{FF2B5EF4-FFF2-40B4-BE49-F238E27FC236}">
                <a16:creationId xmlns:a16="http://schemas.microsoft.com/office/drawing/2014/main" id="{993027BB-1E6A-44DD-A3A8-762F1206A272}"/>
              </a:ext>
            </a:extLst>
          </p:cNvPr>
          <p:cNvSpPr>
            <a:spLocks noGrp="1"/>
          </p:cNvSpPr>
          <p:nvPr>
            <p:ph type="body" sz="quarter" idx="13"/>
          </p:nvPr>
        </p:nvSpPr>
        <p:spPr>
          <a:xfrm>
            <a:off x="371477" y="328622"/>
            <a:ext cx="9159181" cy="169545"/>
          </a:xfrm>
        </p:spPr>
        <p:txBody>
          <a:bodyPr>
            <a:normAutofit/>
          </a:bodyPr>
          <a:lstStyle>
            <a:lvl1pPr>
              <a:defRPr sz="1000" b="0">
                <a:solidFill>
                  <a:schemeClr val="accent3"/>
                </a:solidFill>
              </a:defRPr>
            </a:lvl1pPr>
          </a:lstStyle>
          <a:p>
            <a:pPr lvl="0"/>
            <a:r>
              <a:rPr lang="en-US"/>
              <a:t>Click to edit Master text styles</a:t>
            </a:r>
          </a:p>
        </p:txBody>
      </p:sp>
      <p:sp>
        <p:nvSpPr>
          <p:cNvPr id="10" name="Title 9">
            <a:extLst>
              <a:ext uri="{FF2B5EF4-FFF2-40B4-BE49-F238E27FC236}">
                <a16:creationId xmlns:a16="http://schemas.microsoft.com/office/drawing/2014/main" id="{E9F1696C-58CC-42F7-BF0F-E6148DD4315E}"/>
              </a:ext>
            </a:extLst>
          </p:cNvPr>
          <p:cNvSpPr>
            <a:spLocks noGrp="1"/>
          </p:cNvSpPr>
          <p:nvPr>
            <p:ph type="title"/>
          </p:nvPr>
        </p:nvSpPr>
        <p:spPr/>
        <p:txBody>
          <a:bodyPr/>
          <a:lstStyle/>
          <a:p>
            <a:r>
              <a:rPr lang="en-US"/>
              <a:t>Click to edit Master title style</a:t>
            </a:r>
            <a:endParaRPr lang="en-GB" dirty="0"/>
          </a:p>
        </p:txBody>
      </p:sp>
      <p:sp>
        <p:nvSpPr>
          <p:cNvPr id="14" name="TextBox 13">
            <a:extLst>
              <a:ext uri="{FF2B5EF4-FFF2-40B4-BE49-F238E27FC236}">
                <a16:creationId xmlns:a16="http://schemas.microsoft.com/office/drawing/2014/main" id="{6F9FCAEA-1F7A-4DA4-854D-1081793891CD}"/>
              </a:ext>
            </a:extLst>
          </p:cNvPr>
          <p:cNvSpPr txBox="1"/>
          <p:nvPr userDrawn="1"/>
        </p:nvSpPr>
        <p:spPr>
          <a:xfrm>
            <a:off x="371474" y="1193803"/>
            <a:ext cx="7010854" cy="3447098"/>
          </a:xfrm>
          <a:prstGeom prst="rect">
            <a:avLst/>
          </a:prstGeom>
          <a:noFill/>
        </p:spPr>
        <p:txBody>
          <a:bodyPr wrap="square" lIns="0" tIns="0" rIns="0" bIns="0">
            <a:spAutoFit/>
          </a:bodyPr>
          <a:lstStyle/>
          <a:p>
            <a:pPr marL="0" marR="0" lvl="0" indent="0" algn="l" defTabSz="37265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These materials contain forward-looking statements regarding Capricorn, our corporate plans, future financial condition, future results of operations, future business plans and strategies. All such forward-looking statements are based on our management's assumptions and beliefs in the light of information available to them at this time.</a:t>
            </a:r>
          </a:p>
          <a:p>
            <a:pPr marL="0" marR="0" lvl="0" indent="0" algn="l" defTabSz="37265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37265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These forward-looking statements are, by their nature, subject to significant risks and uncertainties and actual results, performance and achievements may be materially different from those expressed in such statements. Factors that may cause actual results, performance or achievements to differ from expectations include, but are not limited to, regulatory changes, future levels of industry product supply, demand and pricing, weather and weather related impacts, wars and acts of terrorism, development and use of technology, acts of competitors and other changes to business conditions.</a:t>
            </a:r>
          </a:p>
          <a:p>
            <a:pPr marL="0" marR="0" lvl="0" indent="0" algn="l" defTabSz="37265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37265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mn-lt"/>
                <a:ea typeface="+mn-ea"/>
                <a:cs typeface="+mn-cs"/>
              </a:rPr>
              <a:t>Capricorn undertakes no obligation to revise any such forward-looking statements to reflect any changes in Capricorn's expectations with regard thereto or any change in circumstances or events after the date hereof.</a:t>
            </a:r>
          </a:p>
        </p:txBody>
      </p:sp>
      <p:pic>
        <p:nvPicPr>
          <p:cNvPr id="13" name="Graphic 12">
            <a:extLst>
              <a:ext uri="{FF2B5EF4-FFF2-40B4-BE49-F238E27FC236}">
                <a16:creationId xmlns:a16="http://schemas.microsoft.com/office/drawing/2014/main" id="{3918FC70-0A7F-410A-B2DD-35E240C20C4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475" y="6304498"/>
            <a:ext cx="896400" cy="287241"/>
          </a:xfrm>
          <a:prstGeom prst="rect">
            <a:avLst/>
          </a:prstGeom>
        </p:spPr>
      </p:pic>
    </p:spTree>
    <p:extLst>
      <p:ext uri="{BB962C8B-B14F-4D97-AF65-F5344CB8AC3E}">
        <p14:creationId xmlns:p14="http://schemas.microsoft.com/office/powerpoint/2010/main" val="91102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Disclaimer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83AFA66D-4209-485F-B04B-5EBE19C25A48}"/>
              </a:ext>
            </a:extLst>
          </p:cNvPr>
          <p:cNvSpPr/>
          <p:nvPr userDrawn="1"/>
        </p:nvSpPr>
        <p:spPr>
          <a:xfrm rot="18900000">
            <a:off x="-205693" y="-1452210"/>
            <a:ext cx="9578387" cy="11293708"/>
          </a:xfrm>
          <a:custGeom>
            <a:avLst/>
            <a:gdLst>
              <a:gd name="connsiteX0" fmla="*/ 8618166 w 9578387"/>
              <a:gd name="connsiteY0" fmla="*/ 8809226 h 11293708"/>
              <a:gd name="connsiteX1" fmla="*/ 8886069 w 9578387"/>
              <a:gd name="connsiteY1" fmla="*/ 9077131 h 11293708"/>
              <a:gd name="connsiteX2" fmla="*/ 6669491 w 9578387"/>
              <a:gd name="connsiteY2" fmla="*/ 11293708 h 11293708"/>
              <a:gd name="connsiteX3" fmla="*/ 4486509 w 9578387"/>
              <a:gd name="connsiteY3" fmla="*/ 9110726 h 11293708"/>
              <a:gd name="connsiteX4" fmla="*/ 4576855 w 9578387"/>
              <a:gd name="connsiteY4" fmla="*/ 9175505 h 11293708"/>
              <a:gd name="connsiteX5" fmla="*/ 8608372 w 9578387"/>
              <a:gd name="connsiteY5" fmla="*/ 8818887 h 11293708"/>
              <a:gd name="connsiteX6" fmla="*/ 8618166 w 9578387"/>
              <a:gd name="connsiteY6" fmla="*/ 8809226 h 11293708"/>
              <a:gd name="connsiteX7" fmla="*/ 8668631 w 9578387"/>
              <a:gd name="connsiteY7" fmla="*/ 4290564 h 11293708"/>
              <a:gd name="connsiteX8" fmla="*/ 8618166 w 9578387"/>
              <a:gd name="connsiteY8" fmla="*/ 8809226 h 11293708"/>
              <a:gd name="connsiteX9" fmla="*/ 6383356 w 9578387"/>
              <a:gd name="connsiteY9" fmla="*/ 6574415 h 11293708"/>
              <a:gd name="connsiteX10" fmla="*/ 5074459 w 9578387"/>
              <a:gd name="connsiteY10" fmla="*/ 0 h 11293708"/>
              <a:gd name="connsiteX11" fmla="*/ 9016827 w 9578387"/>
              <a:gd name="connsiteY11" fmla="*/ 3942368 h 11293708"/>
              <a:gd name="connsiteX12" fmla="*/ 8668631 w 9578387"/>
              <a:gd name="connsiteY12" fmla="*/ 4290564 h 11293708"/>
              <a:gd name="connsiteX13" fmla="*/ 4140309 w 9578387"/>
              <a:gd name="connsiteY13" fmla="*/ 4230238 h 11293708"/>
              <a:gd name="connsiteX14" fmla="*/ 3766223 w 9578387"/>
              <a:gd name="connsiteY14" fmla="*/ 8383350 h 11293708"/>
              <a:gd name="connsiteX15" fmla="*/ 3787894 w 9578387"/>
              <a:gd name="connsiteY15" fmla="*/ 8412111 h 11293708"/>
              <a:gd name="connsiteX16" fmla="*/ 0 w 9578387"/>
              <a:gd name="connsiteY16" fmla="*/ 4624217 h 11293708"/>
              <a:gd name="connsiteX17" fmla="*/ 6566 w 9578387"/>
              <a:gd name="connsiteY17" fmla="*/ 4600329 h 11293708"/>
              <a:gd name="connsiteX18" fmla="*/ 353381 w 9578387"/>
              <a:gd name="connsiteY18" fmla="*/ 3694609 h 11293708"/>
              <a:gd name="connsiteX19" fmla="*/ 447444 w 9578387"/>
              <a:gd name="connsiteY19" fmla="*/ 3506556 h 11293708"/>
              <a:gd name="connsiteX20" fmla="*/ 3361034 w 9578387"/>
              <a:gd name="connsiteY20" fmla="*/ 592966 h 11293708"/>
              <a:gd name="connsiteX21" fmla="*/ 3604035 w 9578387"/>
              <a:gd name="connsiteY21" fmla="*/ 474246 h 11293708"/>
              <a:gd name="connsiteX22" fmla="*/ 4823677 w 9578387"/>
              <a:gd name="connsiteY22" fmla="*/ 53620 h 1129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578387" h="11293708">
                <a:moveTo>
                  <a:pt x="8618166" y="8809226"/>
                </a:moveTo>
                <a:lnTo>
                  <a:pt x="8886069" y="9077131"/>
                </a:lnTo>
                <a:lnTo>
                  <a:pt x="6669491" y="11293708"/>
                </a:lnTo>
                <a:lnTo>
                  <a:pt x="4486509" y="9110726"/>
                </a:lnTo>
                <a:lnTo>
                  <a:pt x="4576855" y="9175505"/>
                </a:lnTo>
                <a:cubicBezTo>
                  <a:pt x="5808758" y="10012743"/>
                  <a:pt x="7499544" y="9898438"/>
                  <a:pt x="8608372" y="8818887"/>
                </a:cubicBezTo>
                <a:cubicBezTo>
                  <a:pt x="8611533" y="8815726"/>
                  <a:pt x="8614850" y="8812409"/>
                  <a:pt x="8618166" y="8809226"/>
                </a:cubicBezTo>
                <a:close/>
                <a:moveTo>
                  <a:pt x="8668631" y="4290564"/>
                </a:moveTo>
                <a:cubicBezTo>
                  <a:pt x="9901091" y="5552875"/>
                  <a:pt x="9878474" y="7574785"/>
                  <a:pt x="8618166" y="8809226"/>
                </a:cubicBezTo>
                <a:lnTo>
                  <a:pt x="6383356" y="6574415"/>
                </a:lnTo>
                <a:close/>
                <a:moveTo>
                  <a:pt x="5074459" y="0"/>
                </a:moveTo>
                <a:lnTo>
                  <a:pt x="9016827" y="3942368"/>
                </a:lnTo>
                <a:lnTo>
                  <a:pt x="8668631" y="4290564"/>
                </a:lnTo>
                <a:cubicBezTo>
                  <a:pt x="7434859" y="3023446"/>
                  <a:pt x="5407383" y="2996443"/>
                  <a:pt x="4140309" y="4230238"/>
                </a:cubicBezTo>
                <a:cubicBezTo>
                  <a:pt x="2992022" y="5348364"/>
                  <a:pt x="2862103" y="7118277"/>
                  <a:pt x="3766223" y="8383350"/>
                </a:cubicBezTo>
                <a:lnTo>
                  <a:pt x="3787894" y="8412111"/>
                </a:lnTo>
                <a:lnTo>
                  <a:pt x="0" y="4624217"/>
                </a:lnTo>
                <a:lnTo>
                  <a:pt x="6566" y="4600329"/>
                </a:lnTo>
                <a:cubicBezTo>
                  <a:pt x="99361" y="4292107"/>
                  <a:pt x="214970" y="3989314"/>
                  <a:pt x="353381" y="3694609"/>
                </a:cubicBezTo>
                <a:lnTo>
                  <a:pt x="447444" y="3506556"/>
                </a:lnTo>
                <a:lnTo>
                  <a:pt x="3361034" y="592966"/>
                </a:lnTo>
                <a:lnTo>
                  <a:pt x="3604035" y="474246"/>
                </a:lnTo>
                <a:cubicBezTo>
                  <a:pt x="3998686" y="293379"/>
                  <a:pt x="4407335" y="153180"/>
                  <a:pt x="4823677" y="53620"/>
                </a:cubicBezTo>
                <a:close/>
              </a:path>
            </a:pathLst>
          </a:custGeom>
          <a:gradFill flip="none" rotWithShape="1">
            <a:gsLst>
              <a:gs pos="0">
                <a:schemeClr val="accent3">
                  <a:alpha val="5000"/>
                </a:schemeClr>
              </a:gs>
              <a:gs pos="100000">
                <a:schemeClr val="accent2">
                  <a:alpha val="4000"/>
                </a:schemeClr>
              </a:gs>
            </a:gsLst>
            <a:lin ang="18900000" scaled="1"/>
            <a:tileRect/>
          </a:gradFill>
          <a:ln w="6477" cap="flat">
            <a:noFill/>
            <a:prstDash val="solid"/>
            <a:miter/>
          </a:ln>
        </p:spPr>
        <p:txBody>
          <a:bodyPr wrap="square" rtlCol="0" anchor="ctr">
            <a:noAutofit/>
          </a:bodyPr>
          <a:lstStyle/>
          <a:p>
            <a:pPr lvl="0"/>
            <a:endParaRPr lang="en-GB" dirty="0"/>
          </a:p>
        </p:txBody>
      </p:sp>
      <p:sp>
        <p:nvSpPr>
          <p:cNvPr id="5" name="Footer Placeholder 4">
            <a:extLst>
              <a:ext uri="{FF2B5EF4-FFF2-40B4-BE49-F238E27FC236}">
                <a16:creationId xmlns:a16="http://schemas.microsoft.com/office/drawing/2014/main" id="{6AD53DA9-A9B4-4B7F-ADCA-0B2179E9FBCC}"/>
              </a:ext>
            </a:extLst>
          </p:cNvPr>
          <p:cNvSpPr>
            <a:spLocks noGrp="1"/>
          </p:cNvSpPr>
          <p:nvPr>
            <p:ph type="ftr" sz="quarter" idx="11"/>
          </p:nvPr>
        </p:nvSpPr>
        <p:spPr/>
        <p:txBody>
          <a:bodyPr/>
          <a:lstStyle/>
          <a:p>
            <a:r>
              <a:rPr lang="en-GB"/>
              <a:t>2022 Full Year Results Presentation, April 2023</a:t>
            </a:r>
            <a:endParaRPr lang="en-GB" dirty="0"/>
          </a:p>
        </p:txBody>
      </p:sp>
      <p:sp>
        <p:nvSpPr>
          <p:cNvPr id="6" name="Slide Number Placeholder 5">
            <a:extLst>
              <a:ext uri="{FF2B5EF4-FFF2-40B4-BE49-F238E27FC236}">
                <a16:creationId xmlns:a16="http://schemas.microsoft.com/office/drawing/2014/main" id="{0DC313C8-9C20-478E-99B3-018E14460409}"/>
              </a:ext>
            </a:extLst>
          </p:cNvPr>
          <p:cNvSpPr>
            <a:spLocks noGrp="1"/>
          </p:cNvSpPr>
          <p:nvPr>
            <p:ph type="sldNum" sz="quarter" idx="12"/>
          </p:nvPr>
        </p:nvSpPr>
        <p:spPr/>
        <p:txBody>
          <a:bodyPr/>
          <a:lstStyle/>
          <a:p>
            <a:fld id="{88476D58-9353-4E68-BA19-6B4C3BA837E1}" type="slidenum">
              <a:rPr lang="en-GB" smtClean="0"/>
              <a:t>‹#›</a:t>
            </a:fld>
            <a:endParaRPr lang="en-GB" dirty="0"/>
          </a:p>
        </p:txBody>
      </p:sp>
      <p:sp>
        <p:nvSpPr>
          <p:cNvPr id="9" name="Text Placeholder 8">
            <a:extLst>
              <a:ext uri="{FF2B5EF4-FFF2-40B4-BE49-F238E27FC236}">
                <a16:creationId xmlns:a16="http://schemas.microsoft.com/office/drawing/2014/main" id="{993027BB-1E6A-44DD-A3A8-762F1206A272}"/>
              </a:ext>
            </a:extLst>
          </p:cNvPr>
          <p:cNvSpPr>
            <a:spLocks noGrp="1"/>
          </p:cNvSpPr>
          <p:nvPr>
            <p:ph type="body" sz="quarter" idx="13"/>
          </p:nvPr>
        </p:nvSpPr>
        <p:spPr>
          <a:xfrm>
            <a:off x="371477" y="328622"/>
            <a:ext cx="9159181" cy="169545"/>
          </a:xfrm>
        </p:spPr>
        <p:txBody>
          <a:bodyPr>
            <a:normAutofit/>
          </a:bodyPr>
          <a:lstStyle>
            <a:lvl1pPr>
              <a:defRPr sz="1000" b="0">
                <a:solidFill>
                  <a:schemeClr val="accent3"/>
                </a:solidFill>
              </a:defRPr>
            </a:lvl1pPr>
          </a:lstStyle>
          <a:p>
            <a:pPr lvl="0"/>
            <a:r>
              <a:rPr lang="en-US"/>
              <a:t>Click to edit Master text styles</a:t>
            </a:r>
          </a:p>
        </p:txBody>
      </p:sp>
      <p:sp>
        <p:nvSpPr>
          <p:cNvPr id="10" name="Title 9">
            <a:extLst>
              <a:ext uri="{FF2B5EF4-FFF2-40B4-BE49-F238E27FC236}">
                <a16:creationId xmlns:a16="http://schemas.microsoft.com/office/drawing/2014/main" id="{E9F1696C-58CC-42F7-BF0F-E6148DD4315E}"/>
              </a:ext>
            </a:extLst>
          </p:cNvPr>
          <p:cNvSpPr>
            <a:spLocks noGrp="1"/>
          </p:cNvSpPr>
          <p:nvPr>
            <p:ph type="title"/>
          </p:nvPr>
        </p:nvSpPr>
        <p:spPr/>
        <p:txBody>
          <a:bodyPr/>
          <a:lstStyle/>
          <a:p>
            <a:r>
              <a:rPr lang="en-US"/>
              <a:t>Click to edit Master title style</a:t>
            </a:r>
            <a:endParaRPr lang="en-GB" dirty="0"/>
          </a:p>
        </p:txBody>
      </p:sp>
      <p:sp>
        <p:nvSpPr>
          <p:cNvPr id="8" name="TextBox 7">
            <a:extLst>
              <a:ext uri="{FF2B5EF4-FFF2-40B4-BE49-F238E27FC236}">
                <a16:creationId xmlns:a16="http://schemas.microsoft.com/office/drawing/2014/main" id="{D489F312-CE9A-4F7B-BF54-5966448AE6DB}"/>
              </a:ext>
            </a:extLst>
          </p:cNvPr>
          <p:cNvSpPr txBox="1"/>
          <p:nvPr userDrawn="1"/>
        </p:nvSpPr>
        <p:spPr>
          <a:xfrm>
            <a:off x="371474" y="1193803"/>
            <a:ext cx="9155311" cy="4524315"/>
          </a:xfrm>
          <a:prstGeom prst="rect">
            <a:avLst/>
          </a:prstGeom>
          <a:noFill/>
        </p:spPr>
        <p:txBody>
          <a:bodyPr wrap="square" lIns="0" tIns="0" rIns="0" bIns="0">
            <a:spAutoFit/>
          </a:bodyPr>
          <a:lstStyle/>
          <a:p>
            <a:pPr marL="0" marR="0" lvl="0" indent="0" algn="l" defTabSz="372651"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These materials contain forward-looking statements regarding Capricorn, our corporate plans, future financial condition, future results of operations, future business plans and strategies. All such forward-looking statements are based on our management's assumptions and beliefs in the light of information available to them at this time.</a:t>
            </a:r>
          </a:p>
          <a:p>
            <a:pPr marL="0" marR="0" lvl="0" indent="0" algn="l" defTabSz="372651"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372651"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These forward-looking statements are, by their nature, subject to significant risks and uncertainties and actual results, performance and achievements may be materially different from those expressed in such statements. Factors that may cause actual results, performance or achievements to differ from expectations may be or are beyond Capricorn’s control and include, but are not limited to, regulatory changes, future levels of industry product supply, demand and pricing, weather and weather related impacts, wars and acts of terrorism, development and use of technology, acts of competitors and other changes to business conditions.</a:t>
            </a:r>
          </a:p>
          <a:p>
            <a:pPr marL="0" marR="0" lvl="0" indent="0" algn="l" defTabSz="372651"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372651"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Capricorn undertakes no obligation to revise any such forward-looking statements to reflect any changes in Capricorn's expectations with regard thereto or any change in circumstances or events after the date hereof. Past </a:t>
            </a:r>
            <a:r>
              <a:rPr kumimoji="0" lang="en-GB" sz="1050" b="0" i="0" u="none" strike="noStrike" kern="1200" cap="none" spc="0" normalizeH="0" baseline="0" noProof="0" dirty="0">
                <a:ln>
                  <a:noFill/>
                </a:ln>
                <a:solidFill>
                  <a:schemeClr val="tx1"/>
                </a:solidFill>
                <a:effectLst/>
                <a:uLnTx/>
                <a:uFillTx/>
                <a:latin typeface="+mn-lt"/>
                <a:ea typeface="+mn-ea"/>
                <a:cs typeface="+mn-cs"/>
              </a:rPr>
              <a:t>performance is not an indicator of future results and the results of Capricorn in this document may not be indicative of, and are not an estimate, forecast or projection of Capricorn’s future.</a:t>
            </a:r>
          </a:p>
          <a:p>
            <a:pPr marL="0" marR="0" lvl="0" indent="0" algn="l" defTabSz="372651"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372651"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chemeClr val="tx1"/>
                </a:solidFill>
                <a:effectLst/>
                <a:uLnTx/>
                <a:uFillTx/>
                <a:latin typeface="+mn-lt"/>
                <a:ea typeface="+mn-ea"/>
                <a:cs typeface="+mn-cs"/>
              </a:rPr>
              <a:t>None of Capricorn or its shareholders, subsidiaries, affiliates, associates, or their respective directors, officers, partners, employees, representatives and advisers (the “Relevant Parties”) makes any representation or warranty, express or implied, as to the accuracy or completeness of the information </a:t>
            </a:r>
            <a:r>
              <a:rPr kumimoji="0" lang="en-GB" sz="1050" b="0" i="0" u="none" strike="noStrike" kern="1200" cap="none" spc="0" normalizeH="0" baseline="0" noProof="0" dirty="0">
                <a:ln>
                  <a:noFill/>
                </a:ln>
                <a:solidFill>
                  <a:schemeClr val="tx2"/>
                </a:solidFill>
                <a:effectLst/>
                <a:uLnTx/>
                <a:uFillTx/>
                <a:latin typeface="+mn-lt"/>
                <a:ea typeface="+mn-ea"/>
                <a:cs typeface="+mn-cs"/>
              </a:rPr>
              <a:t>contained in this presentation, or otherwise made available, nor as to the reasonableness of any assumption contained herein or therein, and any liability therefore (including in respect of direct, indirect, consequential loss or damage) is expressly disclaimed. Nothing contained herein or therein is, or shall be relied upon as, a promise or representation, whether as to the past or the future and no reliance, in whole or in part, should be placed on the fairness, accuracy, completeness or correctness of the information contained herein or therein. Further, nothing in this presentation should be construed as constituting legal, business, tax, actuarial, financial or other specialist advice. No statement in this presentation is intended as a profit forecast or estimate for any period and no statement in this presentation should be interpreted to mean that cash flow from operations, free cash flow, earnings, earnings per share or income on a clean current cost of supplies basis for Capricorn for the current or future financial years would necessarily match or exceed the historical published cash flow from operations, free cash flow, earnings per share or income on a clean current cost of supplies basis for Capricorn.</a:t>
            </a:r>
          </a:p>
          <a:p>
            <a:pPr marL="0" marR="0" lvl="0" indent="0" algn="l" defTabSz="372651"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chemeClr val="tx2"/>
              </a:solidFill>
              <a:effectLst/>
              <a:uLnTx/>
              <a:uFillTx/>
              <a:latin typeface="+mn-lt"/>
              <a:ea typeface="+mn-ea"/>
              <a:cs typeface="+mn-cs"/>
            </a:endParaRPr>
          </a:p>
          <a:p>
            <a:pPr marL="0" marR="0" lvl="0" indent="0" algn="l" defTabSz="372651"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chemeClr val="tx2"/>
                </a:solidFill>
                <a:effectLst/>
                <a:uLnTx/>
                <a:uFillTx/>
                <a:latin typeface="+mn-lt"/>
                <a:ea typeface="+mn-ea"/>
                <a:cs typeface="+mn-cs"/>
              </a:rPr>
              <a:t>The presentation and these materials do not constitute or form part of any offer or invitation to sell or issue, or any solicitation of any offer to purchaser or subscribe for, or any offer to underwrite or otherwise acquire any securities, nor shall any part of these materials or the fact of their distribution or communication form the basis of, or be relied on in connection with, any contract, commitment or investment decision whatsoever in relation thereto.</a:t>
            </a:r>
            <a:endParaRPr kumimoji="0" lang="en-US" sz="1050" b="0" i="0" u="none" strike="noStrike" kern="1200" cap="none" spc="0" normalizeH="0" baseline="0" noProof="0" dirty="0">
              <a:ln>
                <a:noFill/>
              </a:ln>
              <a:solidFill>
                <a:schemeClr val="tx2"/>
              </a:solidFill>
              <a:effectLst/>
              <a:uLnTx/>
              <a:uFillTx/>
              <a:latin typeface="+mn-lt"/>
              <a:ea typeface="+mn-ea"/>
              <a:cs typeface="+mn-cs"/>
            </a:endParaRPr>
          </a:p>
        </p:txBody>
      </p:sp>
      <p:pic>
        <p:nvPicPr>
          <p:cNvPr id="13" name="Graphic 12">
            <a:extLst>
              <a:ext uri="{FF2B5EF4-FFF2-40B4-BE49-F238E27FC236}">
                <a16:creationId xmlns:a16="http://schemas.microsoft.com/office/drawing/2014/main" id="{2667601B-155F-4086-95D7-73DE37ACAD6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475" y="6304498"/>
            <a:ext cx="896400" cy="287241"/>
          </a:xfrm>
          <a:prstGeom prst="rect">
            <a:avLst/>
          </a:prstGeom>
        </p:spPr>
      </p:pic>
    </p:spTree>
    <p:extLst>
      <p:ext uri="{BB962C8B-B14F-4D97-AF65-F5344CB8AC3E}">
        <p14:creationId xmlns:p14="http://schemas.microsoft.com/office/powerpoint/2010/main" val="380008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Disclaimer 2">
    <p:bg>
      <p:bgPr>
        <a:gradFill>
          <a:gsLst>
            <a:gs pos="100000">
              <a:schemeClr val="accent3"/>
            </a:gs>
            <a:gs pos="0">
              <a:schemeClr val="accent1"/>
            </a:gs>
          </a:gsLst>
          <a:lin ang="8100000" scaled="1"/>
        </a:gradFill>
        <a:effectLst/>
      </p:bgPr>
    </p:bg>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7F83D68E-6596-4C88-A963-EDE36ECD38C8}"/>
              </a:ext>
            </a:extLst>
          </p:cNvPr>
          <p:cNvSpPr/>
          <p:nvPr userDrawn="1"/>
        </p:nvSpPr>
        <p:spPr>
          <a:xfrm rot="18900000">
            <a:off x="-205693" y="-1452210"/>
            <a:ext cx="9578387" cy="11293708"/>
          </a:xfrm>
          <a:custGeom>
            <a:avLst/>
            <a:gdLst>
              <a:gd name="connsiteX0" fmla="*/ 8618166 w 9578387"/>
              <a:gd name="connsiteY0" fmla="*/ 8809226 h 11293708"/>
              <a:gd name="connsiteX1" fmla="*/ 8886069 w 9578387"/>
              <a:gd name="connsiteY1" fmla="*/ 9077131 h 11293708"/>
              <a:gd name="connsiteX2" fmla="*/ 6669491 w 9578387"/>
              <a:gd name="connsiteY2" fmla="*/ 11293708 h 11293708"/>
              <a:gd name="connsiteX3" fmla="*/ 4486509 w 9578387"/>
              <a:gd name="connsiteY3" fmla="*/ 9110726 h 11293708"/>
              <a:gd name="connsiteX4" fmla="*/ 4576855 w 9578387"/>
              <a:gd name="connsiteY4" fmla="*/ 9175505 h 11293708"/>
              <a:gd name="connsiteX5" fmla="*/ 8608372 w 9578387"/>
              <a:gd name="connsiteY5" fmla="*/ 8818887 h 11293708"/>
              <a:gd name="connsiteX6" fmla="*/ 8618166 w 9578387"/>
              <a:gd name="connsiteY6" fmla="*/ 8809226 h 11293708"/>
              <a:gd name="connsiteX7" fmla="*/ 8668631 w 9578387"/>
              <a:gd name="connsiteY7" fmla="*/ 4290564 h 11293708"/>
              <a:gd name="connsiteX8" fmla="*/ 8618166 w 9578387"/>
              <a:gd name="connsiteY8" fmla="*/ 8809226 h 11293708"/>
              <a:gd name="connsiteX9" fmla="*/ 6383356 w 9578387"/>
              <a:gd name="connsiteY9" fmla="*/ 6574415 h 11293708"/>
              <a:gd name="connsiteX10" fmla="*/ 5074459 w 9578387"/>
              <a:gd name="connsiteY10" fmla="*/ 0 h 11293708"/>
              <a:gd name="connsiteX11" fmla="*/ 9016827 w 9578387"/>
              <a:gd name="connsiteY11" fmla="*/ 3942368 h 11293708"/>
              <a:gd name="connsiteX12" fmla="*/ 8668631 w 9578387"/>
              <a:gd name="connsiteY12" fmla="*/ 4290564 h 11293708"/>
              <a:gd name="connsiteX13" fmla="*/ 4140309 w 9578387"/>
              <a:gd name="connsiteY13" fmla="*/ 4230238 h 11293708"/>
              <a:gd name="connsiteX14" fmla="*/ 3766223 w 9578387"/>
              <a:gd name="connsiteY14" fmla="*/ 8383350 h 11293708"/>
              <a:gd name="connsiteX15" fmla="*/ 3787894 w 9578387"/>
              <a:gd name="connsiteY15" fmla="*/ 8412111 h 11293708"/>
              <a:gd name="connsiteX16" fmla="*/ 0 w 9578387"/>
              <a:gd name="connsiteY16" fmla="*/ 4624217 h 11293708"/>
              <a:gd name="connsiteX17" fmla="*/ 6566 w 9578387"/>
              <a:gd name="connsiteY17" fmla="*/ 4600329 h 11293708"/>
              <a:gd name="connsiteX18" fmla="*/ 353381 w 9578387"/>
              <a:gd name="connsiteY18" fmla="*/ 3694609 h 11293708"/>
              <a:gd name="connsiteX19" fmla="*/ 447444 w 9578387"/>
              <a:gd name="connsiteY19" fmla="*/ 3506556 h 11293708"/>
              <a:gd name="connsiteX20" fmla="*/ 3361034 w 9578387"/>
              <a:gd name="connsiteY20" fmla="*/ 592966 h 11293708"/>
              <a:gd name="connsiteX21" fmla="*/ 3604035 w 9578387"/>
              <a:gd name="connsiteY21" fmla="*/ 474246 h 11293708"/>
              <a:gd name="connsiteX22" fmla="*/ 4823677 w 9578387"/>
              <a:gd name="connsiteY22" fmla="*/ 53620 h 1129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578387" h="11293708">
                <a:moveTo>
                  <a:pt x="8618166" y="8809226"/>
                </a:moveTo>
                <a:lnTo>
                  <a:pt x="8886069" y="9077131"/>
                </a:lnTo>
                <a:lnTo>
                  <a:pt x="6669491" y="11293708"/>
                </a:lnTo>
                <a:lnTo>
                  <a:pt x="4486509" y="9110726"/>
                </a:lnTo>
                <a:lnTo>
                  <a:pt x="4576855" y="9175505"/>
                </a:lnTo>
                <a:cubicBezTo>
                  <a:pt x="5808758" y="10012743"/>
                  <a:pt x="7499544" y="9898438"/>
                  <a:pt x="8608372" y="8818887"/>
                </a:cubicBezTo>
                <a:cubicBezTo>
                  <a:pt x="8611533" y="8815726"/>
                  <a:pt x="8614850" y="8812409"/>
                  <a:pt x="8618166" y="8809226"/>
                </a:cubicBezTo>
                <a:close/>
                <a:moveTo>
                  <a:pt x="8668631" y="4290564"/>
                </a:moveTo>
                <a:cubicBezTo>
                  <a:pt x="9901091" y="5552875"/>
                  <a:pt x="9878474" y="7574785"/>
                  <a:pt x="8618166" y="8809226"/>
                </a:cubicBezTo>
                <a:lnTo>
                  <a:pt x="6383356" y="6574415"/>
                </a:lnTo>
                <a:close/>
                <a:moveTo>
                  <a:pt x="5074459" y="0"/>
                </a:moveTo>
                <a:lnTo>
                  <a:pt x="9016827" y="3942368"/>
                </a:lnTo>
                <a:lnTo>
                  <a:pt x="8668631" y="4290564"/>
                </a:lnTo>
                <a:cubicBezTo>
                  <a:pt x="7434859" y="3023446"/>
                  <a:pt x="5407383" y="2996443"/>
                  <a:pt x="4140309" y="4230238"/>
                </a:cubicBezTo>
                <a:cubicBezTo>
                  <a:pt x="2992022" y="5348364"/>
                  <a:pt x="2862103" y="7118277"/>
                  <a:pt x="3766223" y="8383350"/>
                </a:cubicBezTo>
                <a:lnTo>
                  <a:pt x="3787894" y="8412111"/>
                </a:lnTo>
                <a:lnTo>
                  <a:pt x="0" y="4624217"/>
                </a:lnTo>
                <a:lnTo>
                  <a:pt x="6566" y="4600329"/>
                </a:lnTo>
                <a:cubicBezTo>
                  <a:pt x="99361" y="4292107"/>
                  <a:pt x="214970" y="3989314"/>
                  <a:pt x="353381" y="3694609"/>
                </a:cubicBezTo>
                <a:lnTo>
                  <a:pt x="447444" y="3506556"/>
                </a:lnTo>
                <a:lnTo>
                  <a:pt x="3361034" y="592966"/>
                </a:lnTo>
                <a:lnTo>
                  <a:pt x="3604035" y="474246"/>
                </a:lnTo>
                <a:cubicBezTo>
                  <a:pt x="3998686" y="293379"/>
                  <a:pt x="4407335" y="153180"/>
                  <a:pt x="4823677" y="53620"/>
                </a:cubicBezTo>
                <a:close/>
              </a:path>
            </a:pathLst>
          </a:custGeom>
          <a:solidFill>
            <a:schemeClr val="bg1">
              <a:alpha val="10000"/>
            </a:schemeClr>
          </a:solidFill>
          <a:ln w="6477" cap="flat">
            <a:noFill/>
            <a:prstDash val="solid"/>
            <a:miter/>
          </a:ln>
        </p:spPr>
        <p:txBody>
          <a:bodyPr wrap="square" rtlCol="0" anchor="ctr">
            <a:noAutofit/>
          </a:bodyPr>
          <a:lstStyle/>
          <a:p>
            <a:pPr lvl="0"/>
            <a:endParaRPr lang="en-GB" dirty="0"/>
          </a:p>
        </p:txBody>
      </p:sp>
      <p:sp>
        <p:nvSpPr>
          <p:cNvPr id="5" name="Footer Placeholder 4">
            <a:extLst>
              <a:ext uri="{FF2B5EF4-FFF2-40B4-BE49-F238E27FC236}">
                <a16:creationId xmlns:a16="http://schemas.microsoft.com/office/drawing/2014/main" id="{6AD53DA9-A9B4-4B7F-ADCA-0B2179E9FBCC}"/>
              </a:ext>
            </a:extLst>
          </p:cNvPr>
          <p:cNvSpPr>
            <a:spLocks noGrp="1"/>
          </p:cNvSpPr>
          <p:nvPr>
            <p:ph type="ftr" sz="quarter" idx="11"/>
          </p:nvPr>
        </p:nvSpPr>
        <p:spPr/>
        <p:txBody>
          <a:bodyPr/>
          <a:lstStyle>
            <a:lvl1pPr>
              <a:defRPr>
                <a:solidFill>
                  <a:schemeClr val="bg1"/>
                </a:solidFill>
              </a:defRPr>
            </a:lvl1pPr>
          </a:lstStyle>
          <a:p>
            <a:r>
              <a:rPr lang="en-GB"/>
              <a:t>2022 Full Year Results Presentation, April 2023</a:t>
            </a:r>
            <a:endParaRPr lang="en-GB" dirty="0"/>
          </a:p>
        </p:txBody>
      </p:sp>
      <p:sp>
        <p:nvSpPr>
          <p:cNvPr id="6" name="Slide Number Placeholder 5">
            <a:extLst>
              <a:ext uri="{FF2B5EF4-FFF2-40B4-BE49-F238E27FC236}">
                <a16:creationId xmlns:a16="http://schemas.microsoft.com/office/drawing/2014/main" id="{0DC313C8-9C20-478E-99B3-018E14460409}"/>
              </a:ext>
            </a:extLst>
          </p:cNvPr>
          <p:cNvSpPr>
            <a:spLocks noGrp="1"/>
          </p:cNvSpPr>
          <p:nvPr>
            <p:ph type="sldNum" sz="quarter" idx="12"/>
          </p:nvPr>
        </p:nvSpPr>
        <p:spPr/>
        <p:txBody>
          <a:bodyPr/>
          <a:lstStyle>
            <a:lvl1pPr>
              <a:defRPr>
                <a:solidFill>
                  <a:schemeClr val="bg1"/>
                </a:solidFill>
              </a:defRPr>
            </a:lvl1pPr>
          </a:lstStyle>
          <a:p>
            <a:fld id="{88476D58-9353-4E68-BA19-6B4C3BA837E1}" type="slidenum">
              <a:rPr lang="en-GB" smtClean="0"/>
              <a:pPr/>
              <a:t>‹#›</a:t>
            </a:fld>
            <a:endParaRPr lang="en-GB" dirty="0"/>
          </a:p>
        </p:txBody>
      </p:sp>
      <p:sp>
        <p:nvSpPr>
          <p:cNvPr id="9" name="Text Placeholder 8">
            <a:extLst>
              <a:ext uri="{FF2B5EF4-FFF2-40B4-BE49-F238E27FC236}">
                <a16:creationId xmlns:a16="http://schemas.microsoft.com/office/drawing/2014/main" id="{993027BB-1E6A-44DD-A3A8-762F1206A272}"/>
              </a:ext>
            </a:extLst>
          </p:cNvPr>
          <p:cNvSpPr>
            <a:spLocks noGrp="1"/>
          </p:cNvSpPr>
          <p:nvPr>
            <p:ph type="body" sz="quarter" idx="13"/>
          </p:nvPr>
        </p:nvSpPr>
        <p:spPr>
          <a:xfrm>
            <a:off x="371477" y="328622"/>
            <a:ext cx="9159181" cy="169545"/>
          </a:xfrm>
        </p:spPr>
        <p:txBody>
          <a:bodyPr>
            <a:normAutofit/>
          </a:bodyPr>
          <a:lstStyle>
            <a:lvl1pPr>
              <a:defRPr sz="1000" b="0">
                <a:solidFill>
                  <a:schemeClr val="bg1"/>
                </a:solidFill>
              </a:defRPr>
            </a:lvl1pPr>
          </a:lstStyle>
          <a:p>
            <a:pPr lvl="0"/>
            <a:r>
              <a:rPr lang="en-US"/>
              <a:t>Click to edit Master text styles</a:t>
            </a:r>
          </a:p>
        </p:txBody>
      </p:sp>
      <p:sp>
        <p:nvSpPr>
          <p:cNvPr id="10" name="Title 9">
            <a:extLst>
              <a:ext uri="{FF2B5EF4-FFF2-40B4-BE49-F238E27FC236}">
                <a16:creationId xmlns:a16="http://schemas.microsoft.com/office/drawing/2014/main" id="{E9F1696C-58CC-42F7-BF0F-E6148DD4315E}"/>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13" name="TextBox 12">
            <a:extLst>
              <a:ext uri="{FF2B5EF4-FFF2-40B4-BE49-F238E27FC236}">
                <a16:creationId xmlns:a16="http://schemas.microsoft.com/office/drawing/2014/main" id="{1C76814B-2ADF-4EEC-9CDC-889058692A8D}"/>
              </a:ext>
            </a:extLst>
          </p:cNvPr>
          <p:cNvSpPr txBox="1"/>
          <p:nvPr userDrawn="1"/>
        </p:nvSpPr>
        <p:spPr>
          <a:xfrm>
            <a:off x="371474" y="1193803"/>
            <a:ext cx="7010854" cy="3447098"/>
          </a:xfrm>
          <a:prstGeom prst="rect">
            <a:avLst/>
          </a:prstGeom>
          <a:noFill/>
        </p:spPr>
        <p:txBody>
          <a:bodyPr wrap="square" lIns="0" tIns="0" rIns="0" bIns="0">
            <a:spAutoFit/>
          </a:bodyPr>
          <a:lstStyle/>
          <a:p>
            <a:pPr marL="0" marR="0" lvl="0" indent="0" algn="l" defTabSz="37265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mn-lt"/>
                <a:ea typeface="+mn-ea"/>
                <a:cs typeface="+mn-cs"/>
              </a:rPr>
              <a:t>These materials contain forward-looking statements regarding Capricorn, our corporate plans, future financial condition, future results of operations, future business plans and strategies. All such forward-looking statements are based on our management's assumptions and beliefs in the light of information available to them at this time.</a:t>
            </a:r>
          </a:p>
          <a:p>
            <a:pPr marL="0" marR="0" lvl="0" indent="0" algn="l" defTabSz="37265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37265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mn-lt"/>
                <a:ea typeface="+mn-ea"/>
                <a:cs typeface="+mn-cs"/>
              </a:rPr>
              <a:t>These forward-looking statements are, by their nature, subject to significant risks and uncertainties and actual results, performance and achievements may be materially different from those expressed in such statements. Factors that may cause actual results, performance or achievements to differ from expectations include, but are not limited to, regulatory changes, future levels of industry product supply, demand and pricing, weather and weather related impacts, wars and acts of terrorism, development and use of technology, acts of competitors and other changes to business conditions.</a:t>
            </a:r>
          </a:p>
          <a:p>
            <a:pPr marL="0" marR="0" lvl="0" indent="0" algn="l" defTabSz="37265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37265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mn-lt"/>
                <a:ea typeface="+mn-ea"/>
                <a:cs typeface="+mn-cs"/>
              </a:rPr>
              <a:t>Capricorn undertakes no obligation to revise any such forward-looking statements to reflect any changes in Capricorn's expectations with regard thereto or any change in circumstances or events after the date hereof.</a:t>
            </a:r>
          </a:p>
        </p:txBody>
      </p:sp>
      <p:grpSp>
        <p:nvGrpSpPr>
          <p:cNvPr id="2" name="Group 1">
            <a:extLst>
              <a:ext uri="{FF2B5EF4-FFF2-40B4-BE49-F238E27FC236}">
                <a16:creationId xmlns:a16="http://schemas.microsoft.com/office/drawing/2014/main" id="{A7E191AB-3023-4B6C-B392-21D1AA49C8D6}"/>
              </a:ext>
            </a:extLst>
          </p:cNvPr>
          <p:cNvGrpSpPr>
            <a:grpSpLocks noChangeAspect="1"/>
          </p:cNvGrpSpPr>
          <p:nvPr userDrawn="1"/>
        </p:nvGrpSpPr>
        <p:grpSpPr>
          <a:xfrm>
            <a:off x="371569" y="6303600"/>
            <a:ext cx="895484" cy="288000"/>
            <a:chOff x="371569" y="6286524"/>
            <a:chExt cx="895484" cy="354371"/>
          </a:xfrm>
        </p:grpSpPr>
        <p:sp>
          <p:nvSpPr>
            <p:cNvPr id="3" name="Freeform: Shape 2">
              <a:extLst>
                <a:ext uri="{FF2B5EF4-FFF2-40B4-BE49-F238E27FC236}">
                  <a16:creationId xmlns:a16="http://schemas.microsoft.com/office/drawing/2014/main" id="{1A1948D5-DCF4-4074-83CB-AC6F54481134}"/>
                </a:ext>
              </a:extLst>
            </p:cNvPr>
            <p:cNvSpPr/>
            <p:nvPr/>
          </p:nvSpPr>
          <p:spPr>
            <a:xfrm>
              <a:off x="654228" y="6407154"/>
              <a:ext cx="81635" cy="108920"/>
            </a:xfrm>
            <a:custGeom>
              <a:avLst/>
              <a:gdLst>
                <a:gd name="connsiteX0" fmla="*/ -45 w 100474"/>
                <a:gd name="connsiteY0" fmla="*/ 54463 h 108920"/>
                <a:gd name="connsiteX1" fmla="*/ 57123 w 100474"/>
                <a:gd name="connsiteY1" fmla="*/ 7 h 108920"/>
                <a:gd name="connsiteX2" fmla="*/ 100429 w 100474"/>
                <a:gd name="connsiteY2" fmla="*/ 18647 h 108920"/>
                <a:gd name="connsiteX3" fmla="*/ 84803 w 100474"/>
                <a:gd name="connsiteY3" fmla="*/ 33068 h 108920"/>
                <a:gd name="connsiteX4" fmla="*/ 58328 w 100474"/>
                <a:gd name="connsiteY4" fmla="*/ 20756 h 108920"/>
                <a:gd name="connsiteX5" fmla="*/ 23438 w 100474"/>
                <a:gd name="connsiteY5" fmla="*/ 53237 h 108920"/>
                <a:gd name="connsiteX6" fmla="*/ 55918 w 100474"/>
                <a:gd name="connsiteY6" fmla="*/ 88126 h 108920"/>
                <a:gd name="connsiteX7" fmla="*/ 58328 w 100474"/>
                <a:gd name="connsiteY7" fmla="*/ 88126 h 108920"/>
                <a:gd name="connsiteX8" fmla="*/ 84803 w 100474"/>
                <a:gd name="connsiteY8" fmla="*/ 75642 h 108920"/>
                <a:gd name="connsiteX9" fmla="*/ 100429 w 100474"/>
                <a:gd name="connsiteY9" fmla="*/ 90106 h 108920"/>
                <a:gd name="connsiteX10" fmla="*/ 56994 w 100474"/>
                <a:gd name="connsiteY10" fmla="*/ 108875 h 108920"/>
                <a:gd name="connsiteX11" fmla="*/ -45 w 100474"/>
                <a:gd name="connsiteY11" fmla="*/ 54463 h 10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474" h="108920">
                  <a:moveTo>
                    <a:pt x="-45" y="54463"/>
                  </a:moveTo>
                  <a:cubicBezTo>
                    <a:pt x="-45" y="22693"/>
                    <a:pt x="24320" y="7"/>
                    <a:pt x="57123" y="7"/>
                  </a:cubicBezTo>
                  <a:cubicBezTo>
                    <a:pt x="73645" y="-713"/>
                    <a:pt x="89594" y="6151"/>
                    <a:pt x="100429" y="18647"/>
                  </a:cubicBezTo>
                  <a:lnTo>
                    <a:pt x="84803" y="33068"/>
                  </a:lnTo>
                  <a:cubicBezTo>
                    <a:pt x="78285" y="25182"/>
                    <a:pt x="68557" y="20658"/>
                    <a:pt x="58328" y="20756"/>
                  </a:cubicBezTo>
                  <a:cubicBezTo>
                    <a:pt x="39723" y="20091"/>
                    <a:pt x="24105" y="34633"/>
                    <a:pt x="23438" y="53237"/>
                  </a:cubicBezTo>
                  <a:cubicBezTo>
                    <a:pt x="22775" y="71840"/>
                    <a:pt x="37317" y="87461"/>
                    <a:pt x="55918" y="88126"/>
                  </a:cubicBezTo>
                  <a:cubicBezTo>
                    <a:pt x="56723" y="88155"/>
                    <a:pt x="57528" y="88155"/>
                    <a:pt x="58328" y="88126"/>
                  </a:cubicBezTo>
                  <a:cubicBezTo>
                    <a:pt x="68600" y="88239"/>
                    <a:pt x="78354" y="83638"/>
                    <a:pt x="84803" y="75642"/>
                  </a:cubicBezTo>
                  <a:lnTo>
                    <a:pt x="100429" y="90106"/>
                  </a:lnTo>
                  <a:cubicBezTo>
                    <a:pt x="90528" y="102289"/>
                    <a:pt x="75332" y="108875"/>
                    <a:pt x="56994" y="108875"/>
                  </a:cubicBezTo>
                  <a:cubicBezTo>
                    <a:pt x="24320" y="108875"/>
                    <a:pt x="-45" y="86189"/>
                    <a:pt x="-45" y="54463"/>
                  </a:cubicBezTo>
                  <a:close/>
                </a:path>
              </a:pathLst>
            </a:custGeom>
            <a:solidFill>
              <a:schemeClr val="bg1"/>
            </a:solidFill>
            <a:ln w="4279" cap="flat">
              <a:noFill/>
              <a:prstDash val="solid"/>
              <a:miter/>
            </a:ln>
          </p:spPr>
          <p:txBody>
            <a:bodyPr rtlCol="0" anchor="ctr"/>
            <a:lstStyle/>
            <a:p>
              <a:endParaRPr lang="en-GB" sz="1463" dirty="0"/>
            </a:p>
          </p:txBody>
        </p:sp>
        <p:sp>
          <p:nvSpPr>
            <p:cNvPr id="4" name="Freeform: Shape 3">
              <a:extLst>
                <a:ext uri="{FF2B5EF4-FFF2-40B4-BE49-F238E27FC236}">
                  <a16:creationId xmlns:a16="http://schemas.microsoft.com/office/drawing/2014/main" id="{AAC3E492-445B-43F9-8BAE-2BB67A3CE056}"/>
                </a:ext>
              </a:extLst>
            </p:cNvPr>
            <p:cNvSpPr/>
            <p:nvPr/>
          </p:nvSpPr>
          <p:spPr>
            <a:xfrm>
              <a:off x="743349" y="6432165"/>
              <a:ext cx="62188" cy="83311"/>
            </a:xfrm>
            <a:custGeom>
              <a:avLst/>
              <a:gdLst>
                <a:gd name="connsiteX0" fmla="*/ 76495 w 76539"/>
                <a:gd name="connsiteY0" fmla="*/ 35913 h 83311"/>
                <a:gd name="connsiteX1" fmla="*/ 76495 w 76539"/>
                <a:gd name="connsiteY1" fmla="*/ 82061 h 83311"/>
                <a:gd name="connsiteX2" fmla="*/ 54755 w 76539"/>
                <a:gd name="connsiteY2" fmla="*/ 82061 h 83311"/>
                <a:gd name="connsiteX3" fmla="*/ 54755 w 76539"/>
                <a:gd name="connsiteY3" fmla="*/ 71988 h 83311"/>
                <a:gd name="connsiteX4" fmla="*/ 30089 w 76539"/>
                <a:gd name="connsiteY4" fmla="*/ 83266 h 83311"/>
                <a:gd name="connsiteX5" fmla="*/ -45 w 76539"/>
                <a:gd name="connsiteY5" fmla="*/ 58772 h 83311"/>
                <a:gd name="connsiteX6" fmla="*/ 34738 w 76539"/>
                <a:gd name="connsiteY6" fmla="*/ 34536 h 83311"/>
                <a:gd name="connsiteX7" fmla="*/ 53378 w 76539"/>
                <a:gd name="connsiteY7" fmla="*/ 34536 h 83311"/>
                <a:gd name="connsiteX8" fmla="*/ 34738 w 76539"/>
                <a:gd name="connsiteY8" fmla="*/ 18608 h 83311"/>
                <a:gd name="connsiteX9" fmla="*/ 11406 w 76539"/>
                <a:gd name="connsiteY9" fmla="*/ 26142 h 83311"/>
                <a:gd name="connsiteX10" fmla="*/ 2796 w 76539"/>
                <a:gd name="connsiteY10" fmla="*/ 9740 h 83311"/>
                <a:gd name="connsiteX11" fmla="*/ 37536 w 76539"/>
                <a:gd name="connsiteY11" fmla="*/ -32 h 83311"/>
                <a:gd name="connsiteX12" fmla="*/ 76495 w 76539"/>
                <a:gd name="connsiteY12" fmla="*/ 35913 h 83311"/>
                <a:gd name="connsiteX13" fmla="*/ 53033 w 76539"/>
                <a:gd name="connsiteY13" fmla="*/ 56491 h 83311"/>
                <a:gd name="connsiteX14" fmla="*/ 53033 w 76539"/>
                <a:gd name="connsiteY14" fmla="*/ 48225 h 83311"/>
                <a:gd name="connsiteX15" fmla="*/ 36933 w 76539"/>
                <a:gd name="connsiteY15" fmla="*/ 48225 h 83311"/>
                <a:gd name="connsiteX16" fmla="*/ 22512 w 76539"/>
                <a:gd name="connsiteY16" fmla="*/ 57696 h 83311"/>
                <a:gd name="connsiteX17" fmla="*/ 35728 w 76539"/>
                <a:gd name="connsiteY17" fmla="*/ 67468 h 83311"/>
                <a:gd name="connsiteX18" fmla="*/ 53033 w 76539"/>
                <a:gd name="connsiteY18" fmla="*/ 56491 h 8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6539" h="83311">
                  <a:moveTo>
                    <a:pt x="76495" y="35913"/>
                  </a:moveTo>
                  <a:lnTo>
                    <a:pt x="76495" y="82061"/>
                  </a:lnTo>
                  <a:lnTo>
                    <a:pt x="54755" y="82061"/>
                  </a:lnTo>
                  <a:lnTo>
                    <a:pt x="54755" y="71988"/>
                  </a:lnTo>
                  <a:cubicBezTo>
                    <a:pt x="50451" y="79392"/>
                    <a:pt x="41841" y="83266"/>
                    <a:pt x="30089" y="83266"/>
                  </a:cubicBezTo>
                  <a:cubicBezTo>
                    <a:pt x="11105" y="83266"/>
                    <a:pt x="-45" y="72763"/>
                    <a:pt x="-45" y="58772"/>
                  </a:cubicBezTo>
                  <a:cubicBezTo>
                    <a:pt x="-45" y="44781"/>
                    <a:pt x="10028" y="34536"/>
                    <a:pt x="34738" y="34536"/>
                  </a:cubicBezTo>
                  <a:lnTo>
                    <a:pt x="53378" y="34536"/>
                  </a:lnTo>
                  <a:cubicBezTo>
                    <a:pt x="53378" y="24463"/>
                    <a:pt x="47351" y="18608"/>
                    <a:pt x="34738" y="18608"/>
                  </a:cubicBezTo>
                  <a:cubicBezTo>
                    <a:pt x="26352" y="18527"/>
                    <a:pt x="18164" y="21171"/>
                    <a:pt x="11406" y="26142"/>
                  </a:cubicBezTo>
                  <a:lnTo>
                    <a:pt x="2796" y="9740"/>
                  </a:lnTo>
                  <a:cubicBezTo>
                    <a:pt x="13154" y="3117"/>
                    <a:pt x="25246" y="-284"/>
                    <a:pt x="37536" y="-32"/>
                  </a:cubicBezTo>
                  <a:cubicBezTo>
                    <a:pt x="62203" y="-32"/>
                    <a:pt x="76495" y="11376"/>
                    <a:pt x="76495" y="35913"/>
                  </a:cubicBezTo>
                  <a:close/>
                  <a:moveTo>
                    <a:pt x="53033" y="56491"/>
                  </a:moveTo>
                  <a:lnTo>
                    <a:pt x="53033" y="48225"/>
                  </a:lnTo>
                  <a:lnTo>
                    <a:pt x="36933" y="48225"/>
                  </a:lnTo>
                  <a:cubicBezTo>
                    <a:pt x="25956" y="48225"/>
                    <a:pt x="22512" y="52530"/>
                    <a:pt x="22512" y="57696"/>
                  </a:cubicBezTo>
                  <a:cubicBezTo>
                    <a:pt x="22512" y="62862"/>
                    <a:pt x="27463" y="67468"/>
                    <a:pt x="35728" y="67468"/>
                  </a:cubicBezTo>
                  <a:cubicBezTo>
                    <a:pt x="43283" y="68013"/>
                    <a:pt x="50308" y="63558"/>
                    <a:pt x="53033" y="56491"/>
                  </a:cubicBezTo>
                  <a:close/>
                </a:path>
              </a:pathLst>
            </a:custGeom>
            <a:solidFill>
              <a:schemeClr val="bg1"/>
            </a:solidFill>
            <a:ln w="4279" cap="flat">
              <a:noFill/>
              <a:prstDash val="solid"/>
              <a:miter/>
            </a:ln>
          </p:spPr>
          <p:txBody>
            <a:bodyPr rtlCol="0" anchor="ctr"/>
            <a:lstStyle/>
            <a:p>
              <a:endParaRPr lang="en-GB" sz="1463" dirty="0"/>
            </a:p>
          </p:txBody>
        </p:sp>
        <p:sp>
          <p:nvSpPr>
            <p:cNvPr id="7" name="Freeform: Shape 6">
              <a:extLst>
                <a:ext uri="{FF2B5EF4-FFF2-40B4-BE49-F238E27FC236}">
                  <a16:creationId xmlns:a16="http://schemas.microsoft.com/office/drawing/2014/main" id="{1DF3822F-BD52-4E8B-8D5A-14BA78817524}"/>
                </a:ext>
              </a:extLst>
            </p:cNvPr>
            <p:cNvSpPr/>
            <p:nvPr/>
          </p:nvSpPr>
          <p:spPr>
            <a:xfrm>
              <a:off x="822850" y="6432115"/>
              <a:ext cx="71527" cy="111338"/>
            </a:xfrm>
            <a:custGeom>
              <a:avLst/>
              <a:gdLst>
                <a:gd name="connsiteX0" fmla="*/ 87989 w 88033"/>
                <a:gd name="connsiteY0" fmla="*/ 41685 h 111338"/>
                <a:gd name="connsiteX1" fmla="*/ 47695 w 88033"/>
                <a:gd name="connsiteY1" fmla="*/ 83312 h 111338"/>
                <a:gd name="connsiteX2" fmla="*/ 23330 w 88033"/>
                <a:gd name="connsiteY2" fmla="*/ 73540 h 111338"/>
                <a:gd name="connsiteX3" fmla="*/ 23330 w 88033"/>
                <a:gd name="connsiteY3" fmla="*/ 111293 h 111338"/>
                <a:gd name="connsiteX4" fmla="*/ -45 w 88033"/>
                <a:gd name="connsiteY4" fmla="*/ 111293 h 111338"/>
                <a:gd name="connsiteX5" fmla="*/ -45 w 88033"/>
                <a:gd name="connsiteY5" fmla="*/ 1219 h 111338"/>
                <a:gd name="connsiteX6" fmla="*/ 22383 w 88033"/>
                <a:gd name="connsiteY6" fmla="*/ 1219 h 111338"/>
                <a:gd name="connsiteX7" fmla="*/ 22383 w 88033"/>
                <a:gd name="connsiteY7" fmla="*/ 10518 h 111338"/>
                <a:gd name="connsiteX8" fmla="*/ 47825 w 88033"/>
                <a:gd name="connsiteY8" fmla="*/ 14 h 111338"/>
                <a:gd name="connsiteX9" fmla="*/ 87989 w 88033"/>
                <a:gd name="connsiteY9" fmla="*/ 41685 h 111338"/>
                <a:gd name="connsiteX10" fmla="*/ 64226 w 88033"/>
                <a:gd name="connsiteY10" fmla="*/ 41685 h 111338"/>
                <a:gd name="connsiteX11" fmla="*/ 43606 w 88033"/>
                <a:gd name="connsiteY11" fmla="*/ 19257 h 111338"/>
                <a:gd name="connsiteX12" fmla="*/ 23029 w 88033"/>
                <a:gd name="connsiteY12" fmla="*/ 41685 h 111338"/>
                <a:gd name="connsiteX13" fmla="*/ 43606 w 88033"/>
                <a:gd name="connsiteY13" fmla="*/ 64070 h 111338"/>
                <a:gd name="connsiteX14" fmla="*/ 64226 w 88033"/>
                <a:gd name="connsiteY14" fmla="*/ 41685 h 11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033" h="111338">
                  <a:moveTo>
                    <a:pt x="87989" y="41685"/>
                  </a:moveTo>
                  <a:cubicBezTo>
                    <a:pt x="87989" y="67083"/>
                    <a:pt x="70382" y="83312"/>
                    <a:pt x="47695" y="83312"/>
                  </a:cubicBezTo>
                  <a:cubicBezTo>
                    <a:pt x="38535" y="83778"/>
                    <a:pt x="29632" y="80206"/>
                    <a:pt x="23330" y="73540"/>
                  </a:cubicBezTo>
                  <a:lnTo>
                    <a:pt x="23330" y="111293"/>
                  </a:lnTo>
                  <a:lnTo>
                    <a:pt x="-45" y="111293"/>
                  </a:lnTo>
                  <a:lnTo>
                    <a:pt x="-45" y="1219"/>
                  </a:lnTo>
                  <a:lnTo>
                    <a:pt x="22383" y="1219"/>
                  </a:lnTo>
                  <a:lnTo>
                    <a:pt x="22383" y="10518"/>
                  </a:lnTo>
                  <a:cubicBezTo>
                    <a:pt x="28802" y="3297"/>
                    <a:pt x="38182" y="-576"/>
                    <a:pt x="47825" y="14"/>
                  </a:cubicBezTo>
                  <a:cubicBezTo>
                    <a:pt x="70382" y="14"/>
                    <a:pt x="87989" y="16243"/>
                    <a:pt x="87989" y="41685"/>
                  </a:cubicBezTo>
                  <a:close/>
                  <a:moveTo>
                    <a:pt x="64226" y="41685"/>
                  </a:moveTo>
                  <a:cubicBezTo>
                    <a:pt x="64226" y="27694"/>
                    <a:pt x="55358" y="19257"/>
                    <a:pt x="43606" y="19257"/>
                  </a:cubicBezTo>
                  <a:cubicBezTo>
                    <a:pt x="31854" y="19257"/>
                    <a:pt x="23029" y="27866"/>
                    <a:pt x="23029" y="41685"/>
                  </a:cubicBezTo>
                  <a:cubicBezTo>
                    <a:pt x="23029" y="55503"/>
                    <a:pt x="31897" y="64070"/>
                    <a:pt x="43606" y="64070"/>
                  </a:cubicBezTo>
                  <a:cubicBezTo>
                    <a:pt x="55315" y="64070"/>
                    <a:pt x="64226" y="55632"/>
                    <a:pt x="64226" y="41685"/>
                  </a:cubicBezTo>
                  <a:close/>
                </a:path>
              </a:pathLst>
            </a:custGeom>
            <a:solidFill>
              <a:srgbClr val="FFFFFF"/>
            </a:solidFill>
            <a:ln w="4279" cap="flat">
              <a:noFill/>
              <a:prstDash val="solid"/>
              <a:miter/>
            </a:ln>
          </p:spPr>
          <p:txBody>
            <a:bodyPr rtlCol="0" anchor="ctr"/>
            <a:lstStyle/>
            <a:p>
              <a:endParaRPr lang="en-GB" sz="1463" dirty="0"/>
            </a:p>
          </p:txBody>
        </p:sp>
        <p:sp>
          <p:nvSpPr>
            <p:cNvPr id="8" name="Freeform: Shape 7">
              <a:extLst>
                <a:ext uri="{FF2B5EF4-FFF2-40B4-BE49-F238E27FC236}">
                  <a16:creationId xmlns:a16="http://schemas.microsoft.com/office/drawing/2014/main" id="{F398A7F2-52EB-426C-A93B-A06441DE848E}"/>
                </a:ext>
              </a:extLst>
            </p:cNvPr>
            <p:cNvSpPr/>
            <p:nvPr/>
          </p:nvSpPr>
          <p:spPr>
            <a:xfrm>
              <a:off x="907072" y="6432179"/>
              <a:ext cx="40818" cy="81963"/>
            </a:xfrm>
            <a:custGeom>
              <a:avLst/>
              <a:gdLst>
                <a:gd name="connsiteX0" fmla="*/ 50192 w 50237"/>
                <a:gd name="connsiteY0" fmla="*/ -45 h 81963"/>
                <a:gd name="connsiteX1" fmla="*/ 50192 w 50237"/>
                <a:gd name="connsiteY1" fmla="*/ 21479 h 81963"/>
                <a:gd name="connsiteX2" fmla="*/ 44940 w 50237"/>
                <a:gd name="connsiteY2" fmla="*/ 21178 h 81963"/>
                <a:gd name="connsiteX3" fmla="*/ 23416 w 50237"/>
                <a:gd name="connsiteY3" fmla="*/ 43735 h 81963"/>
                <a:gd name="connsiteX4" fmla="*/ 23416 w 50237"/>
                <a:gd name="connsiteY4" fmla="*/ 81919 h 81963"/>
                <a:gd name="connsiteX5" fmla="*/ -45 w 50237"/>
                <a:gd name="connsiteY5" fmla="*/ 81919 h 81963"/>
                <a:gd name="connsiteX6" fmla="*/ -45 w 50237"/>
                <a:gd name="connsiteY6" fmla="*/ 1161 h 81963"/>
                <a:gd name="connsiteX7" fmla="*/ 22383 w 50237"/>
                <a:gd name="connsiteY7" fmla="*/ 1161 h 81963"/>
                <a:gd name="connsiteX8" fmla="*/ 22383 w 50237"/>
                <a:gd name="connsiteY8" fmla="*/ 11836 h 81963"/>
                <a:gd name="connsiteX9" fmla="*/ 50192 w 50237"/>
                <a:gd name="connsiteY9" fmla="*/ -45 h 8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237" h="81963">
                  <a:moveTo>
                    <a:pt x="50192" y="-45"/>
                  </a:moveTo>
                  <a:lnTo>
                    <a:pt x="50192" y="21479"/>
                  </a:lnTo>
                  <a:cubicBezTo>
                    <a:pt x="48255" y="21479"/>
                    <a:pt x="46748" y="21178"/>
                    <a:pt x="44940" y="21178"/>
                  </a:cubicBezTo>
                  <a:cubicBezTo>
                    <a:pt x="32026" y="21178"/>
                    <a:pt x="23416" y="28238"/>
                    <a:pt x="23416" y="43735"/>
                  </a:cubicBezTo>
                  <a:lnTo>
                    <a:pt x="23416" y="81919"/>
                  </a:lnTo>
                  <a:lnTo>
                    <a:pt x="-45" y="81919"/>
                  </a:lnTo>
                  <a:lnTo>
                    <a:pt x="-45" y="1161"/>
                  </a:lnTo>
                  <a:lnTo>
                    <a:pt x="22383" y="1161"/>
                  </a:lnTo>
                  <a:lnTo>
                    <a:pt x="22383" y="11836"/>
                  </a:lnTo>
                  <a:cubicBezTo>
                    <a:pt x="28109" y="4002"/>
                    <a:pt x="37708" y="-45"/>
                    <a:pt x="50192" y="-45"/>
                  </a:cubicBezTo>
                  <a:close/>
                </a:path>
              </a:pathLst>
            </a:custGeom>
            <a:solidFill>
              <a:srgbClr val="FFFFFF"/>
            </a:solidFill>
            <a:ln w="4279" cap="flat">
              <a:noFill/>
              <a:prstDash val="solid"/>
              <a:miter/>
            </a:ln>
          </p:spPr>
          <p:txBody>
            <a:bodyPr rtlCol="0" anchor="ctr"/>
            <a:lstStyle/>
            <a:p>
              <a:endParaRPr lang="en-GB" sz="1463" dirty="0"/>
            </a:p>
          </p:txBody>
        </p:sp>
        <p:sp>
          <p:nvSpPr>
            <p:cNvPr id="11" name="Freeform: Shape 10">
              <a:extLst>
                <a:ext uri="{FF2B5EF4-FFF2-40B4-BE49-F238E27FC236}">
                  <a16:creationId xmlns:a16="http://schemas.microsoft.com/office/drawing/2014/main" id="{2359995C-718C-4BA1-8447-40D7E0DF67F2}"/>
                </a:ext>
              </a:extLst>
            </p:cNvPr>
            <p:cNvSpPr/>
            <p:nvPr/>
          </p:nvSpPr>
          <p:spPr>
            <a:xfrm>
              <a:off x="956949" y="6396010"/>
              <a:ext cx="23714" cy="118261"/>
            </a:xfrm>
            <a:custGeom>
              <a:avLst/>
              <a:gdLst>
                <a:gd name="connsiteX0" fmla="*/ -45 w 29186"/>
                <a:gd name="connsiteY0" fmla="*/ 12921 h 118261"/>
                <a:gd name="connsiteX1" fmla="*/ 13842 w 29186"/>
                <a:gd name="connsiteY1" fmla="*/ -37 h 118261"/>
                <a:gd name="connsiteX2" fmla="*/ 14548 w 29186"/>
                <a:gd name="connsiteY2" fmla="*/ 6 h 118261"/>
                <a:gd name="connsiteX3" fmla="*/ 29142 w 29186"/>
                <a:gd name="connsiteY3" fmla="*/ 12663 h 118261"/>
                <a:gd name="connsiteX4" fmla="*/ 13649 w 29186"/>
                <a:gd name="connsiteY4" fmla="*/ 26387 h 118261"/>
                <a:gd name="connsiteX5" fmla="*/ -45 w 29186"/>
                <a:gd name="connsiteY5" fmla="*/ 13093 h 118261"/>
                <a:gd name="connsiteX6" fmla="*/ 2796 w 29186"/>
                <a:gd name="connsiteY6" fmla="*/ 37329 h 118261"/>
                <a:gd name="connsiteX7" fmla="*/ 26257 w 29186"/>
                <a:gd name="connsiteY7" fmla="*/ 37329 h 118261"/>
                <a:gd name="connsiteX8" fmla="*/ 26257 w 29186"/>
                <a:gd name="connsiteY8" fmla="*/ 118217 h 118261"/>
                <a:gd name="connsiteX9" fmla="*/ 2796 w 29186"/>
                <a:gd name="connsiteY9" fmla="*/ 118217 h 11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86" h="118261">
                  <a:moveTo>
                    <a:pt x="-45" y="12921"/>
                  </a:moveTo>
                  <a:cubicBezTo>
                    <a:pt x="213" y="5508"/>
                    <a:pt x="6429" y="-294"/>
                    <a:pt x="13842" y="-37"/>
                  </a:cubicBezTo>
                  <a:cubicBezTo>
                    <a:pt x="14079" y="-28"/>
                    <a:pt x="14316" y="-14"/>
                    <a:pt x="14548" y="6"/>
                  </a:cubicBezTo>
                  <a:cubicBezTo>
                    <a:pt x="23158" y="6"/>
                    <a:pt x="29142" y="5431"/>
                    <a:pt x="29142" y="12663"/>
                  </a:cubicBezTo>
                  <a:cubicBezTo>
                    <a:pt x="28651" y="20731"/>
                    <a:pt x="21716" y="26876"/>
                    <a:pt x="13649" y="26387"/>
                  </a:cubicBezTo>
                  <a:cubicBezTo>
                    <a:pt x="6425" y="25949"/>
                    <a:pt x="605" y="20299"/>
                    <a:pt x="-45" y="13093"/>
                  </a:cubicBezTo>
                  <a:close/>
                  <a:moveTo>
                    <a:pt x="2796" y="37329"/>
                  </a:moveTo>
                  <a:lnTo>
                    <a:pt x="26257" y="37329"/>
                  </a:lnTo>
                  <a:lnTo>
                    <a:pt x="26257" y="118217"/>
                  </a:lnTo>
                  <a:lnTo>
                    <a:pt x="2796" y="118217"/>
                  </a:lnTo>
                  <a:close/>
                </a:path>
              </a:pathLst>
            </a:custGeom>
            <a:solidFill>
              <a:srgbClr val="FFFFFF"/>
            </a:solidFill>
            <a:ln w="4279" cap="flat">
              <a:noFill/>
              <a:prstDash val="solid"/>
              <a:miter/>
            </a:ln>
          </p:spPr>
          <p:txBody>
            <a:bodyPr rtlCol="0" anchor="ctr"/>
            <a:lstStyle/>
            <a:p>
              <a:endParaRPr lang="en-GB" sz="1463" dirty="0"/>
            </a:p>
          </p:txBody>
        </p:sp>
        <p:sp>
          <p:nvSpPr>
            <p:cNvPr id="12" name="Freeform: Shape 11">
              <a:extLst>
                <a:ext uri="{FF2B5EF4-FFF2-40B4-BE49-F238E27FC236}">
                  <a16:creationId xmlns:a16="http://schemas.microsoft.com/office/drawing/2014/main" id="{50331F6B-436A-4862-A582-0D4ECF40B9F0}"/>
                </a:ext>
              </a:extLst>
            </p:cNvPr>
            <p:cNvSpPr/>
            <p:nvPr/>
          </p:nvSpPr>
          <p:spPr>
            <a:xfrm>
              <a:off x="991156" y="6432179"/>
              <a:ext cx="66141" cy="83513"/>
            </a:xfrm>
            <a:custGeom>
              <a:avLst/>
              <a:gdLst>
                <a:gd name="connsiteX0" fmla="*/ -45 w 81404"/>
                <a:gd name="connsiteY0" fmla="*/ 41626 h 83513"/>
                <a:gd name="connsiteX1" fmla="*/ 45070 w 81404"/>
                <a:gd name="connsiteY1" fmla="*/ -45 h 83513"/>
                <a:gd name="connsiteX2" fmla="*/ 81359 w 81404"/>
                <a:gd name="connsiteY2" fmla="*/ 20532 h 83513"/>
                <a:gd name="connsiteX3" fmla="*/ 63150 w 81404"/>
                <a:gd name="connsiteY3" fmla="*/ 30304 h 83513"/>
                <a:gd name="connsiteX4" fmla="*/ 44940 w 81404"/>
                <a:gd name="connsiteY4" fmla="*/ 19198 h 83513"/>
                <a:gd name="connsiteX5" fmla="*/ 23718 w 81404"/>
                <a:gd name="connsiteY5" fmla="*/ 41626 h 83513"/>
                <a:gd name="connsiteX6" fmla="*/ 44940 w 81404"/>
                <a:gd name="connsiteY6" fmla="*/ 64011 h 83513"/>
                <a:gd name="connsiteX7" fmla="*/ 63150 w 81404"/>
                <a:gd name="connsiteY7" fmla="*/ 53120 h 83513"/>
                <a:gd name="connsiteX8" fmla="*/ 81359 w 81404"/>
                <a:gd name="connsiteY8" fmla="*/ 63021 h 83513"/>
                <a:gd name="connsiteX9" fmla="*/ 45070 w 81404"/>
                <a:gd name="connsiteY9" fmla="*/ 83469 h 83513"/>
                <a:gd name="connsiteX10" fmla="*/ -45 w 81404"/>
                <a:gd name="connsiteY10" fmla="*/ 41626 h 8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404" h="83513">
                  <a:moveTo>
                    <a:pt x="-45" y="41626"/>
                  </a:moveTo>
                  <a:cubicBezTo>
                    <a:pt x="-45" y="17218"/>
                    <a:pt x="18767" y="-45"/>
                    <a:pt x="45070" y="-45"/>
                  </a:cubicBezTo>
                  <a:cubicBezTo>
                    <a:pt x="62289" y="-45"/>
                    <a:pt x="75462" y="7316"/>
                    <a:pt x="81359" y="20532"/>
                  </a:cubicBezTo>
                  <a:lnTo>
                    <a:pt x="63150" y="30304"/>
                  </a:lnTo>
                  <a:cubicBezTo>
                    <a:pt x="59684" y="23444"/>
                    <a:pt x="52629" y="19140"/>
                    <a:pt x="44940" y="19198"/>
                  </a:cubicBezTo>
                  <a:cubicBezTo>
                    <a:pt x="33059" y="19198"/>
                    <a:pt x="23718" y="27463"/>
                    <a:pt x="23718" y="41626"/>
                  </a:cubicBezTo>
                  <a:cubicBezTo>
                    <a:pt x="23718" y="55789"/>
                    <a:pt x="33059" y="64011"/>
                    <a:pt x="44940" y="64011"/>
                  </a:cubicBezTo>
                  <a:cubicBezTo>
                    <a:pt x="52594" y="64171"/>
                    <a:pt x="59672" y="59940"/>
                    <a:pt x="63150" y="53120"/>
                  </a:cubicBezTo>
                  <a:lnTo>
                    <a:pt x="81359" y="63021"/>
                  </a:lnTo>
                  <a:cubicBezTo>
                    <a:pt x="75462" y="75935"/>
                    <a:pt x="62074" y="83469"/>
                    <a:pt x="45070" y="83469"/>
                  </a:cubicBezTo>
                  <a:cubicBezTo>
                    <a:pt x="18767" y="83253"/>
                    <a:pt x="-45" y="66034"/>
                    <a:pt x="-45" y="41626"/>
                  </a:cubicBezTo>
                  <a:close/>
                </a:path>
              </a:pathLst>
            </a:custGeom>
            <a:solidFill>
              <a:srgbClr val="FFFFFF"/>
            </a:solidFill>
            <a:ln w="4279" cap="flat">
              <a:noFill/>
              <a:prstDash val="solid"/>
              <a:miter/>
            </a:ln>
          </p:spPr>
          <p:txBody>
            <a:bodyPr rtlCol="0" anchor="ctr"/>
            <a:lstStyle/>
            <a:p>
              <a:endParaRPr lang="en-GB" sz="1463" dirty="0"/>
            </a:p>
          </p:txBody>
        </p:sp>
        <p:sp>
          <p:nvSpPr>
            <p:cNvPr id="14" name="Freeform: Shape 13">
              <a:extLst>
                <a:ext uri="{FF2B5EF4-FFF2-40B4-BE49-F238E27FC236}">
                  <a16:creationId xmlns:a16="http://schemas.microsoft.com/office/drawing/2014/main" id="{DD2BC0ED-1F30-4DE8-8C58-42AEE7E18560}"/>
                </a:ext>
              </a:extLst>
            </p:cNvPr>
            <p:cNvSpPr/>
            <p:nvPr/>
          </p:nvSpPr>
          <p:spPr>
            <a:xfrm>
              <a:off x="1062543" y="6432174"/>
              <a:ext cx="72226" cy="83298"/>
            </a:xfrm>
            <a:custGeom>
              <a:avLst/>
              <a:gdLst>
                <a:gd name="connsiteX0" fmla="*/ -45 w 88894"/>
                <a:gd name="connsiteY0" fmla="*/ 41626 h 83298"/>
                <a:gd name="connsiteX1" fmla="*/ 44467 w 88894"/>
                <a:gd name="connsiteY1" fmla="*/ -45 h 83298"/>
                <a:gd name="connsiteX2" fmla="*/ 88849 w 88894"/>
                <a:gd name="connsiteY2" fmla="*/ 41626 h 83298"/>
                <a:gd name="connsiteX3" fmla="*/ 44467 w 88894"/>
                <a:gd name="connsiteY3" fmla="*/ 83253 h 83298"/>
                <a:gd name="connsiteX4" fmla="*/ -45 w 88894"/>
                <a:gd name="connsiteY4" fmla="*/ 41626 h 83298"/>
                <a:gd name="connsiteX5" fmla="*/ 65087 w 88894"/>
                <a:gd name="connsiteY5" fmla="*/ 41626 h 83298"/>
                <a:gd name="connsiteX6" fmla="*/ 44467 w 88894"/>
                <a:gd name="connsiteY6" fmla="*/ 19198 h 83298"/>
                <a:gd name="connsiteX7" fmla="*/ 23718 w 88894"/>
                <a:gd name="connsiteY7" fmla="*/ 41626 h 83298"/>
                <a:gd name="connsiteX8" fmla="*/ 44467 w 88894"/>
                <a:gd name="connsiteY8" fmla="*/ 64011 h 83298"/>
                <a:gd name="connsiteX9" fmla="*/ 65087 w 88894"/>
                <a:gd name="connsiteY9" fmla="*/ 41626 h 8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894" h="83298">
                  <a:moveTo>
                    <a:pt x="-45" y="41626"/>
                  </a:moveTo>
                  <a:cubicBezTo>
                    <a:pt x="-45" y="17218"/>
                    <a:pt x="18724" y="-45"/>
                    <a:pt x="44467" y="-45"/>
                  </a:cubicBezTo>
                  <a:cubicBezTo>
                    <a:pt x="70210" y="-45"/>
                    <a:pt x="88849" y="17174"/>
                    <a:pt x="88849" y="41626"/>
                  </a:cubicBezTo>
                  <a:cubicBezTo>
                    <a:pt x="88849" y="66077"/>
                    <a:pt x="70210" y="83253"/>
                    <a:pt x="44467" y="83253"/>
                  </a:cubicBezTo>
                  <a:cubicBezTo>
                    <a:pt x="18724" y="83253"/>
                    <a:pt x="-45" y="66034"/>
                    <a:pt x="-45" y="41626"/>
                  </a:cubicBezTo>
                  <a:close/>
                  <a:moveTo>
                    <a:pt x="65087" y="41626"/>
                  </a:moveTo>
                  <a:cubicBezTo>
                    <a:pt x="65087" y="27635"/>
                    <a:pt x="56219" y="19198"/>
                    <a:pt x="44467" y="19198"/>
                  </a:cubicBezTo>
                  <a:cubicBezTo>
                    <a:pt x="32715" y="19198"/>
                    <a:pt x="23718" y="27807"/>
                    <a:pt x="23718" y="41626"/>
                  </a:cubicBezTo>
                  <a:cubicBezTo>
                    <a:pt x="23718" y="55444"/>
                    <a:pt x="32715" y="64011"/>
                    <a:pt x="44467" y="64011"/>
                  </a:cubicBezTo>
                  <a:cubicBezTo>
                    <a:pt x="56219" y="64011"/>
                    <a:pt x="65087" y="55573"/>
                    <a:pt x="65087" y="41626"/>
                  </a:cubicBezTo>
                  <a:close/>
                </a:path>
              </a:pathLst>
            </a:custGeom>
            <a:solidFill>
              <a:srgbClr val="FFFFFF"/>
            </a:solidFill>
            <a:ln w="4279" cap="flat">
              <a:noFill/>
              <a:prstDash val="solid"/>
              <a:miter/>
            </a:ln>
          </p:spPr>
          <p:txBody>
            <a:bodyPr rtlCol="0" anchor="ctr"/>
            <a:lstStyle/>
            <a:p>
              <a:endParaRPr lang="en-GB" sz="1463" dirty="0"/>
            </a:p>
          </p:txBody>
        </p:sp>
        <p:sp>
          <p:nvSpPr>
            <p:cNvPr id="15" name="Freeform: Shape 14">
              <a:extLst>
                <a:ext uri="{FF2B5EF4-FFF2-40B4-BE49-F238E27FC236}">
                  <a16:creationId xmlns:a16="http://schemas.microsoft.com/office/drawing/2014/main" id="{2B1FD52A-1889-4131-BE3E-DE597E2E5F55}"/>
                </a:ext>
              </a:extLst>
            </p:cNvPr>
            <p:cNvSpPr/>
            <p:nvPr/>
          </p:nvSpPr>
          <p:spPr>
            <a:xfrm>
              <a:off x="1147466" y="6432179"/>
              <a:ext cx="40818" cy="81963"/>
            </a:xfrm>
            <a:custGeom>
              <a:avLst/>
              <a:gdLst>
                <a:gd name="connsiteX0" fmla="*/ 50192 w 50237"/>
                <a:gd name="connsiteY0" fmla="*/ -45 h 81963"/>
                <a:gd name="connsiteX1" fmla="*/ 50192 w 50237"/>
                <a:gd name="connsiteY1" fmla="*/ 21479 h 81963"/>
                <a:gd name="connsiteX2" fmla="*/ 44940 w 50237"/>
                <a:gd name="connsiteY2" fmla="*/ 21178 h 81963"/>
                <a:gd name="connsiteX3" fmla="*/ 23416 w 50237"/>
                <a:gd name="connsiteY3" fmla="*/ 43735 h 81963"/>
                <a:gd name="connsiteX4" fmla="*/ 23416 w 50237"/>
                <a:gd name="connsiteY4" fmla="*/ 81919 h 81963"/>
                <a:gd name="connsiteX5" fmla="*/ -45 w 50237"/>
                <a:gd name="connsiteY5" fmla="*/ 81919 h 81963"/>
                <a:gd name="connsiteX6" fmla="*/ -45 w 50237"/>
                <a:gd name="connsiteY6" fmla="*/ 1161 h 81963"/>
                <a:gd name="connsiteX7" fmla="*/ 22297 w 50237"/>
                <a:gd name="connsiteY7" fmla="*/ 1161 h 81963"/>
                <a:gd name="connsiteX8" fmla="*/ 22297 w 50237"/>
                <a:gd name="connsiteY8" fmla="*/ 11836 h 81963"/>
                <a:gd name="connsiteX9" fmla="*/ 50192 w 50237"/>
                <a:gd name="connsiteY9" fmla="*/ -45 h 8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237" h="81963">
                  <a:moveTo>
                    <a:pt x="50192" y="-45"/>
                  </a:moveTo>
                  <a:lnTo>
                    <a:pt x="50192" y="21479"/>
                  </a:lnTo>
                  <a:cubicBezTo>
                    <a:pt x="48255" y="21479"/>
                    <a:pt x="46748" y="21178"/>
                    <a:pt x="44940" y="21178"/>
                  </a:cubicBezTo>
                  <a:cubicBezTo>
                    <a:pt x="32026" y="21178"/>
                    <a:pt x="23416" y="28238"/>
                    <a:pt x="23416" y="43735"/>
                  </a:cubicBezTo>
                  <a:lnTo>
                    <a:pt x="23416" y="81919"/>
                  </a:lnTo>
                  <a:lnTo>
                    <a:pt x="-45" y="81919"/>
                  </a:lnTo>
                  <a:lnTo>
                    <a:pt x="-45" y="1161"/>
                  </a:lnTo>
                  <a:lnTo>
                    <a:pt x="22297" y="1161"/>
                  </a:lnTo>
                  <a:lnTo>
                    <a:pt x="22297" y="11836"/>
                  </a:lnTo>
                  <a:cubicBezTo>
                    <a:pt x="28109" y="4002"/>
                    <a:pt x="37708" y="-45"/>
                    <a:pt x="50192" y="-45"/>
                  </a:cubicBezTo>
                  <a:close/>
                </a:path>
              </a:pathLst>
            </a:custGeom>
            <a:solidFill>
              <a:srgbClr val="FFFFFF"/>
            </a:solidFill>
            <a:ln w="4279" cap="flat">
              <a:noFill/>
              <a:prstDash val="solid"/>
              <a:miter/>
            </a:ln>
          </p:spPr>
          <p:txBody>
            <a:bodyPr rtlCol="0" anchor="ctr"/>
            <a:lstStyle/>
            <a:p>
              <a:endParaRPr lang="en-GB" sz="1463" dirty="0"/>
            </a:p>
          </p:txBody>
        </p:sp>
        <p:sp>
          <p:nvSpPr>
            <p:cNvPr id="16" name="Freeform: Shape 15">
              <a:extLst>
                <a:ext uri="{FF2B5EF4-FFF2-40B4-BE49-F238E27FC236}">
                  <a16:creationId xmlns:a16="http://schemas.microsoft.com/office/drawing/2014/main" id="{FA73A520-C843-498C-AAC2-231A69810E9D}"/>
                </a:ext>
              </a:extLst>
            </p:cNvPr>
            <p:cNvSpPr/>
            <p:nvPr/>
          </p:nvSpPr>
          <p:spPr>
            <a:xfrm>
              <a:off x="1199654" y="6432144"/>
              <a:ext cx="67399" cy="82122"/>
            </a:xfrm>
            <a:custGeom>
              <a:avLst/>
              <a:gdLst>
                <a:gd name="connsiteX0" fmla="*/ 82909 w 82953"/>
                <a:gd name="connsiteY0" fmla="*/ 35930 h 82122"/>
                <a:gd name="connsiteX1" fmla="*/ 82909 w 82953"/>
                <a:gd name="connsiteY1" fmla="*/ 82077 h 82122"/>
                <a:gd name="connsiteX2" fmla="*/ 59232 w 82953"/>
                <a:gd name="connsiteY2" fmla="*/ 82077 h 82122"/>
                <a:gd name="connsiteX3" fmla="*/ 59232 w 82953"/>
                <a:gd name="connsiteY3" fmla="*/ 39373 h 82122"/>
                <a:gd name="connsiteX4" fmla="*/ 42831 w 82953"/>
                <a:gd name="connsiteY4" fmla="*/ 20260 h 82122"/>
                <a:gd name="connsiteX5" fmla="*/ 23416 w 82953"/>
                <a:gd name="connsiteY5" fmla="*/ 42086 h 82122"/>
                <a:gd name="connsiteX6" fmla="*/ 23416 w 82953"/>
                <a:gd name="connsiteY6" fmla="*/ 82077 h 82122"/>
                <a:gd name="connsiteX7" fmla="*/ -45 w 82953"/>
                <a:gd name="connsiteY7" fmla="*/ 82077 h 82122"/>
                <a:gd name="connsiteX8" fmla="*/ -45 w 82953"/>
                <a:gd name="connsiteY8" fmla="*/ 1190 h 82122"/>
                <a:gd name="connsiteX9" fmla="*/ 22383 w 82953"/>
                <a:gd name="connsiteY9" fmla="*/ 1190 h 82122"/>
                <a:gd name="connsiteX10" fmla="*/ 22383 w 82953"/>
                <a:gd name="connsiteY10" fmla="*/ 10660 h 82122"/>
                <a:gd name="connsiteX11" fmla="*/ 49159 w 82953"/>
                <a:gd name="connsiteY11" fmla="*/ -16 h 82122"/>
                <a:gd name="connsiteX12" fmla="*/ 82909 w 82953"/>
                <a:gd name="connsiteY12" fmla="*/ 35930 h 8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953" h="82122">
                  <a:moveTo>
                    <a:pt x="82909" y="35930"/>
                  </a:moveTo>
                  <a:lnTo>
                    <a:pt x="82909" y="82077"/>
                  </a:lnTo>
                  <a:lnTo>
                    <a:pt x="59232" y="82077"/>
                  </a:lnTo>
                  <a:lnTo>
                    <a:pt x="59232" y="39373"/>
                  </a:lnTo>
                  <a:cubicBezTo>
                    <a:pt x="59232" y="26459"/>
                    <a:pt x="53206" y="20260"/>
                    <a:pt x="42831" y="20260"/>
                  </a:cubicBezTo>
                  <a:cubicBezTo>
                    <a:pt x="31552" y="20260"/>
                    <a:pt x="23416" y="27191"/>
                    <a:pt x="23416" y="42086"/>
                  </a:cubicBezTo>
                  <a:lnTo>
                    <a:pt x="23416" y="82077"/>
                  </a:lnTo>
                  <a:lnTo>
                    <a:pt x="-45" y="82077"/>
                  </a:lnTo>
                  <a:lnTo>
                    <a:pt x="-45" y="1190"/>
                  </a:lnTo>
                  <a:lnTo>
                    <a:pt x="22383" y="1190"/>
                  </a:lnTo>
                  <a:lnTo>
                    <a:pt x="22383" y="10660"/>
                  </a:lnTo>
                  <a:cubicBezTo>
                    <a:pt x="29387" y="3458"/>
                    <a:pt x="39120" y="-424"/>
                    <a:pt x="49159" y="-16"/>
                  </a:cubicBezTo>
                  <a:cubicBezTo>
                    <a:pt x="68229" y="-16"/>
                    <a:pt x="82909" y="11091"/>
                    <a:pt x="82909" y="35930"/>
                  </a:cubicBezTo>
                  <a:close/>
                </a:path>
              </a:pathLst>
            </a:custGeom>
            <a:solidFill>
              <a:srgbClr val="FFFFFF"/>
            </a:solidFill>
            <a:ln w="4279" cap="flat">
              <a:noFill/>
              <a:prstDash val="solid"/>
              <a:miter/>
            </a:ln>
          </p:spPr>
          <p:txBody>
            <a:bodyPr rtlCol="0" anchor="ctr"/>
            <a:lstStyle/>
            <a:p>
              <a:endParaRPr lang="en-GB" sz="1463" dirty="0"/>
            </a:p>
          </p:txBody>
        </p:sp>
        <p:sp>
          <p:nvSpPr>
            <p:cNvPr id="17" name="Freeform: Shape 16">
              <a:extLst>
                <a:ext uri="{FF2B5EF4-FFF2-40B4-BE49-F238E27FC236}">
                  <a16:creationId xmlns:a16="http://schemas.microsoft.com/office/drawing/2014/main" id="{A71E769E-A21F-485B-B947-697B728E327F}"/>
                </a:ext>
              </a:extLst>
            </p:cNvPr>
            <p:cNvSpPr/>
            <p:nvPr/>
          </p:nvSpPr>
          <p:spPr>
            <a:xfrm>
              <a:off x="371569" y="6286524"/>
              <a:ext cx="246387" cy="354371"/>
            </a:xfrm>
            <a:custGeom>
              <a:avLst/>
              <a:gdLst>
                <a:gd name="connsiteX0" fmla="*/ 236820 w 303245"/>
                <a:gd name="connsiteY0" fmla="*/ 237991 h 354371"/>
                <a:gd name="connsiteX1" fmla="*/ 301866 w 303245"/>
                <a:gd name="connsiteY1" fmla="*/ 302994 h 354371"/>
                <a:gd name="connsiteX2" fmla="*/ 51289 w 303245"/>
                <a:gd name="connsiteY2" fmla="*/ 301866 h 354371"/>
                <a:gd name="connsiteX3" fmla="*/ 52417 w 303245"/>
                <a:gd name="connsiteY3" fmla="*/ 51289 h 354371"/>
                <a:gd name="connsiteX4" fmla="*/ 302994 w 303245"/>
                <a:gd name="connsiteY4" fmla="*/ 52417 h 354371"/>
                <a:gd name="connsiteX5" fmla="*/ 303200 w 303245"/>
                <a:gd name="connsiteY5" fmla="*/ 52626 h 354371"/>
                <a:gd name="connsiteX6" fmla="*/ 238154 w 303245"/>
                <a:gd name="connsiteY6" fmla="*/ 117628 h 354371"/>
                <a:gd name="connsiteX7" fmla="*/ 117621 w 303245"/>
                <a:gd name="connsiteY7" fmla="*/ 116295 h 354371"/>
                <a:gd name="connsiteX8" fmla="*/ 116288 w 303245"/>
                <a:gd name="connsiteY8" fmla="*/ 236829 h 354371"/>
                <a:gd name="connsiteX9" fmla="*/ 236820 w 303245"/>
                <a:gd name="connsiteY9" fmla="*/ 238163 h 354371"/>
                <a:gd name="connsiteX10" fmla="*/ 236820 w 303245"/>
                <a:gd name="connsiteY10" fmla="*/ 237991 h 354371"/>
                <a:gd name="connsiteX11" fmla="*/ 238215 w 303245"/>
                <a:gd name="connsiteY11" fmla="*/ 117519 h 354371"/>
                <a:gd name="connsiteX12" fmla="*/ 238154 w 303245"/>
                <a:gd name="connsiteY12" fmla="*/ 117456 h 354371"/>
                <a:gd name="connsiteX13" fmla="*/ 177155 w 303245"/>
                <a:gd name="connsiteY13" fmla="*/ 178456 h 35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3245" h="354371">
                  <a:moveTo>
                    <a:pt x="236820" y="237991"/>
                  </a:moveTo>
                  <a:lnTo>
                    <a:pt x="301866" y="302994"/>
                  </a:lnTo>
                  <a:cubicBezTo>
                    <a:pt x="232359" y="371875"/>
                    <a:pt x="120172" y="371372"/>
                    <a:pt x="51289" y="301866"/>
                  </a:cubicBezTo>
                  <a:cubicBezTo>
                    <a:pt x="-17594" y="232359"/>
                    <a:pt x="-17089" y="120172"/>
                    <a:pt x="52417" y="51289"/>
                  </a:cubicBezTo>
                  <a:cubicBezTo>
                    <a:pt x="121923" y="-17594"/>
                    <a:pt x="234110" y="-17089"/>
                    <a:pt x="302994" y="52417"/>
                  </a:cubicBezTo>
                  <a:cubicBezTo>
                    <a:pt x="303062" y="52487"/>
                    <a:pt x="303131" y="52556"/>
                    <a:pt x="303200" y="52626"/>
                  </a:cubicBezTo>
                  <a:lnTo>
                    <a:pt x="238154" y="117628"/>
                  </a:lnTo>
                  <a:cubicBezTo>
                    <a:pt x="205238" y="83976"/>
                    <a:pt x="151273" y="83379"/>
                    <a:pt x="117621" y="116295"/>
                  </a:cubicBezTo>
                  <a:cubicBezTo>
                    <a:pt x="83968" y="149212"/>
                    <a:pt x="83371" y="203176"/>
                    <a:pt x="116288" y="236829"/>
                  </a:cubicBezTo>
                  <a:cubicBezTo>
                    <a:pt x="149203" y="270480"/>
                    <a:pt x="203167" y="271078"/>
                    <a:pt x="236820" y="238163"/>
                  </a:cubicBezTo>
                  <a:close/>
                  <a:moveTo>
                    <a:pt x="236820" y="237991"/>
                  </a:moveTo>
                  <a:cubicBezTo>
                    <a:pt x="270475" y="205109"/>
                    <a:pt x="271099" y="151172"/>
                    <a:pt x="238215" y="117519"/>
                  </a:cubicBezTo>
                  <a:cubicBezTo>
                    <a:pt x="238197" y="117498"/>
                    <a:pt x="238176" y="117477"/>
                    <a:pt x="238154" y="117456"/>
                  </a:cubicBezTo>
                  <a:lnTo>
                    <a:pt x="177155" y="178456"/>
                  </a:lnTo>
                  <a:close/>
                </a:path>
              </a:pathLst>
            </a:custGeom>
            <a:solidFill>
              <a:schemeClr val="bg1"/>
            </a:solidFill>
            <a:ln w="4279" cap="flat">
              <a:noFill/>
              <a:prstDash val="solid"/>
              <a:miter/>
            </a:ln>
          </p:spPr>
          <p:txBody>
            <a:bodyPr rtlCol="0" anchor="ctr"/>
            <a:lstStyle/>
            <a:p>
              <a:endParaRPr lang="en-GB" sz="1463" dirty="0"/>
            </a:p>
          </p:txBody>
        </p:sp>
      </p:grpSp>
    </p:spTree>
    <p:extLst>
      <p:ext uri="{BB962C8B-B14F-4D97-AF65-F5344CB8AC3E}">
        <p14:creationId xmlns:p14="http://schemas.microsoft.com/office/powerpoint/2010/main" val="3270892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secHead" preserve="1">
  <p:cSld name="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2E7CA98C-F153-484D-B775-746649C49E46}"/>
              </a:ext>
            </a:extLst>
          </p:cNvPr>
          <p:cNvSpPr/>
          <p:nvPr userDrawn="1"/>
        </p:nvSpPr>
        <p:spPr>
          <a:xfrm rot="18900000">
            <a:off x="-205692" y="-1452210"/>
            <a:ext cx="9578386" cy="11293707"/>
          </a:xfrm>
          <a:custGeom>
            <a:avLst/>
            <a:gdLst>
              <a:gd name="connsiteX0" fmla="*/ 8618165 w 9578386"/>
              <a:gd name="connsiteY0" fmla="*/ 8809226 h 11293707"/>
              <a:gd name="connsiteX1" fmla="*/ 8886068 w 9578386"/>
              <a:gd name="connsiteY1" fmla="*/ 9077131 h 11293707"/>
              <a:gd name="connsiteX2" fmla="*/ 6669490 w 9578386"/>
              <a:gd name="connsiteY2" fmla="*/ 11293707 h 11293707"/>
              <a:gd name="connsiteX3" fmla="*/ 4486511 w 9578386"/>
              <a:gd name="connsiteY3" fmla="*/ 9110728 h 11293707"/>
              <a:gd name="connsiteX4" fmla="*/ 4576854 w 9578386"/>
              <a:gd name="connsiteY4" fmla="*/ 9175505 h 11293707"/>
              <a:gd name="connsiteX5" fmla="*/ 8608371 w 9578386"/>
              <a:gd name="connsiteY5" fmla="*/ 8818887 h 11293707"/>
              <a:gd name="connsiteX6" fmla="*/ 8618165 w 9578386"/>
              <a:gd name="connsiteY6" fmla="*/ 8809226 h 11293707"/>
              <a:gd name="connsiteX7" fmla="*/ 8668630 w 9578386"/>
              <a:gd name="connsiteY7" fmla="*/ 4290564 h 11293707"/>
              <a:gd name="connsiteX8" fmla="*/ 8618165 w 9578386"/>
              <a:gd name="connsiteY8" fmla="*/ 8809226 h 11293707"/>
              <a:gd name="connsiteX9" fmla="*/ 6383355 w 9578386"/>
              <a:gd name="connsiteY9" fmla="*/ 6574415 h 11293707"/>
              <a:gd name="connsiteX10" fmla="*/ 5074458 w 9578386"/>
              <a:gd name="connsiteY10" fmla="*/ 0 h 11293707"/>
              <a:gd name="connsiteX11" fmla="*/ 9016826 w 9578386"/>
              <a:gd name="connsiteY11" fmla="*/ 3942368 h 11293707"/>
              <a:gd name="connsiteX12" fmla="*/ 8668630 w 9578386"/>
              <a:gd name="connsiteY12" fmla="*/ 4290564 h 11293707"/>
              <a:gd name="connsiteX13" fmla="*/ 4140308 w 9578386"/>
              <a:gd name="connsiteY13" fmla="*/ 4230238 h 11293707"/>
              <a:gd name="connsiteX14" fmla="*/ 3766222 w 9578386"/>
              <a:gd name="connsiteY14" fmla="*/ 8383350 h 11293707"/>
              <a:gd name="connsiteX15" fmla="*/ 3787891 w 9578386"/>
              <a:gd name="connsiteY15" fmla="*/ 8412108 h 11293707"/>
              <a:gd name="connsiteX16" fmla="*/ 0 w 9578386"/>
              <a:gd name="connsiteY16" fmla="*/ 4624217 h 11293707"/>
              <a:gd name="connsiteX17" fmla="*/ 6565 w 9578386"/>
              <a:gd name="connsiteY17" fmla="*/ 4600329 h 11293707"/>
              <a:gd name="connsiteX18" fmla="*/ 353380 w 9578386"/>
              <a:gd name="connsiteY18" fmla="*/ 3694609 h 11293707"/>
              <a:gd name="connsiteX19" fmla="*/ 447443 w 9578386"/>
              <a:gd name="connsiteY19" fmla="*/ 3506557 h 11293707"/>
              <a:gd name="connsiteX20" fmla="*/ 3361033 w 9578386"/>
              <a:gd name="connsiteY20" fmla="*/ 592966 h 11293707"/>
              <a:gd name="connsiteX21" fmla="*/ 3604034 w 9578386"/>
              <a:gd name="connsiteY21" fmla="*/ 474246 h 11293707"/>
              <a:gd name="connsiteX22" fmla="*/ 4823676 w 9578386"/>
              <a:gd name="connsiteY22" fmla="*/ 53621 h 1129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578386" h="11293707">
                <a:moveTo>
                  <a:pt x="8618165" y="8809226"/>
                </a:moveTo>
                <a:lnTo>
                  <a:pt x="8886068" y="9077131"/>
                </a:lnTo>
                <a:lnTo>
                  <a:pt x="6669490" y="11293707"/>
                </a:lnTo>
                <a:lnTo>
                  <a:pt x="4486511" y="9110728"/>
                </a:lnTo>
                <a:lnTo>
                  <a:pt x="4576854" y="9175505"/>
                </a:lnTo>
                <a:cubicBezTo>
                  <a:pt x="5808757" y="10012743"/>
                  <a:pt x="7499543" y="9898438"/>
                  <a:pt x="8608371" y="8818887"/>
                </a:cubicBezTo>
                <a:cubicBezTo>
                  <a:pt x="8611532" y="8815726"/>
                  <a:pt x="8614849" y="8812409"/>
                  <a:pt x="8618165" y="8809226"/>
                </a:cubicBezTo>
                <a:close/>
                <a:moveTo>
                  <a:pt x="8668630" y="4290564"/>
                </a:moveTo>
                <a:cubicBezTo>
                  <a:pt x="9901090" y="5552875"/>
                  <a:pt x="9878473" y="7574785"/>
                  <a:pt x="8618165" y="8809226"/>
                </a:cubicBezTo>
                <a:lnTo>
                  <a:pt x="6383355" y="6574415"/>
                </a:lnTo>
                <a:close/>
                <a:moveTo>
                  <a:pt x="5074458" y="0"/>
                </a:moveTo>
                <a:lnTo>
                  <a:pt x="9016826" y="3942368"/>
                </a:lnTo>
                <a:lnTo>
                  <a:pt x="8668630" y="4290564"/>
                </a:lnTo>
                <a:cubicBezTo>
                  <a:pt x="7434858" y="3023447"/>
                  <a:pt x="5407382" y="2996444"/>
                  <a:pt x="4140308" y="4230238"/>
                </a:cubicBezTo>
                <a:cubicBezTo>
                  <a:pt x="2992021" y="5348364"/>
                  <a:pt x="2862102" y="7118277"/>
                  <a:pt x="3766222" y="8383350"/>
                </a:cubicBezTo>
                <a:lnTo>
                  <a:pt x="3787891" y="8412108"/>
                </a:lnTo>
                <a:lnTo>
                  <a:pt x="0" y="4624217"/>
                </a:lnTo>
                <a:lnTo>
                  <a:pt x="6565" y="4600329"/>
                </a:lnTo>
                <a:cubicBezTo>
                  <a:pt x="99360" y="4292107"/>
                  <a:pt x="214970" y="3989314"/>
                  <a:pt x="353380" y="3694609"/>
                </a:cubicBezTo>
                <a:lnTo>
                  <a:pt x="447443" y="3506557"/>
                </a:lnTo>
                <a:lnTo>
                  <a:pt x="3361033" y="592966"/>
                </a:lnTo>
                <a:lnTo>
                  <a:pt x="3604034" y="474246"/>
                </a:lnTo>
                <a:cubicBezTo>
                  <a:pt x="3998685" y="293379"/>
                  <a:pt x="4407334" y="153180"/>
                  <a:pt x="4823676" y="53621"/>
                </a:cubicBezTo>
                <a:close/>
              </a:path>
            </a:pathLst>
          </a:custGeom>
          <a:solidFill>
            <a:schemeClr val="accent2">
              <a:lumMod val="50000"/>
              <a:alpha val="62000"/>
            </a:schemeClr>
          </a:solidFill>
          <a:ln w="6477" cap="flat">
            <a:noFill/>
            <a:prstDash val="solid"/>
            <a:miter/>
          </a:ln>
        </p:spPr>
        <p:txBody>
          <a:bodyPr wrap="square" rtlCol="0" anchor="ctr">
            <a:noAutofit/>
          </a:bodyPr>
          <a:lstStyle/>
          <a:p>
            <a:endParaRPr lang="en-GB" dirty="0"/>
          </a:p>
        </p:txBody>
      </p:sp>
      <p:sp>
        <p:nvSpPr>
          <p:cNvPr id="8" name="Rectangle 7">
            <a:extLst>
              <a:ext uri="{FF2B5EF4-FFF2-40B4-BE49-F238E27FC236}">
                <a16:creationId xmlns:a16="http://schemas.microsoft.com/office/drawing/2014/main" id="{6E625473-9734-482C-B866-996AD6E94D76}"/>
              </a:ext>
            </a:extLst>
          </p:cNvPr>
          <p:cNvSpPr/>
          <p:nvPr userDrawn="1"/>
        </p:nvSpPr>
        <p:spPr>
          <a:xfrm>
            <a:off x="0" y="0"/>
            <a:ext cx="9906000" cy="6858000"/>
          </a:xfrm>
          <a:prstGeom prst="rect">
            <a:avLst/>
          </a:prstGeom>
          <a:gradFill>
            <a:gsLst>
              <a:gs pos="0">
                <a:srgbClr val="189EC0">
                  <a:alpha val="86000"/>
                </a:srgbClr>
              </a:gs>
              <a:gs pos="56000">
                <a:schemeClr val="accent1">
                  <a:alpha val="67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63" dirty="0"/>
          </a:p>
        </p:txBody>
      </p:sp>
      <p:sp>
        <p:nvSpPr>
          <p:cNvPr id="2" name="Title 1">
            <a:extLst>
              <a:ext uri="{FF2B5EF4-FFF2-40B4-BE49-F238E27FC236}">
                <a16:creationId xmlns:a16="http://schemas.microsoft.com/office/drawing/2014/main" id="{760A8C28-1978-43C1-9D49-2ECFB1543C4F}"/>
              </a:ext>
            </a:extLst>
          </p:cNvPr>
          <p:cNvSpPr>
            <a:spLocks noGrp="1"/>
          </p:cNvSpPr>
          <p:nvPr>
            <p:ph type="title"/>
          </p:nvPr>
        </p:nvSpPr>
        <p:spPr>
          <a:xfrm>
            <a:off x="371475" y="2114555"/>
            <a:ext cx="4344194" cy="2746375"/>
          </a:xfrm>
        </p:spPr>
        <p:txBody>
          <a:bodyPr anchor="t" anchorCtr="0">
            <a:normAutofit/>
          </a:bodyPr>
          <a:lstStyle>
            <a:lvl1pPr>
              <a:defRPr sz="5200">
                <a:solidFill>
                  <a:schemeClr val="bg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395D3F1F-C25E-41F5-8181-49113B8B3286}"/>
              </a:ext>
            </a:extLst>
          </p:cNvPr>
          <p:cNvSpPr>
            <a:spLocks noGrp="1"/>
          </p:cNvSpPr>
          <p:nvPr>
            <p:ph type="body" idx="1"/>
          </p:nvPr>
        </p:nvSpPr>
        <p:spPr>
          <a:xfrm>
            <a:off x="371475" y="4887918"/>
            <a:ext cx="4344194" cy="782637"/>
          </a:xfrm>
        </p:spPr>
        <p:txBody>
          <a:bodyPr>
            <a:normAutofit/>
          </a:bodyPr>
          <a:lstStyle>
            <a:lvl1pPr marL="0" indent="0">
              <a:buNone/>
              <a:defRPr sz="1800">
                <a:solidFill>
                  <a:schemeClr val="bg1"/>
                </a:solidFill>
              </a:defRPr>
            </a:lvl1pPr>
            <a:lvl2pPr marL="371484" indent="0">
              <a:buNone/>
              <a:defRPr sz="1625">
                <a:solidFill>
                  <a:schemeClr val="tx1">
                    <a:tint val="75000"/>
                  </a:schemeClr>
                </a:solidFill>
              </a:defRPr>
            </a:lvl2pPr>
            <a:lvl3pPr marL="742969" indent="0">
              <a:buNone/>
              <a:defRPr sz="1463">
                <a:solidFill>
                  <a:schemeClr val="tx1">
                    <a:tint val="75000"/>
                  </a:schemeClr>
                </a:solidFill>
              </a:defRPr>
            </a:lvl3pPr>
            <a:lvl4pPr marL="1114453" indent="0">
              <a:buNone/>
              <a:defRPr sz="1300">
                <a:solidFill>
                  <a:schemeClr val="tx1">
                    <a:tint val="75000"/>
                  </a:schemeClr>
                </a:solidFill>
              </a:defRPr>
            </a:lvl4pPr>
            <a:lvl5pPr marL="1485937" indent="0">
              <a:buNone/>
              <a:defRPr sz="1300">
                <a:solidFill>
                  <a:schemeClr val="tx1">
                    <a:tint val="75000"/>
                  </a:schemeClr>
                </a:solidFill>
              </a:defRPr>
            </a:lvl5pPr>
            <a:lvl6pPr marL="1857421" indent="0">
              <a:buNone/>
              <a:defRPr sz="1300">
                <a:solidFill>
                  <a:schemeClr val="tx1">
                    <a:tint val="75000"/>
                  </a:schemeClr>
                </a:solidFill>
              </a:defRPr>
            </a:lvl6pPr>
            <a:lvl7pPr marL="2228906" indent="0">
              <a:buNone/>
              <a:defRPr sz="1300">
                <a:solidFill>
                  <a:schemeClr val="tx1">
                    <a:tint val="75000"/>
                  </a:schemeClr>
                </a:solidFill>
              </a:defRPr>
            </a:lvl7pPr>
            <a:lvl8pPr marL="2600390" indent="0">
              <a:buNone/>
              <a:defRPr sz="1300">
                <a:solidFill>
                  <a:schemeClr val="tx1">
                    <a:tint val="75000"/>
                  </a:schemeClr>
                </a:solidFill>
              </a:defRPr>
            </a:lvl8pPr>
            <a:lvl9pPr marL="2971874" indent="0">
              <a:buNone/>
              <a:defRPr sz="13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374CFD4D-1A3B-49AA-ABEF-83FD4DC1A5FA}"/>
              </a:ext>
            </a:extLst>
          </p:cNvPr>
          <p:cNvSpPr>
            <a:spLocks noGrp="1"/>
          </p:cNvSpPr>
          <p:nvPr>
            <p:ph type="ftr" sz="quarter" idx="11"/>
          </p:nvPr>
        </p:nvSpPr>
        <p:spPr/>
        <p:txBody>
          <a:bodyPr/>
          <a:lstStyle>
            <a:lvl1pPr>
              <a:defRPr>
                <a:solidFill>
                  <a:schemeClr val="bg1"/>
                </a:solidFill>
              </a:defRPr>
            </a:lvl1pPr>
          </a:lstStyle>
          <a:p>
            <a:r>
              <a:rPr lang="en-GB"/>
              <a:t>2022 Full Year Results Presentation, April 2023</a:t>
            </a:r>
            <a:endParaRPr lang="en-GB" dirty="0"/>
          </a:p>
        </p:txBody>
      </p:sp>
      <p:sp>
        <p:nvSpPr>
          <p:cNvPr id="6" name="Slide Number Placeholder 5">
            <a:extLst>
              <a:ext uri="{FF2B5EF4-FFF2-40B4-BE49-F238E27FC236}">
                <a16:creationId xmlns:a16="http://schemas.microsoft.com/office/drawing/2014/main" id="{58407AEF-EEB6-449C-8238-9AD0DBFA7506}"/>
              </a:ext>
            </a:extLst>
          </p:cNvPr>
          <p:cNvSpPr>
            <a:spLocks noGrp="1"/>
          </p:cNvSpPr>
          <p:nvPr>
            <p:ph type="sldNum" sz="quarter" idx="12"/>
          </p:nvPr>
        </p:nvSpPr>
        <p:spPr/>
        <p:txBody>
          <a:bodyPr/>
          <a:lstStyle>
            <a:lvl1pPr>
              <a:defRPr>
                <a:solidFill>
                  <a:schemeClr val="bg1"/>
                </a:solidFill>
              </a:defRPr>
            </a:lvl1pPr>
          </a:lstStyle>
          <a:p>
            <a:fld id="{88476D58-9353-4E68-BA19-6B4C3BA837E1}" type="slidenum">
              <a:rPr lang="en-GB" smtClean="0"/>
              <a:pPr/>
              <a:t>‹#›</a:t>
            </a:fld>
            <a:endParaRPr lang="en-GB" dirty="0"/>
          </a:p>
        </p:txBody>
      </p:sp>
      <p:sp>
        <p:nvSpPr>
          <p:cNvPr id="27" name="Rectangle 26">
            <a:extLst>
              <a:ext uri="{FF2B5EF4-FFF2-40B4-BE49-F238E27FC236}">
                <a16:creationId xmlns:a16="http://schemas.microsoft.com/office/drawing/2014/main" id="{8926D376-9AA9-47DB-8655-F59AFBF61664}"/>
              </a:ext>
            </a:extLst>
          </p:cNvPr>
          <p:cNvSpPr/>
          <p:nvPr userDrawn="1"/>
        </p:nvSpPr>
        <p:spPr>
          <a:xfrm>
            <a:off x="0" y="6943106"/>
            <a:ext cx="9906000" cy="557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894" dirty="0">
                <a:solidFill>
                  <a:schemeClr val="tx1"/>
                </a:solidFill>
              </a:rPr>
              <a:t>To update the background image: Right click &gt; </a:t>
            </a:r>
            <a:r>
              <a:rPr lang="en-US" sz="894" b="1" dirty="0">
                <a:solidFill>
                  <a:schemeClr val="tx1"/>
                </a:solidFill>
              </a:rPr>
              <a:t>Format Background</a:t>
            </a:r>
            <a:r>
              <a:rPr lang="en-US" sz="894" dirty="0">
                <a:solidFill>
                  <a:schemeClr val="tx1"/>
                </a:solidFill>
              </a:rPr>
              <a:t>. In the panel on the right, select </a:t>
            </a:r>
            <a:r>
              <a:rPr lang="en-US" sz="894" b="1" dirty="0">
                <a:solidFill>
                  <a:schemeClr val="tx1"/>
                </a:solidFill>
              </a:rPr>
              <a:t>Picture or texture fill </a:t>
            </a:r>
            <a:r>
              <a:rPr lang="en-US" sz="894" dirty="0">
                <a:solidFill>
                  <a:schemeClr val="tx1"/>
                </a:solidFill>
              </a:rPr>
              <a:t>&gt;</a:t>
            </a:r>
            <a:r>
              <a:rPr lang="en-US" sz="894" b="1" dirty="0">
                <a:solidFill>
                  <a:schemeClr val="tx1"/>
                </a:solidFill>
              </a:rPr>
              <a:t> Insert </a:t>
            </a:r>
            <a:r>
              <a:rPr lang="en-US" sz="894" b="0" dirty="0">
                <a:solidFill>
                  <a:schemeClr val="tx1"/>
                </a:solidFill>
              </a:rPr>
              <a:t>&gt; </a:t>
            </a:r>
            <a:r>
              <a:rPr lang="en-US" sz="894" b="1" dirty="0">
                <a:solidFill>
                  <a:schemeClr val="tx1"/>
                </a:solidFill>
              </a:rPr>
              <a:t>From a file </a:t>
            </a:r>
            <a:r>
              <a:rPr lang="en-US" sz="894" b="0" dirty="0">
                <a:solidFill>
                  <a:schemeClr val="tx1"/>
                </a:solidFill>
              </a:rPr>
              <a:t>&gt; Browse to your image and click </a:t>
            </a:r>
            <a:r>
              <a:rPr lang="en-US" sz="894" b="1" dirty="0">
                <a:solidFill>
                  <a:schemeClr val="tx1"/>
                </a:solidFill>
              </a:rPr>
              <a:t>Open. </a:t>
            </a:r>
            <a:br>
              <a:rPr lang="en-US" sz="894" b="1" dirty="0">
                <a:solidFill>
                  <a:schemeClr val="tx1"/>
                </a:solidFill>
              </a:rPr>
            </a:br>
            <a:r>
              <a:rPr lang="en-US" sz="894" b="1" dirty="0">
                <a:solidFill>
                  <a:schemeClr val="tx1"/>
                </a:solidFill>
              </a:rPr>
              <a:t>Note: Imagery should be black and white before being inserted.</a:t>
            </a:r>
            <a:r>
              <a:rPr lang="en-US" sz="894" b="0" dirty="0">
                <a:solidFill>
                  <a:schemeClr val="tx1"/>
                </a:solidFill>
              </a:rPr>
              <a:t> </a:t>
            </a:r>
            <a:r>
              <a:rPr lang="en-US" sz="894" b="1" dirty="0">
                <a:solidFill>
                  <a:schemeClr val="tx1"/>
                </a:solidFill>
              </a:rPr>
              <a:t> </a:t>
            </a:r>
            <a:r>
              <a:rPr lang="en-US" sz="894" dirty="0">
                <a:solidFill>
                  <a:schemeClr val="tx1"/>
                </a:solidFill>
              </a:rPr>
              <a:t>   </a:t>
            </a:r>
            <a:endParaRPr lang="en-GB" sz="894" dirty="0">
              <a:solidFill>
                <a:schemeClr val="tx1"/>
              </a:solidFill>
            </a:endParaRPr>
          </a:p>
        </p:txBody>
      </p:sp>
      <p:pic>
        <p:nvPicPr>
          <p:cNvPr id="7" name="Graphic 6">
            <a:extLst>
              <a:ext uri="{FF2B5EF4-FFF2-40B4-BE49-F238E27FC236}">
                <a16:creationId xmlns:a16="http://schemas.microsoft.com/office/drawing/2014/main" id="{A5623804-06B1-4FD5-8C18-09BB7C00789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09283" y="363745"/>
            <a:ext cx="921375" cy="759600"/>
          </a:xfrm>
          <a:prstGeom prst="rect">
            <a:avLst/>
          </a:prstGeom>
        </p:spPr>
      </p:pic>
    </p:spTree>
    <p:extLst>
      <p:ext uri="{BB962C8B-B14F-4D97-AF65-F5344CB8AC3E}">
        <p14:creationId xmlns:p14="http://schemas.microsoft.com/office/powerpoint/2010/main" val="3154000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02AEEFC4-36ED-4BA0-8BF0-403051C5C947}"/>
              </a:ext>
            </a:extLst>
          </p:cNvPr>
          <p:cNvSpPr/>
          <p:nvPr userDrawn="1"/>
        </p:nvSpPr>
        <p:spPr>
          <a:xfrm rot="18900000">
            <a:off x="-205693" y="-1452210"/>
            <a:ext cx="9578387" cy="11293708"/>
          </a:xfrm>
          <a:custGeom>
            <a:avLst/>
            <a:gdLst>
              <a:gd name="connsiteX0" fmla="*/ 8618166 w 9578387"/>
              <a:gd name="connsiteY0" fmla="*/ 8809226 h 11293708"/>
              <a:gd name="connsiteX1" fmla="*/ 8886069 w 9578387"/>
              <a:gd name="connsiteY1" fmla="*/ 9077131 h 11293708"/>
              <a:gd name="connsiteX2" fmla="*/ 6669491 w 9578387"/>
              <a:gd name="connsiteY2" fmla="*/ 11293708 h 11293708"/>
              <a:gd name="connsiteX3" fmla="*/ 4486509 w 9578387"/>
              <a:gd name="connsiteY3" fmla="*/ 9110726 h 11293708"/>
              <a:gd name="connsiteX4" fmla="*/ 4576855 w 9578387"/>
              <a:gd name="connsiteY4" fmla="*/ 9175505 h 11293708"/>
              <a:gd name="connsiteX5" fmla="*/ 8608372 w 9578387"/>
              <a:gd name="connsiteY5" fmla="*/ 8818887 h 11293708"/>
              <a:gd name="connsiteX6" fmla="*/ 8618166 w 9578387"/>
              <a:gd name="connsiteY6" fmla="*/ 8809226 h 11293708"/>
              <a:gd name="connsiteX7" fmla="*/ 8668631 w 9578387"/>
              <a:gd name="connsiteY7" fmla="*/ 4290564 h 11293708"/>
              <a:gd name="connsiteX8" fmla="*/ 8618166 w 9578387"/>
              <a:gd name="connsiteY8" fmla="*/ 8809226 h 11293708"/>
              <a:gd name="connsiteX9" fmla="*/ 6383356 w 9578387"/>
              <a:gd name="connsiteY9" fmla="*/ 6574415 h 11293708"/>
              <a:gd name="connsiteX10" fmla="*/ 5074459 w 9578387"/>
              <a:gd name="connsiteY10" fmla="*/ 0 h 11293708"/>
              <a:gd name="connsiteX11" fmla="*/ 9016827 w 9578387"/>
              <a:gd name="connsiteY11" fmla="*/ 3942368 h 11293708"/>
              <a:gd name="connsiteX12" fmla="*/ 8668631 w 9578387"/>
              <a:gd name="connsiteY12" fmla="*/ 4290564 h 11293708"/>
              <a:gd name="connsiteX13" fmla="*/ 4140309 w 9578387"/>
              <a:gd name="connsiteY13" fmla="*/ 4230238 h 11293708"/>
              <a:gd name="connsiteX14" fmla="*/ 3766223 w 9578387"/>
              <a:gd name="connsiteY14" fmla="*/ 8383350 h 11293708"/>
              <a:gd name="connsiteX15" fmla="*/ 3787894 w 9578387"/>
              <a:gd name="connsiteY15" fmla="*/ 8412111 h 11293708"/>
              <a:gd name="connsiteX16" fmla="*/ 0 w 9578387"/>
              <a:gd name="connsiteY16" fmla="*/ 4624217 h 11293708"/>
              <a:gd name="connsiteX17" fmla="*/ 6566 w 9578387"/>
              <a:gd name="connsiteY17" fmla="*/ 4600329 h 11293708"/>
              <a:gd name="connsiteX18" fmla="*/ 353381 w 9578387"/>
              <a:gd name="connsiteY18" fmla="*/ 3694609 h 11293708"/>
              <a:gd name="connsiteX19" fmla="*/ 447444 w 9578387"/>
              <a:gd name="connsiteY19" fmla="*/ 3506556 h 11293708"/>
              <a:gd name="connsiteX20" fmla="*/ 3361034 w 9578387"/>
              <a:gd name="connsiteY20" fmla="*/ 592966 h 11293708"/>
              <a:gd name="connsiteX21" fmla="*/ 3604035 w 9578387"/>
              <a:gd name="connsiteY21" fmla="*/ 474246 h 11293708"/>
              <a:gd name="connsiteX22" fmla="*/ 4823677 w 9578387"/>
              <a:gd name="connsiteY22" fmla="*/ 53620 h 1129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578387" h="11293708">
                <a:moveTo>
                  <a:pt x="8618166" y="8809226"/>
                </a:moveTo>
                <a:lnTo>
                  <a:pt x="8886069" y="9077131"/>
                </a:lnTo>
                <a:lnTo>
                  <a:pt x="6669491" y="11293708"/>
                </a:lnTo>
                <a:lnTo>
                  <a:pt x="4486509" y="9110726"/>
                </a:lnTo>
                <a:lnTo>
                  <a:pt x="4576855" y="9175505"/>
                </a:lnTo>
                <a:cubicBezTo>
                  <a:pt x="5808758" y="10012743"/>
                  <a:pt x="7499544" y="9898438"/>
                  <a:pt x="8608372" y="8818887"/>
                </a:cubicBezTo>
                <a:cubicBezTo>
                  <a:pt x="8611533" y="8815726"/>
                  <a:pt x="8614850" y="8812409"/>
                  <a:pt x="8618166" y="8809226"/>
                </a:cubicBezTo>
                <a:close/>
                <a:moveTo>
                  <a:pt x="8668631" y="4290564"/>
                </a:moveTo>
                <a:cubicBezTo>
                  <a:pt x="9901091" y="5552875"/>
                  <a:pt x="9878474" y="7574785"/>
                  <a:pt x="8618166" y="8809226"/>
                </a:cubicBezTo>
                <a:lnTo>
                  <a:pt x="6383356" y="6574415"/>
                </a:lnTo>
                <a:close/>
                <a:moveTo>
                  <a:pt x="5074459" y="0"/>
                </a:moveTo>
                <a:lnTo>
                  <a:pt x="9016827" y="3942368"/>
                </a:lnTo>
                <a:lnTo>
                  <a:pt x="8668631" y="4290564"/>
                </a:lnTo>
                <a:cubicBezTo>
                  <a:pt x="7434859" y="3023446"/>
                  <a:pt x="5407383" y="2996443"/>
                  <a:pt x="4140309" y="4230238"/>
                </a:cubicBezTo>
                <a:cubicBezTo>
                  <a:pt x="2992022" y="5348364"/>
                  <a:pt x="2862103" y="7118277"/>
                  <a:pt x="3766223" y="8383350"/>
                </a:cubicBezTo>
                <a:lnTo>
                  <a:pt x="3787894" y="8412111"/>
                </a:lnTo>
                <a:lnTo>
                  <a:pt x="0" y="4624217"/>
                </a:lnTo>
                <a:lnTo>
                  <a:pt x="6566" y="4600329"/>
                </a:lnTo>
                <a:cubicBezTo>
                  <a:pt x="99361" y="4292107"/>
                  <a:pt x="214970" y="3989314"/>
                  <a:pt x="353381" y="3694609"/>
                </a:cubicBezTo>
                <a:lnTo>
                  <a:pt x="447444" y="3506556"/>
                </a:lnTo>
                <a:lnTo>
                  <a:pt x="3361034" y="592966"/>
                </a:lnTo>
                <a:lnTo>
                  <a:pt x="3604035" y="474246"/>
                </a:lnTo>
                <a:cubicBezTo>
                  <a:pt x="3998686" y="293379"/>
                  <a:pt x="4407335" y="153180"/>
                  <a:pt x="4823677" y="53620"/>
                </a:cubicBezTo>
                <a:close/>
              </a:path>
            </a:pathLst>
          </a:custGeom>
          <a:solidFill>
            <a:schemeClr val="accent2">
              <a:lumMod val="50000"/>
              <a:alpha val="62000"/>
            </a:schemeClr>
          </a:solidFill>
          <a:ln w="6477" cap="flat">
            <a:noFill/>
            <a:prstDash val="solid"/>
            <a:miter/>
          </a:ln>
        </p:spPr>
        <p:txBody>
          <a:bodyPr wrap="square" rtlCol="0" anchor="ctr">
            <a:noAutofit/>
          </a:bodyPr>
          <a:lstStyle/>
          <a:p>
            <a:endParaRPr lang="en-GB" dirty="0"/>
          </a:p>
        </p:txBody>
      </p:sp>
      <p:sp>
        <p:nvSpPr>
          <p:cNvPr id="8" name="Rectangle 7">
            <a:extLst>
              <a:ext uri="{FF2B5EF4-FFF2-40B4-BE49-F238E27FC236}">
                <a16:creationId xmlns:a16="http://schemas.microsoft.com/office/drawing/2014/main" id="{6E625473-9734-482C-B866-996AD6E94D76}"/>
              </a:ext>
            </a:extLst>
          </p:cNvPr>
          <p:cNvSpPr/>
          <p:nvPr userDrawn="1"/>
        </p:nvSpPr>
        <p:spPr>
          <a:xfrm>
            <a:off x="0" y="0"/>
            <a:ext cx="9906000" cy="6858000"/>
          </a:xfrm>
          <a:prstGeom prst="rect">
            <a:avLst/>
          </a:prstGeom>
          <a:gradFill flip="none" rotWithShape="1">
            <a:gsLst>
              <a:gs pos="8000">
                <a:srgbClr val="34B9B0">
                  <a:alpha val="70000"/>
                </a:srgbClr>
              </a:gs>
              <a:gs pos="87000">
                <a:schemeClr val="accent4">
                  <a:alpha val="61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63" dirty="0"/>
          </a:p>
        </p:txBody>
      </p:sp>
      <p:sp>
        <p:nvSpPr>
          <p:cNvPr id="2" name="Title 1">
            <a:extLst>
              <a:ext uri="{FF2B5EF4-FFF2-40B4-BE49-F238E27FC236}">
                <a16:creationId xmlns:a16="http://schemas.microsoft.com/office/drawing/2014/main" id="{760A8C28-1978-43C1-9D49-2ECFB1543C4F}"/>
              </a:ext>
            </a:extLst>
          </p:cNvPr>
          <p:cNvSpPr>
            <a:spLocks noGrp="1"/>
          </p:cNvSpPr>
          <p:nvPr>
            <p:ph type="title"/>
          </p:nvPr>
        </p:nvSpPr>
        <p:spPr>
          <a:xfrm>
            <a:off x="371475" y="2114555"/>
            <a:ext cx="4344194" cy="2746375"/>
          </a:xfrm>
        </p:spPr>
        <p:txBody>
          <a:bodyPr anchor="t" anchorCtr="0">
            <a:normAutofit/>
          </a:bodyPr>
          <a:lstStyle>
            <a:lvl1pPr>
              <a:defRPr sz="5200">
                <a:solidFill>
                  <a:schemeClr val="bg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395D3F1F-C25E-41F5-8181-49113B8B3286}"/>
              </a:ext>
            </a:extLst>
          </p:cNvPr>
          <p:cNvSpPr>
            <a:spLocks noGrp="1"/>
          </p:cNvSpPr>
          <p:nvPr>
            <p:ph type="body" idx="1"/>
          </p:nvPr>
        </p:nvSpPr>
        <p:spPr>
          <a:xfrm>
            <a:off x="371475" y="4887918"/>
            <a:ext cx="4344194" cy="782637"/>
          </a:xfrm>
        </p:spPr>
        <p:txBody>
          <a:bodyPr>
            <a:normAutofit/>
          </a:bodyPr>
          <a:lstStyle>
            <a:lvl1pPr marL="0" indent="0">
              <a:buNone/>
              <a:defRPr sz="1800">
                <a:solidFill>
                  <a:schemeClr val="bg1"/>
                </a:solidFill>
              </a:defRPr>
            </a:lvl1pPr>
            <a:lvl2pPr marL="371484" indent="0">
              <a:buNone/>
              <a:defRPr sz="1625">
                <a:solidFill>
                  <a:schemeClr val="tx1">
                    <a:tint val="75000"/>
                  </a:schemeClr>
                </a:solidFill>
              </a:defRPr>
            </a:lvl2pPr>
            <a:lvl3pPr marL="742969" indent="0">
              <a:buNone/>
              <a:defRPr sz="1463">
                <a:solidFill>
                  <a:schemeClr val="tx1">
                    <a:tint val="75000"/>
                  </a:schemeClr>
                </a:solidFill>
              </a:defRPr>
            </a:lvl3pPr>
            <a:lvl4pPr marL="1114453" indent="0">
              <a:buNone/>
              <a:defRPr sz="1300">
                <a:solidFill>
                  <a:schemeClr val="tx1">
                    <a:tint val="75000"/>
                  </a:schemeClr>
                </a:solidFill>
              </a:defRPr>
            </a:lvl4pPr>
            <a:lvl5pPr marL="1485937" indent="0">
              <a:buNone/>
              <a:defRPr sz="1300">
                <a:solidFill>
                  <a:schemeClr val="tx1">
                    <a:tint val="75000"/>
                  </a:schemeClr>
                </a:solidFill>
              </a:defRPr>
            </a:lvl5pPr>
            <a:lvl6pPr marL="1857421" indent="0">
              <a:buNone/>
              <a:defRPr sz="1300">
                <a:solidFill>
                  <a:schemeClr val="tx1">
                    <a:tint val="75000"/>
                  </a:schemeClr>
                </a:solidFill>
              </a:defRPr>
            </a:lvl6pPr>
            <a:lvl7pPr marL="2228906" indent="0">
              <a:buNone/>
              <a:defRPr sz="1300">
                <a:solidFill>
                  <a:schemeClr val="tx1">
                    <a:tint val="75000"/>
                  </a:schemeClr>
                </a:solidFill>
              </a:defRPr>
            </a:lvl7pPr>
            <a:lvl8pPr marL="2600390" indent="0">
              <a:buNone/>
              <a:defRPr sz="1300">
                <a:solidFill>
                  <a:schemeClr val="tx1">
                    <a:tint val="75000"/>
                  </a:schemeClr>
                </a:solidFill>
              </a:defRPr>
            </a:lvl8pPr>
            <a:lvl9pPr marL="2971874" indent="0">
              <a:buNone/>
              <a:defRPr sz="13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374CFD4D-1A3B-49AA-ABEF-83FD4DC1A5FA}"/>
              </a:ext>
            </a:extLst>
          </p:cNvPr>
          <p:cNvSpPr>
            <a:spLocks noGrp="1"/>
          </p:cNvSpPr>
          <p:nvPr>
            <p:ph type="ftr" sz="quarter" idx="11"/>
          </p:nvPr>
        </p:nvSpPr>
        <p:spPr/>
        <p:txBody>
          <a:bodyPr/>
          <a:lstStyle>
            <a:lvl1pPr>
              <a:defRPr>
                <a:solidFill>
                  <a:schemeClr val="bg1"/>
                </a:solidFill>
              </a:defRPr>
            </a:lvl1pPr>
          </a:lstStyle>
          <a:p>
            <a:r>
              <a:rPr lang="en-GB"/>
              <a:t>2022 Full Year Results Presentation, April 2023</a:t>
            </a:r>
            <a:endParaRPr lang="en-GB" dirty="0"/>
          </a:p>
        </p:txBody>
      </p:sp>
      <p:sp>
        <p:nvSpPr>
          <p:cNvPr id="6" name="Slide Number Placeholder 5">
            <a:extLst>
              <a:ext uri="{FF2B5EF4-FFF2-40B4-BE49-F238E27FC236}">
                <a16:creationId xmlns:a16="http://schemas.microsoft.com/office/drawing/2014/main" id="{58407AEF-EEB6-449C-8238-9AD0DBFA7506}"/>
              </a:ext>
            </a:extLst>
          </p:cNvPr>
          <p:cNvSpPr>
            <a:spLocks noGrp="1"/>
          </p:cNvSpPr>
          <p:nvPr>
            <p:ph type="sldNum" sz="quarter" idx="12"/>
          </p:nvPr>
        </p:nvSpPr>
        <p:spPr/>
        <p:txBody>
          <a:bodyPr/>
          <a:lstStyle>
            <a:lvl1pPr>
              <a:defRPr>
                <a:solidFill>
                  <a:schemeClr val="bg1"/>
                </a:solidFill>
              </a:defRPr>
            </a:lvl1pPr>
          </a:lstStyle>
          <a:p>
            <a:fld id="{88476D58-9353-4E68-BA19-6B4C3BA837E1}" type="slidenum">
              <a:rPr lang="en-GB" smtClean="0"/>
              <a:pPr/>
              <a:t>‹#›</a:t>
            </a:fld>
            <a:endParaRPr lang="en-GB" dirty="0"/>
          </a:p>
        </p:txBody>
      </p:sp>
      <p:sp>
        <p:nvSpPr>
          <p:cNvPr id="38" name="Rectangle 37">
            <a:extLst>
              <a:ext uri="{FF2B5EF4-FFF2-40B4-BE49-F238E27FC236}">
                <a16:creationId xmlns:a16="http://schemas.microsoft.com/office/drawing/2014/main" id="{2F9EB887-949B-498E-AED2-FD7BFFA8DB72}"/>
              </a:ext>
            </a:extLst>
          </p:cNvPr>
          <p:cNvSpPr/>
          <p:nvPr userDrawn="1"/>
        </p:nvSpPr>
        <p:spPr>
          <a:xfrm>
            <a:off x="0" y="6943106"/>
            <a:ext cx="9906000" cy="557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894" dirty="0">
                <a:solidFill>
                  <a:schemeClr val="tx1"/>
                </a:solidFill>
              </a:rPr>
              <a:t>To update the background image: Right click &gt; </a:t>
            </a:r>
            <a:r>
              <a:rPr lang="en-US" sz="894" b="1" dirty="0">
                <a:solidFill>
                  <a:schemeClr val="tx1"/>
                </a:solidFill>
              </a:rPr>
              <a:t>Format Background</a:t>
            </a:r>
            <a:r>
              <a:rPr lang="en-US" sz="894" dirty="0">
                <a:solidFill>
                  <a:schemeClr val="tx1"/>
                </a:solidFill>
              </a:rPr>
              <a:t>. In the panel on the right, select </a:t>
            </a:r>
            <a:r>
              <a:rPr lang="en-US" sz="894" b="1" dirty="0">
                <a:solidFill>
                  <a:schemeClr val="tx1"/>
                </a:solidFill>
              </a:rPr>
              <a:t>Picture or texture fill </a:t>
            </a:r>
            <a:r>
              <a:rPr lang="en-US" sz="894" dirty="0">
                <a:solidFill>
                  <a:schemeClr val="tx1"/>
                </a:solidFill>
              </a:rPr>
              <a:t>&gt;</a:t>
            </a:r>
            <a:r>
              <a:rPr lang="en-US" sz="894" b="1" dirty="0">
                <a:solidFill>
                  <a:schemeClr val="tx1"/>
                </a:solidFill>
              </a:rPr>
              <a:t> Insert </a:t>
            </a:r>
            <a:r>
              <a:rPr lang="en-US" sz="894" b="0" dirty="0">
                <a:solidFill>
                  <a:schemeClr val="tx1"/>
                </a:solidFill>
              </a:rPr>
              <a:t>&gt; </a:t>
            </a:r>
            <a:r>
              <a:rPr lang="en-US" sz="894" b="1" dirty="0">
                <a:solidFill>
                  <a:schemeClr val="tx1"/>
                </a:solidFill>
              </a:rPr>
              <a:t>From a file </a:t>
            </a:r>
            <a:r>
              <a:rPr lang="en-US" sz="894" b="0" dirty="0">
                <a:solidFill>
                  <a:schemeClr val="tx1"/>
                </a:solidFill>
              </a:rPr>
              <a:t>&gt; Browse to your image and click </a:t>
            </a:r>
            <a:r>
              <a:rPr lang="en-US" sz="894" b="1" dirty="0">
                <a:solidFill>
                  <a:schemeClr val="tx1"/>
                </a:solidFill>
              </a:rPr>
              <a:t>Open. </a:t>
            </a:r>
            <a:br>
              <a:rPr lang="en-US" sz="894" b="1" dirty="0">
                <a:solidFill>
                  <a:schemeClr val="tx1"/>
                </a:solidFill>
              </a:rPr>
            </a:br>
            <a:r>
              <a:rPr lang="en-US" sz="894" b="1" dirty="0">
                <a:solidFill>
                  <a:schemeClr val="tx1"/>
                </a:solidFill>
              </a:rPr>
              <a:t>Note: Imagery should be black and white before being inserted.</a:t>
            </a:r>
            <a:r>
              <a:rPr lang="en-US" sz="894" b="0" dirty="0">
                <a:solidFill>
                  <a:schemeClr val="tx1"/>
                </a:solidFill>
              </a:rPr>
              <a:t> </a:t>
            </a:r>
            <a:r>
              <a:rPr lang="en-US" sz="894" b="1" dirty="0">
                <a:solidFill>
                  <a:schemeClr val="tx1"/>
                </a:solidFill>
              </a:rPr>
              <a:t> </a:t>
            </a:r>
            <a:r>
              <a:rPr lang="en-US" sz="894" dirty="0">
                <a:solidFill>
                  <a:schemeClr val="tx1"/>
                </a:solidFill>
              </a:rPr>
              <a:t>   </a:t>
            </a:r>
            <a:endParaRPr lang="en-GB" sz="894" dirty="0">
              <a:solidFill>
                <a:schemeClr val="tx1"/>
              </a:solidFill>
            </a:endParaRPr>
          </a:p>
        </p:txBody>
      </p:sp>
      <p:pic>
        <p:nvPicPr>
          <p:cNvPr id="11" name="Graphic 10">
            <a:extLst>
              <a:ext uri="{FF2B5EF4-FFF2-40B4-BE49-F238E27FC236}">
                <a16:creationId xmlns:a16="http://schemas.microsoft.com/office/drawing/2014/main" id="{B8E4A6DB-208E-45D4-8451-2BF02A6B7FF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09283" y="363745"/>
            <a:ext cx="921375" cy="759600"/>
          </a:xfrm>
          <a:prstGeom prst="rect">
            <a:avLst/>
          </a:prstGeom>
        </p:spPr>
      </p:pic>
    </p:spTree>
    <p:extLst>
      <p:ext uri="{BB962C8B-B14F-4D97-AF65-F5344CB8AC3E}">
        <p14:creationId xmlns:p14="http://schemas.microsoft.com/office/powerpoint/2010/main" val="73489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secHead" preserve="1">
  <p:cSld name="Divider 3">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FC8C5C53-2C76-45D8-9CC0-1BC16EE6326B}"/>
              </a:ext>
            </a:extLst>
          </p:cNvPr>
          <p:cNvSpPr/>
          <p:nvPr userDrawn="1"/>
        </p:nvSpPr>
        <p:spPr>
          <a:xfrm rot="18900000">
            <a:off x="-205693" y="-1452210"/>
            <a:ext cx="9578387" cy="11293708"/>
          </a:xfrm>
          <a:custGeom>
            <a:avLst/>
            <a:gdLst>
              <a:gd name="connsiteX0" fmla="*/ 8618166 w 9578387"/>
              <a:gd name="connsiteY0" fmla="*/ 8809226 h 11293708"/>
              <a:gd name="connsiteX1" fmla="*/ 8886069 w 9578387"/>
              <a:gd name="connsiteY1" fmla="*/ 9077131 h 11293708"/>
              <a:gd name="connsiteX2" fmla="*/ 6669491 w 9578387"/>
              <a:gd name="connsiteY2" fmla="*/ 11293708 h 11293708"/>
              <a:gd name="connsiteX3" fmla="*/ 4486509 w 9578387"/>
              <a:gd name="connsiteY3" fmla="*/ 9110726 h 11293708"/>
              <a:gd name="connsiteX4" fmla="*/ 4576855 w 9578387"/>
              <a:gd name="connsiteY4" fmla="*/ 9175505 h 11293708"/>
              <a:gd name="connsiteX5" fmla="*/ 8608372 w 9578387"/>
              <a:gd name="connsiteY5" fmla="*/ 8818887 h 11293708"/>
              <a:gd name="connsiteX6" fmla="*/ 8618166 w 9578387"/>
              <a:gd name="connsiteY6" fmla="*/ 8809226 h 11293708"/>
              <a:gd name="connsiteX7" fmla="*/ 8668631 w 9578387"/>
              <a:gd name="connsiteY7" fmla="*/ 4290564 h 11293708"/>
              <a:gd name="connsiteX8" fmla="*/ 8618166 w 9578387"/>
              <a:gd name="connsiteY8" fmla="*/ 8809226 h 11293708"/>
              <a:gd name="connsiteX9" fmla="*/ 6383356 w 9578387"/>
              <a:gd name="connsiteY9" fmla="*/ 6574415 h 11293708"/>
              <a:gd name="connsiteX10" fmla="*/ 5074459 w 9578387"/>
              <a:gd name="connsiteY10" fmla="*/ 0 h 11293708"/>
              <a:gd name="connsiteX11" fmla="*/ 9016827 w 9578387"/>
              <a:gd name="connsiteY11" fmla="*/ 3942368 h 11293708"/>
              <a:gd name="connsiteX12" fmla="*/ 8668631 w 9578387"/>
              <a:gd name="connsiteY12" fmla="*/ 4290564 h 11293708"/>
              <a:gd name="connsiteX13" fmla="*/ 4140309 w 9578387"/>
              <a:gd name="connsiteY13" fmla="*/ 4230238 h 11293708"/>
              <a:gd name="connsiteX14" fmla="*/ 3766223 w 9578387"/>
              <a:gd name="connsiteY14" fmla="*/ 8383350 h 11293708"/>
              <a:gd name="connsiteX15" fmla="*/ 3787894 w 9578387"/>
              <a:gd name="connsiteY15" fmla="*/ 8412111 h 11293708"/>
              <a:gd name="connsiteX16" fmla="*/ 0 w 9578387"/>
              <a:gd name="connsiteY16" fmla="*/ 4624217 h 11293708"/>
              <a:gd name="connsiteX17" fmla="*/ 6566 w 9578387"/>
              <a:gd name="connsiteY17" fmla="*/ 4600329 h 11293708"/>
              <a:gd name="connsiteX18" fmla="*/ 353381 w 9578387"/>
              <a:gd name="connsiteY18" fmla="*/ 3694609 h 11293708"/>
              <a:gd name="connsiteX19" fmla="*/ 447444 w 9578387"/>
              <a:gd name="connsiteY19" fmla="*/ 3506556 h 11293708"/>
              <a:gd name="connsiteX20" fmla="*/ 3361034 w 9578387"/>
              <a:gd name="connsiteY20" fmla="*/ 592966 h 11293708"/>
              <a:gd name="connsiteX21" fmla="*/ 3604035 w 9578387"/>
              <a:gd name="connsiteY21" fmla="*/ 474246 h 11293708"/>
              <a:gd name="connsiteX22" fmla="*/ 4823677 w 9578387"/>
              <a:gd name="connsiteY22" fmla="*/ 53620 h 1129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578387" h="11293708">
                <a:moveTo>
                  <a:pt x="8618166" y="8809226"/>
                </a:moveTo>
                <a:lnTo>
                  <a:pt x="8886069" y="9077131"/>
                </a:lnTo>
                <a:lnTo>
                  <a:pt x="6669491" y="11293708"/>
                </a:lnTo>
                <a:lnTo>
                  <a:pt x="4486509" y="9110726"/>
                </a:lnTo>
                <a:lnTo>
                  <a:pt x="4576855" y="9175505"/>
                </a:lnTo>
                <a:cubicBezTo>
                  <a:pt x="5808758" y="10012743"/>
                  <a:pt x="7499544" y="9898438"/>
                  <a:pt x="8608372" y="8818887"/>
                </a:cubicBezTo>
                <a:cubicBezTo>
                  <a:pt x="8611533" y="8815726"/>
                  <a:pt x="8614850" y="8812409"/>
                  <a:pt x="8618166" y="8809226"/>
                </a:cubicBezTo>
                <a:close/>
                <a:moveTo>
                  <a:pt x="8668631" y="4290564"/>
                </a:moveTo>
                <a:cubicBezTo>
                  <a:pt x="9901091" y="5552875"/>
                  <a:pt x="9878474" y="7574785"/>
                  <a:pt x="8618166" y="8809226"/>
                </a:cubicBezTo>
                <a:lnTo>
                  <a:pt x="6383356" y="6574415"/>
                </a:lnTo>
                <a:close/>
                <a:moveTo>
                  <a:pt x="5074459" y="0"/>
                </a:moveTo>
                <a:lnTo>
                  <a:pt x="9016827" y="3942368"/>
                </a:lnTo>
                <a:lnTo>
                  <a:pt x="8668631" y="4290564"/>
                </a:lnTo>
                <a:cubicBezTo>
                  <a:pt x="7434859" y="3023446"/>
                  <a:pt x="5407383" y="2996443"/>
                  <a:pt x="4140309" y="4230238"/>
                </a:cubicBezTo>
                <a:cubicBezTo>
                  <a:pt x="2992022" y="5348364"/>
                  <a:pt x="2862103" y="7118277"/>
                  <a:pt x="3766223" y="8383350"/>
                </a:cubicBezTo>
                <a:lnTo>
                  <a:pt x="3787894" y="8412111"/>
                </a:lnTo>
                <a:lnTo>
                  <a:pt x="0" y="4624217"/>
                </a:lnTo>
                <a:lnTo>
                  <a:pt x="6566" y="4600329"/>
                </a:lnTo>
                <a:cubicBezTo>
                  <a:pt x="99361" y="4292107"/>
                  <a:pt x="214970" y="3989314"/>
                  <a:pt x="353381" y="3694609"/>
                </a:cubicBezTo>
                <a:lnTo>
                  <a:pt x="447444" y="3506556"/>
                </a:lnTo>
                <a:lnTo>
                  <a:pt x="3361034" y="592966"/>
                </a:lnTo>
                <a:lnTo>
                  <a:pt x="3604035" y="474246"/>
                </a:lnTo>
                <a:cubicBezTo>
                  <a:pt x="3998686" y="293379"/>
                  <a:pt x="4407335" y="153180"/>
                  <a:pt x="4823677" y="53620"/>
                </a:cubicBezTo>
                <a:close/>
              </a:path>
            </a:pathLst>
          </a:custGeom>
          <a:solidFill>
            <a:schemeClr val="accent2">
              <a:lumMod val="50000"/>
              <a:alpha val="62000"/>
            </a:schemeClr>
          </a:solidFill>
          <a:ln w="6477" cap="flat">
            <a:noFill/>
            <a:prstDash val="solid"/>
            <a:miter/>
          </a:ln>
        </p:spPr>
        <p:txBody>
          <a:bodyPr wrap="square" rtlCol="0" anchor="ctr">
            <a:noAutofit/>
          </a:bodyPr>
          <a:lstStyle/>
          <a:p>
            <a:endParaRPr lang="en-GB" dirty="0"/>
          </a:p>
        </p:txBody>
      </p:sp>
      <p:sp>
        <p:nvSpPr>
          <p:cNvPr id="8" name="Rectangle 7">
            <a:extLst>
              <a:ext uri="{FF2B5EF4-FFF2-40B4-BE49-F238E27FC236}">
                <a16:creationId xmlns:a16="http://schemas.microsoft.com/office/drawing/2014/main" id="{6E625473-9734-482C-B866-996AD6E94D76}"/>
              </a:ext>
            </a:extLst>
          </p:cNvPr>
          <p:cNvSpPr/>
          <p:nvPr userDrawn="1"/>
        </p:nvSpPr>
        <p:spPr>
          <a:xfrm>
            <a:off x="0" y="0"/>
            <a:ext cx="9906000" cy="6858000"/>
          </a:xfrm>
          <a:prstGeom prst="rect">
            <a:avLst/>
          </a:prstGeom>
          <a:gradFill flip="none" rotWithShape="1">
            <a:gsLst>
              <a:gs pos="0">
                <a:schemeClr val="accent2">
                  <a:alpha val="82000"/>
                </a:schemeClr>
              </a:gs>
              <a:gs pos="45000">
                <a:schemeClr val="accent3">
                  <a:alpha val="71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63" dirty="0"/>
          </a:p>
        </p:txBody>
      </p:sp>
      <p:sp>
        <p:nvSpPr>
          <p:cNvPr id="2" name="Title 1">
            <a:extLst>
              <a:ext uri="{FF2B5EF4-FFF2-40B4-BE49-F238E27FC236}">
                <a16:creationId xmlns:a16="http://schemas.microsoft.com/office/drawing/2014/main" id="{760A8C28-1978-43C1-9D49-2ECFB1543C4F}"/>
              </a:ext>
            </a:extLst>
          </p:cNvPr>
          <p:cNvSpPr>
            <a:spLocks noGrp="1"/>
          </p:cNvSpPr>
          <p:nvPr>
            <p:ph type="title"/>
          </p:nvPr>
        </p:nvSpPr>
        <p:spPr>
          <a:xfrm>
            <a:off x="371475" y="2114555"/>
            <a:ext cx="4344194" cy="2746375"/>
          </a:xfrm>
        </p:spPr>
        <p:txBody>
          <a:bodyPr anchor="t" anchorCtr="0">
            <a:normAutofit/>
          </a:bodyPr>
          <a:lstStyle>
            <a:lvl1pPr>
              <a:defRPr sz="5200">
                <a:solidFill>
                  <a:schemeClr val="bg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395D3F1F-C25E-41F5-8181-49113B8B3286}"/>
              </a:ext>
            </a:extLst>
          </p:cNvPr>
          <p:cNvSpPr>
            <a:spLocks noGrp="1"/>
          </p:cNvSpPr>
          <p:nvPr>
            <p:ph type="body" idx="1"/>
          </p:nvPr>
        </p:nvSpPr>
        <p:spPr>
          <a:xfrm>
            <a:off x="371475" y="4887918"/>
            <a:ext cx="4344194" cy="782637"/>
          </a:xfrm>
        </p:spPr>
        <p:txBody>
          <a:bodyPr>
            <a:normAutofit/>
          </a:bodyPr>
          <a:lstStyle>
            <a:lvl1pPr marL="0" indent="0">
              <a:buNone/>
              <a:defRPr sz="1800">
                <a:solidFill>
                  <a:schemeClr val="bg1"/>
                </a:solidFill>
              </a:defRPr>
            </a:lvl1pPr>
            <a:lvl2pPr marL="371484" indent="0">
              <a:buNone/>
              <a:defRPr sz="1625">
                <a:solidFill>
                  <a:schemeClr val="tx1">
                    <a:tint val="75000"/>
                  </a:schemeClr>
                </a:solidFill>
              </a:defRPr>
            </a:lvl2pPr>
            <a:lvl3pPr marL="742969" indent="0">
              <a:buNone/>
              <a:defRPr sz="1463">
                <a:solidFill>
                  <a:schemeClr val="tx1">
                    <a:tint val="75000"/>
                  </a:schemeClr>
                </a:solidFill>
              </a:defRPr>
            </a:lvl3pPr>
            <a:lvl4pPr marL="1114453" indent="0">
              <a:buNone/>
              <a:defRPr sz="1300">
                <a:solidFill>
                  <a:schemeClr val="tx1">
                    <a:tint val="75000"/>
                  </a:schemeClr>
                </a:solidFill>
              </a:defRPr>
            </a:lvl4pPr>
            <a:lvl5pPr marL="1485937" indent="0">
              <a:buNone/>
              <a:defRPr sz="1300">
                <a:solidFill>
                  <a:schemeClr val="tx1">
                    <a:tint val="75000"/>
                  </a:schemeClr>
                </a:solidFill>
              </a:defRPr>
            </a:lvl5pPr>
            <a:lvl6pPr marL="1857421" indent="0">
              <a:buNone/>
              <a:defRPr sz="1300">
                <a:solidFill>
                  <a:schemeClr val="tx1">
                    <a:tint val="75000"/>
                  </a:schemeClr>
                </a:solidFill>
              </a:defRPr>
            </a:lvl6pPr>
            <a:lvl7pPr marL="2228906" indent="0">
              <a:buNone/>
              <a:defRPr sz="1300">
                <a:solidFill>
                  <a:schemeClr val="tx1">
                    <a:tint val="75000"/>
                  </a:schemeClr>
                </a:solidFill>
              </a:defRPr>
            </a:lvl7pPr>
            <a:lvl8pPr marL="2600390" indent="0">
              <a:buNone/>
              <a:defRPr sz="1300">
                <a:solidFill>
                  <a:schemeClr val="tx1">
                    <a:tint val="75000"/>
                  </a:schemeClr>
                </a:solidFill>
              </a:defRPr>
            </a:lvl8pPr>
            <a:lvl9pPr marL="2971874" indent="0">
              <a:buNone/>
              <a:defRPr sz="13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374CFD4D-1A3B-49AA-ABEF-83FD4DC1A5FA}"/>
              </a:ext>
            </a:extLst>
          </p:cNvPr>
          <p:cNvSpPr>
            <a:spLocks noGrp="1"/>
          </p:cNvSpPr>
          <p:nvPr>
            <p:ph type="ftr" sz="quarter" idx="11"/>
          </p:nvPr>
        </p:nvSpPr>
        <p:spPr/>
        <p:txBody>
          <a:bodyPr/>
          <a:lstStyle>
            <a:lvl1pPr>
              <a:defRPr>
                <a:solidFill>
                  <a:schemeClr val="bg1"/>
                </a:solidFill>
              </a:defRPr>
            </a:lvl1pPr>
          </a:lstStyle>
          <a:p>
            <a:r>
              <a:rPr lang="en-GB"/>
              <a:t>2022 Full Year Results Presentation, April 2023</a:t>
            </a:r>
            <a:endParaRPr lang="en-GB" dirty="0"/>
          </a:p>
        </p:txBody>
      </p:sp>
      <p:sp>
        <p:nvSpPr>
          <p:cNvPr id="6" name="Slide Number Placeholder 5">
            <a:extLst>
              <a:ext uri="{FF2B5EF4-FFF2-40B4-BE49-F238E27FC236}">
                <a16:creationId xmlns:a16="http://schemas.microsoft.com/office/drawing/2014/main" id="{58407AEF-EEB6-449C-8238-9AD0DBFA7506}"/>
              </a:ext>
            </a:extLst>
          </p:cNvPr>
          <p:cNvSpPr>
            <a:spLocks noGrp="1"/>
          </p:cNvSpPr>
          <p:nvPr>
            <p:ph type="sldNum" sz="quarter" idx="12"/>
          </p:nvPr>
        </p:nvSpPr>
        <p:spPr/>
        <p:txBody>
          <a:bodyPr/>
          <a:lstStyle>
            <a:lvl1pPr>
              <a:defRPr>
                <a:solidFill>
                  <a:schemeClr val="bg1"/>
                </a:solidFill>
              </a:defRPr>
            </a:lvl1pPr>
          </a:lstStyle>
          <a:p>
            <a:fld id="{88476D58-9353-4E68-BA19-6B4C3BA837E1}" type="slidenum">
              <a:rPr lang="en-GB" smtClean="0"/>
              <a:pPr/>
              <a:t>‹#›</a:t>
            </a:fld>
            <a:endParaRPr lang="en-GB" dirty="0"/>
          </a:p>
        </p:txBody>
      </p:sp>
      <p:sp>
        <p:nvSpPr>
          <p:cNvPr id="22" name="Rectangle 21">
            <a:extLst>
              <a:ext uri="{FF2B5EF4-FFF2-40B4-BE49-F238E27FC236}">
                <a16:creationId xmlns:a16="http://schemas.microsoft.com/office/drawing/2014/main" id="{4D14CF6B-0BE5-4608-BFCF-386CAB269C79}"/>
              </a:ext>
            </a:extLst>
          </p:cNvPr>
          <p:cNvSpPr/>
          <p:nvPr userDrawn="1"/>
        </p:nvSpPr>
        <p:spPr>
          <a:xfrm>
            <a:off x="0" y="6943106"/>
            <a:ext cx="9906000" cy="557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894" dirty="0">
                <a:solidFill>
                  <a:schemeClr val="tx1"/>
                </a:solidFill>
              </a:rPr>
              <a:t>To update the background image: Right click &gt; </a:t>
            </a:r>
            <a:r>
              <a:rPr lang="en-US" sz="894" b="1" dirty="0">
                <a:solidFill>
                  <a:schemeClr val="tx1"/>
                </a:solidFill>
              </a:rPr>
              <a:t>Format Background</a:t>
            </a:r>
            <a:r>
              <a:rPr lang="en-US" sz="894" dirty="0">
                <a:solidFill>
                  <a:schemeClr val="tx1"/>
                </a:solidFill>
              </a:rPr>
              <a:t>. In the panel on the right, select </a:t>
            </a:r>
            <a:r>
              <a:rPr lang="en-US" sz="894" b="1" dirty="0">
                <a:solidFill>
                  <a:schemeClr val="tx1"/>
                </a:solidFill>
              </a:rPr>
              <a:t>Picture or texture fill </a:t>
            </a:r>
            <a:r>
              <a:rPr lang="en-US" sz="894" dirty="0">
                <a:solidFill>
                  <a:schemeClr val="tx1"/>
                </a:solidFill>
              </a:rPr>
              <a:t>&gt;</a:t>
            </a:r>
            <a:r>
              <a:rPr lang="en-US" sz="894" b="1" dirty="0">
                <a:solidFill>
                  <a:schemeClr val="tx1"/>
                </a:solidFill>
              </a:rPr>
              <a:t> Insert </a:t>
            </a:r>
            <a:r>
              <a:rPr lang="en-US" sz="894" b="0" dirty="0">
                <a:solidFill>
                  <a:schemeClr val="tx1"/>
                </a:solidFill>
              </a:rPr>
              <a:t>&gt; </a:t>
            </a:r>
            <a:r>
              <a:rPr lang="en-US" sz="894" b="1" dirty="0">
                <a:solidFill>
                  <a:schemeClr val="tx1"/>
                </a:solidFill>
              </a:rPr>
              <a:t>From a file </a:t>
            </a:r>
            <a:r>
              <a:rPr lang="en-US" sz="894" b="0" dirty="0">
                <a:solidFill>
                  <a:schemeClr val="tx1"/>
                </a:solidFill>
              </a:rPr>
              <a:t>&gt; Browse to your image and click </a:t>
            </a:r>
            <a:r>
              <a:rPr lang="en-US" sz="894" b="1" dirty="0">
                <a:solidFill>
                  <a:schemeClr val="tx1"/>
                </a:solidFill>
              </a:rPr>
              <a:t>Open. </a:t>
            </a:r>
            <a:br>
              <a:rPr lang="en-US" sz="894" b="1" dirty="0">
                <a:solidFill>
                  <a:schemeClr val="tx1"/>
                </a:solidFill>
              </a:rPr>
            </a:br>
            <a:r>
              <a:rPr lang="en-US" sz="894" b="1" dirty="0">
                <a:solidFill>
                  <a:schemeClr val="tx1"/>
                </a:solidFill>
              </a:rPr>
              <a:t>Note: Imagery should be black and white before being inserted.</a:t>
            </a:r>
            <a:r>
              <a:rPr lang="en-US" sz="894" b="0" dirty="0">
                <a:solidFill>
                  <a:schemeClr val="tx1"/>
                </a:solidFill>
              </a:rPr>
              <a:t> </a:t>
            </a:r>
            <a:r>
              <a:rPr lang="en-US" sz="894" b="1" dirty="0">
                <a:solidFill>
                  <a:schemeClr val="tx1"/>
                </a:solidFill>
              </a:rPr>
              <a:t> </a:t>
            </a:r>
            <a:r>
              <a:rPr lang="en-US" sz="894" dirty="0">
                <a:solidFill>
                  <a:schemeClr val="tx1"/>
                </a:solidFill>
              </a:rPr>
              <a:t>   </a:t>
            </a:r>
            <a:endParaRPr lang="en-GB" sz="894" dirty="0">
              <a:solidFill>
                <a:schemeClr val="tx1"/>
              </a:solidFill>
            </a:endParaRPr>
          </a:p>
        </p:txBody>
      </p:sp>
      <p:pic>
        <p:nvPicPr>
          <p:cNvPr id="24" name="Graphic 23">
            <a:extLst>
              <a:ext uri="{FF2B5EF4-FFF2-40B4-BE49-F238E27FC236}">
                <a16:creationId xmlns:a16="http://schemas.microsoft.com/office/drawing/2014/main" id="{0454E984-DD4D-4DF5-9B66-87129C8634E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09283" y="363745"/>
            <a:ext cx="921375" cy="759600"/>
          </a:xfrm>
          <a:prstGeom prst="rect">
            <a:avLst/>
          </a:prstGeom>
        </p:spPr>
      </p:pic>
    </p:spTree>
    <p:extLst>
      <p:ext uri="{BB962C8B-B14F-4D97-AF65-F5344CB8AC3E}">
        <p14:creationId xmlns:p14="http://schemas.microsoft.com/office/powerpoint/2010/main" val="311529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secHead" preserve="1">
  <p:cSld name="Divider 4">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FCED473B-B7D1-4460-857D-9D331E80480F}"/>
              </a:ext>
            </a:extLst>
          </p:cNvPr>
          <p:cNvSpPr/>
          <p:nvPr userDrawn="1"/>
        </p:nvSpPr>
        <p:spPr>
          <a:xfrm rot="18900000">
            <a:off x="-205693" y="-1452210"/>
            <a:ext cx="9578387" cy="11293708"/>
          </a:xfrm>
          <a:custGeom>
            <a:avLst/>
            <a:gdLst>
              <a:gd name="connsiteX0" fmla="*/ 8618166 w 9578387"/>
              <a:gd name="connsiteY0" fmla="*/ 8809226 h 11293708"/>
              <a:gd name="connsiteX1" fmla="*/ 8886069 w 9578387"/>
              <a:gd name="connsiteY1" fmla="*/ 9077131 h 11293708"/>
              <a:gd name="connsiteX2" fmla="*/ 6669491 w 9578387"/>
              <a:gd name="connsiteY2" fmla="*/ 11293708 h 11293708"/>
              <a:gd name="connsiteX3" fmla="*/ 4486509 w 9578387"/>
              <a:gd name="connsiteY3" fmla="*/ 9110726 h 11293708"/>
              <a:gd name="connsiteX4" fmla="*/ 4576855 w 9578387"/>
              <a:gd name="connsiteY4" fmla="*/ 9175505 h 11293708"/>
              <a:gd name="connsiteX5" fmla="*/ 8608372 w 9578387"/>
              <a:gd name="connsiteY5" fmla="*/ 8818887 h 11293708"/>
              <a:gd name="connsiteX6" fmla="*/ 8618166 w 9578387"/>
              <a:gd name="connsiteY6" fmla="*/ 8809226 h 11293708"/>
              <a:gd name="connsiteX7" fmla="*/ 8668631 w 9578387"/>
              <a:gd name="connsiteY7" fmla="*/ 4290564 h 11293708"/>
              <a:gd name="connsiteX8" fmla="*/ 8618166 w 9578387"/>
              <a:gd name="connsiteY8" fmla="*/ 8809226 h 11293708"/>
              <a:gd name="connsiteX9" fmla="*/ 6383356 w 9578387"/>
              <a:gd name="connsiteY9" fmla="*/ 6574415 h 11293708"/>
              <a:gd name="connsiteX10" fmla="*/ 5074459 w 9578387"/>
              <a:gd name="connsiteY10" fmla="*/ 0 h 11293708"/>
              <a:gd name="connsiteX11" fmla="*/ 9016827 w 9578387"/>
              <a:gd name="connsiteY11" fmla="*/ 3942368 h 11293708"/>
              <a:gd name="connsiteX12" fmla="*/ 8668631 w 9578387"/>
              <a:gd name="connsiteY12" fmla="*/ 4290564 h 11293708"/>
              <a:gd name="connsiteX13" fmla="*/ 4140309 w 9578387"/>
              <a:gd name="connsiteY13" fmla="*/ 4230238 h 11293708"/>
              <a:gd name="connsiteX14" fmla="*/ 3766223 w 9578387"/>
              <a:gd name="connsiteY14" fmla="*/ 8383350 h 11293708"/>
              <a:gd name="connsiteX15" fmla="*/ 3787894 w 9578387"/>
              <a:gd name="connsiteY15" fmla="*/ 8412111 h 11293708"/>
              <a:gd name="connsiteX16" fmla="*/ 0 w 9578387"/>
              <a:gd name="connsiteY16" fmla="*/ 4624217 h 11293708"/>
              <a:gd name="connsiteX17" fmla="*/ 6566 w 9578387"/>
              <a:gd name="connsiteY17" fmla="*/ 4600329 h 11293708"/>
              <a:gd name="connsiteX18" fmla="*/ 353381 w 9578387"/>
              <a:gd name="connsiteY18" fmla="*/ 3694609 h 11293708"/>
              <a:gd name="connsiteX19" fmla="*/ 447444 w 9578387"/>
              <a:gd name="connsiteY19" fmla="*/ 3506556 h 11293708"/>
              <a:gd name="connsiteX20" fmla="*/ 3361034 w 9578387"/>
              <a:gd name="connsiteY20" fmla="*/ 592966 h 11293708"/>
              <a:gd name="connsiteX21" fmla="*/ 3604035 w 9578387"/>
              <a:gd name="connsiteY21" fmla="*/ 474246 h 11293708"/>
              <a:gd name="connsiteX22" fmla="*/ 4823677 w 9578387"/>
              <a:gd name="connsiteY22" fmla="*/ 53620 h 1129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578387" h="11293708">
                <a:moveTo>
                  <a:pt x="8618166" y="8809226"/>
                </a:moveTo>
                <a:lnTo>
                  <a:pt x="8886069" y="9077131"/>
                </a:lnTo>
                <a:lnTo>
                  <a:pt x="6669491" y="11293708"/>
                </a:lnTo>
                <a:lnTo>
                  <a:pt x="4486509" y="9110726"/>
                </a:lnTo>
                <a:lnTo>
                  <a:pt x="4576855" y="9175505"/>
                </a:lnTo>
                <a:cubicBezTo>
                  <a:pt x="5808758" y="10012743"/>
                  <a:pt x="7499544" y="9898438"/>
                  <a:pt x="8608372" y="8818887"/>
                </a:cubicBezTo>
                <a:cubicBezTo>
                  <a:pt x="8611533" y="8815726"/>
                  <a:pt x="8614850" y="8812409"/>
                  <a:pt x="8618166" y="8809226"/>
                </a:cubicBezTo>
                <a:close/>
                <a:moveTo>
                  <a:pt x="8668631" y="4290564"/>
                </a:moveTo>
                <a:cubicBezTo>
                  <a:pt x="9901091" y="5552875"/>
                  <a:pt x="9878474" y="7574785"/>
                  <a:pt x="8618166" y="8809226"/>
                </a:cubicBezTo>
                <a:lnTo>
                  <a:pt x="6383356" y="6574415"/>
                </a:lnTo>
                <a:close/>
                <a:moveTo>
                  <a:pt x="5074459" y="0"/>
                </a:moveTo>
                <a:lnTo>
                  <a:pt x="9016827" y="3942368"/>
                </a:lnTo>
                <a:lnTo>
                  <a:pt x="8668631" y="4290564"/>
                </a:lnTo>
                <a:cubicBezTo>
                  <a:pt x="7434859" y="3023446"/>
                  <a:pt x="5407383" y="2996443"/>
                  <a:pt x="4140309" y="4230238"/>
                </a:cubicBezTo>
                <a:cubicBezTo>
                  <a:pt x="2992022" y="5348364"/>
                  <a:pt x="2862103" y="7118277"/>
                  <a:pt x="3766223" y="8383350"/>
                </a:cubicBezTo>
                <a:lnTo>
                  <a:pt x="3787894" y="8412111"/>
                </a:lnTo>
                <a:lnTo>
                  <a:pt x="0" y="4624217"/>
                </a:lnTo>
                <a:lnTo>
                  <a:pt x="6566" y="4600329"/>
                </a:lnTo>
                <a:cubicBezTo>
                  <a:pt x="99361" y="4292107"/>
                  <a:pt x="214970" y="3989314"/>
                  <a:pt x="353381" y="3694609"/>
                </a:cubicBezTo>
                <a:lnTo>
                  <a:pt x="447444" y="3506556"/>
                </a:lnTo>
                <a:lnTo>
                  <a:pt x="3361034" y="592966"/>
                </a:lnTo>
                <a:lnTo>
                  <a:pt x="3604035" y="474246"/>
                </a:lnTo>
                <a:cubicBezTo>
                  <a:pt x="3998686" y="293379"/>
                  <a:pt x="4407335" y="153180"/>
                  <a:pt x="4823677" y="53620"/>
                </a:cubicBezTo>
                <a:close/>
              </a:path>
            </a:pathLst>
          </a:custGeom>
          <a:solidFill>
            <a:schemeClr val="accent2">
              <a:lumMod val="50000"/>
              <a:alpha val="62000"/>
            </a:schemeClr>
          </a:solidFill>
          <a:ln w="6477" cap="flat">
            <a:noFill/>
            <a:prstDash val="solid"/>
            <a:miter/>
          </a:ln>
        </p:spPr>
        <p:txBody>
          <a:bodyPr wrap="square" rtlCol="0" anchor="ctr">
            <a:noAutofit/>
          </a:bodyPr>
          <a:lstStyle/>
          <a:p>
            <a:endParaRPr lang="en-GB" dirty="0"/>
          </a:p>
        </p:txBody>
      </p:sp>
      <p:sp>
        <p:nvSpPr>
          <p:cNvPr id="8" name="Rectangle 7">
            <a:extLst>
              <a:ext uri="{FF2B5EF4-FFF2-40B4-BE49-F238E27FC236}">
                <a16:creationId xmlns:a16="http://schemas.microsoft.com/office/drawing/2014/main" id="{6E625473-9734-482C-B866-996AD6E94D76}"/>
              </a:ext>
            </a:extLst>
          </p:cNvPr>
          <p:cNvSpPr/>
          <p:nvPr userDrawn="1"/>
        </p:nvSpPr>
        <p:spPr>
          <a:xfrm>
            <a:off x="0" y="0"/>
            <a:ext cx="9906000" cy="6858000"/>
          </a:xfrm>
          <a:prstGeom prst="rect">
            <a:avLst/>
          </a:prstGeom>
          <a:gradFill flip="none" rotWithShape="1">
            <a:gsLst>
              <a:gs pos="0">
                <a:srgbClr val="0763AB">
                  <a:alpha val="72000"/>
                </a:srgbClr>
              </a:gs>
              <a:gs pos="49000">
                <a:schemeClr val="accent2">
                  <a:alpha val="68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63" dirty="0"/>
          </a:p>
        </p:txBody>
      </p:sp>
      <p:sp>
        <p:nvSpPr>
          <p:cNvPr id="2" name="Title 1">
            <a:extLst>
              <a:ext uri="{FF2B5EF4-FFF2-40B4-BE49-F238E27FC236}">
                <a16:creationId xmlns:a16="http://schemas.microsoft.com/office/drawing/2014/main" id="{760A8C28-1978-43C1-9D49-2ECFB1543C4F}"/>
              </a:ext>
            </a:extLst>
          </p:cNvPr>
          <p:cNvSpPr>
            <a:spLocks noGrp="1"/>
          </p:cNvSpPr>
          <p:nvPr>
            <p:ph type="title"/>
          </p:nvPr>
        </p:nvSpPr>
        <p:spPr>
          <a:xfrm>
            <a:off x="371475" y="2114555"/>
            <a:ext cx="4344194" cy="2746375"/>
          </a:xfrm>
        </p:spPr>
        <p:txBody>
          <a:bodyPr anchor="t" anchorCtr="0">
            <a:normAutofit/>
          </a:bodyPr>
          <a:lstStyle>
            <a:lvl1pPr>
              <a:defRPr sz="5200">
                <a:solidFill>
                  <a:schemeClr val="bg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395D3F1F-C25E-41F5-8181-49113B8B3286}"/>
              </a:ext>
            </a:extLst>
          </p:cNvPr>
          <p:cNvSpPr>
            <a:spLocks noGrp="1"/>
          </p:cNvSpPr>
          <p:nvPr>
            <p:ph type="body" idx="1"/>
          </p:nvPr>
        </p:nvSpPr>
        <p:spPr>
          <a:xfrm>
            <a:off x="371475" y="4887918"/>
            <a:ext cx="4344194" cy="782637"/>
          </a:xfrm>
        </p:spPr>
        <p:txBody>
          <a:bodyPr>
            <a:normAutofit/>
          </a:bodyPr>
          <a:lstStyle>
            <a:lvl1pPr marL="0" indent="0">
              <a:buNone/>
              <a:defRPr sz="1800">
                <a:solidFill>
                  <a:schemeClr val="bg1"/>
                </a:solidFill>
              </a:defRPr>
            </a:lvl1pPr>
            <a:lvl2pPr marL="371484" indent="0">
              <a:buNone/>
              <a:defRPr sz="1625">
                <a:solidFill>
                  <a:schemeClr val="tx1">
                    <a:tint val="75000"/>
                  </a:schemeClr>
                </a:solidFill>
              </a:defRPr>
            </a:lvl2pPr>
            <a:lvl3pPr marL="742969" indent="0">
              <a:buNone/>
              <a:defRPr sz="1463">
                <a:solidFill>
                  <a:schemeClr val="tx1">
                    <a:tint val="75000"/>
                  </a:schemeClr>
                </a:solidFill>
              </a:defRPr>
            </a:lvl3pPr>
            <a:lvl4pPr marL="1114453" indent="0">
              <a:buNone/>
              <a:defRPr sz="1300">
                <a:solidFill>
                  <a:schemeClr val="tx1">
                    <a:tint val="75000"/>
                  </a:schemeClr>
                </a:solidFill>
              </a:defRPr>
            </a:lvl4pPr>
            <a:lvl5pPr marL="1485937" indent="0">
              <a:buNone/>
              <a:defRPr sz="1300">
                <a:solidFill>
                  <a:schemeClr val="tx1">
                    <a:tint val="75000"/>
                  </a:schemeClr>
                </a:solidFill>
              </a:defRPr>
            </a:lvl5pPr>
            <a:lvl6pPr marL="1857421" indent="0">
              <a:buNone/>
              <a:defRPr sz="1300">
                <a:solidFill>
                  <a:schemeClr val="tx1">
                    <a:tint val="75000"/>
                  </a:schemeClr>
                </a:solidFill>
              </a:defRPr>
            </a:lvl6pPr>
            <a:lvl7pPr marL="2228906" indent="0">
              <a:buNone/>
              <a:defRPr sz="1300">
                <a:solidFill>
                  <a:schemeClr val="tx1">
                    <a:tint val="75000"/>
                  </a:schemeClr>
                </a:solidFill>
              </a:defRPr>
            </a:lvl7pPr>
            <a:lvl8pPr marL="2600390" indent="0">
              <a:buNone/>
              <a:defRPr sz="1300">
                <a:solidFill>
                  <a:schemeClr val="tx1">
                    <a:tint val="75000"/>
                  </a:schemeClr>
                </a:solidFill>
              </a:defRPr>
            </a:lvl8pPr>
            <a:lvl9pPr marL="2971874" indent="0">
              <a:buNone/>
              <a:defRPr sz="13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374CFD4D-1A3B-49AA-ABEF-83FD4DC1A5FA}"/>
              </a:ext>
            </a:extLst>
          </p:cNvPr>
          <p:cNvSpPr>
            <a:spLocks noGrp="1"/>
          </p:cNvSpPr>
          <p:nvPr>
            <p:ph type="ftr" sz="quarter" idx="11"/>
          </p:nvPr>
        </p:nvSpPr>
        <p:spPr/>
        <p:txBody>
          <a:bodyPr/>
          <a:lstStyle>
            <a:lvl1pPr>
              <a:defRPr>
                <a:solidFill>
                  <a:schemeClr val="bg1"/>
                </a:solidFill>
              </a:defRPr>
            </a:lvl1pPr>
          </a:lstStyle>
          <a:p>
            <a:r>
              <a:rPr lang="en-GB"/>
              <a:t>2022 Full Year Results Presentation, April 2023</a:t>
            </a:r>
            <a:endParaRPr lang="en-GB" dirty="0"/>
          </a:p>
        </p:txBody>
      </p:sp>
      <p:sp>
        <p:nvSpPr>
          <p:cNvPr id="6" name="Slide Number Placeholder 5">
            <a:extLst>
              <a:ext uri="{FF2B5EF4-FFF2-40B4-BE49-F238E27FC236}">
                <a16:creationId xmlns:a16="http://schemas.microsoft.com/office/drawing/2014/main" id="{58407AEF-EEB6-449C-8238-9AD0DBFA7506}"/>
              </a:ext>
            </a:extLst>
          </p:cNvPr>
          <p:cNvSpPr>
            <a:spLocks noGrp="1"/>
          </p:cNvSpPr>
          <p:nvPr>
            <p:ph type="sldNum" sz="quarter" idx="12"/>
          </p:nvPr>
        </p:nvSpPr>
        <p:spPr/>
        <p:txBody>
          <a:bodyPr/>
          <a:lstStyle>
            <a:lvl1pPr>
              <a:defRPr>
                <a:solidFill>
                  <a:schemeClr val="bg1"/>
                </a:solidFill>
              </a:defRPr>
            </a:lvl1pPr>
          </a:lstStyle>
          <a:p>
            <a:fld id="{88476D58-9353-4E68-BA19-6B4C3BA837E1}" type="slidenum">
              <a:rPr lang="en-GB" smtClean="0"/>
              <a:pPr/>
              <a:t>‹#›</a:t>
            </a:fld>
            <a:endParaRPr lang="en-GB" dirty="0"/>
          </a:p>
        </p:txBody>
      </p:sp>
      <p:sp>
        <p:nvSpPr>
          <p:cNvPr id="23" name="Rectangle 22">
            <a:extLst>
              <a:ext uri="{FF2B5EF4-FFF2-40B4-BE49-F238E27FC236}">
                <a16:creationId xmlns:a16="http://schemas.microsoft.com/office/drawing/2014/main" id="{6137B797-C273-46AB-9E62-DC92844DFF7C}"/>
              </a:ext>
            </a:extLst>
          </p:cNvPr>
          <p:cNvSpPr/>
          <p:nvPr userDrawn="1"/>
        </p:nvSpPr>
        <p:spPr>
          <a:xfrm>
            <a:off x="0" y="6943106"/>
            <a:ext cx="9906000" cy="557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894" dirty="0">
                <a:solidFill>
                  <a:schemeClr val="tx1"/>
                </a:solidFill>
              </a:rPr>
              <a:t>To update the background image: Right click &gt; </a:t>
            </a:r>
            <a:r>
              <a:rPr lang="en-US" sz="894" b="1" dirty="0">
                <a:solidFill>
                  <a:schemeClr val="tx1"/>
                </a:solidFill>
              </a:rPr>
              <a:t>Format Background</a:t>
            </a:r>
            <a:r>
              <a:rPr lang="en-US" sz="894" dirty="0">
                <a:solidFill>
                  <a:schemeClr val="tx1"/>
                </a:solidFill>
              </a:rPr>
              <a:t>. In the panel on the right, select </a:t>
            </a:r>
            <a:r>
              <a:rPr lang="en-US" sz="894" b="1" dirty="0">
                <a:solidFill>
                  <a:schemeClr val="tx1"/>
                </a:solidFill>
              </a:rPr>
              <a:t>Picture or texture fill </a:t>
            </a:r>
            <a:r>
              <a:rPr lang="en-US" sz="894" dirty="0">
                <a:solidFill>
                  <a:schemeClr val="tx1"/>
                </a:solidFill>
              </a:rPr>
              <a:t>&gt;</a:t>
            </a:r>
            <a:r>
              <a:rPr lang="en-US" sz="894" b="1" dirty="0">
                <a:solidFill>
                  <a:schemeClr val="tx1"/>
                </a:solidFill>
              </a:rPr>
              <a:t> Insert </a:t>
            </a:r>
            <a:r>
              <a:rPr lang="en-US" sz="894" b="0" dirty="0">
                <a:solidFill>
                  <a:schemeClr val="tx1"/>
                </a:solidFill>
              </a:rPr>
              <a:t>&gt; </a:t>
            </a:r>
            <a:r>
              <a:rPr lang="en-US" sz="894" b="1" dirty="0">
                <a:solidFill>
                  <a:schemeClr val="tx1"/>
                </a:solidFill>
              </a:rPr>
              <a:t>From a file </a:t>
            </a:r>
            <a:r>
              <a:rPr lang="en-US" sz="894" b="0" dirty="0">
                <a:solidFill>
                  <a:schemeClr val="tx1"/>
                </a:solidFill>
              </a:rPr>
              <a:t>&gt; Browse to your image and click </a:t>
            </a:r>
            <a:r>
              <a:rPr lang="en-US" sz="894" b="1" dirty="0">
                <a:solidFill>
                  <a:schemeClr val="tx1"/>
                </a:solidFill>
              </a:rPr>
              <a:t>Open. </a:t>
            </a:r>
            <a:br>
              <a:rPr lang="en-US" sz="894" b="1" dirty="0">
                <a:solidFill>
                  <a:schemeClr val="tx1"/>
                </a:solidFill>
              </a:rPr>
            </a:br>
            <a:r>
              <a:rPr lang="en-US" sz="894" b="1" dirty="0">
                <a:solidFill>
                  <a:schemeClr val="tx1"/>
                </a:solidFill>
              </a:rPr>
              <a:t>Note: Imagery should be black and white before being inserted.</a:t>
            </a:r>
            <a:r>
              <a:rPr lang="en-US" sz="894" b="0" dirty="0">
                <a:solidFill>
                  <a:schemeClr val="tx1"/>
                </a:solidFill>
              </a:rPr>
              <a:t> </a:t>
            </a:r>
            <a:r>
              <a:rPr lang="en-US" sz="894" b="1" dirty="0">
                <a:solidFill>
                  <a:schemeClr val="tx1"/>
                </a:solidFill>
              </a:rPr>
              <a:t> </a:t>
            </a:r>
            <a:r>
              <a:rPr lang="en-US" sz="894" dirty="0">
                <a:solidFill>
                  <a:schemeClr val="tx1"/>
                </a:solidFill>
              </a:rPr>
              <a:t>   </a:t>
            </a:r>
            <a:endParaRPr lang="en-GB" sz="894" dirty="0">
              <a:solidFill>
                <a:schemeClr val="tx1"/>
              </a:solidFill>
            </a:endParaRPr>
          </a:p>
        </p:txBody>
      </p:sp>
      <p:pic>
        <p:nvPicPr>
          <p:cNvPr id="11" name="Graphic 10">
            <a:extLst>
              <a:ext uri="{FF2B5EF4-FFF2-40B4-BE49-F238E27FC236}">
                <a16:creationId xmlns:a16="http://schemas.microsoft.com/office/drawing/2014/main" id="{28DD6071-55DB-4824-8D0A-CB9B5E01600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09283" y="363745"/>
            <a:ext cx="921375" cy="759600"/>
          </a:xfrm>
          <a:prstGeom prst="rect">
            <a:avLst/>
          </a:prstGeom>
        </p:spPr>
      </p:pic>
    </p:spTree>
    <p:extLst>
      <p:ext uri="{BB962C8B-B14F-4D97-AF65-F5344CB8AC3E}">
        <p14:creationId xmlns:p14="http://schemas.microsoft.com/office/powerpoint/2010/main" val="1900184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Agenda - Imag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1FFC8C46-DAFB-41C4-9AFE-E0C7517E30EC}"/>
              </a:ext>
            </a:extLst>
          </p:cNvPr>
          <p:cNvSpPr/>
          <p:nvPr userDrawn="1"/>
        </p:nvSpPr>
        <p:spPr>
          <a:xfrm rot="18900000">
            <a:off x="-450744" y="-1247680"/>
            <a:ext cx="8319795" cy="11848603"/>
          </a:xfrm>
          <a:custGeom>
            <a:avLst/>
            <a:gdLst>
              <a:gd name="connsiteX0" fmla="*/ 4849336 w 8319795"/>
              <a:gd name="connsiteY0" fmla="*/ 0 h 11848603"/>
              <a:gd name="connsiteX1" fmla="*/ 8319795 w 8319795"/>
              <a:gd name="connsiteY1" fmla="*/ 3470458 h 11848603"/>
              <a:gd name="connsiteX2" fmla="*/ 8202768 w 8319795"/>
              <a:gd name="connsiteY2" fmla="*/ 3603132 h 11848603"/>
              <a:gd name="connsiteX3" fmla="*/ 8202644 w 8319795"/>
              <a:gd name="connsiteY3" fmla="*/ 3603293 h 11848603"/>
              <a:gd name="connsiteX4" fmla="*/ 8009613 w 8319795"/>
              <a:gd name="connsiteY4" fmla="*/ 3845002 h 11848603"/>
              <a:gd name="connsiteX5" fmla="*/ 7919328 w 8319795"/>
              <a:gd name="connsiteY5" fmla="*/ 3969694 h 11848603"/>
              <a:gd name="connsiteX6" fmla="*/ 7888099 w 8319795"/>
              <a:gd name="connsiteY6" fmla="*/ 4010082 h 11848603"/>
              <a:gd name="connsiteX7" fmla="*/ 7869320 w 8319795"/>
              <a:gd name="connsiteY7" fmla="*/ 4038760 h 11848603"/>
              <a:gd name="connsiteX8" fmla="*/ 7829524 w 8319795"/>
              <a:gd name="connsiteY8" fmla="*/ 4093721 h 11848603"/>
              <a:gd name="connsiteX9" fmla="*/ 7662508 w 8319795"/>
              <a:gd name="connsiteY9" fmla="*/ 4348810 h 11848603"/>
              <a:gd name="connsiteX10" fmla="*/ 7628171 w 8319795"/>
              <a:gd name="connsiteY10" fmla="*/ 4407025 h 11848603"/>
              <a:gd name="connsiteX11" fmla="*/ 7609739 w 8319795"/>
              <a:gd name="connsiteY11" fmla="*/ 4435172 h 11848603"/>
              <a:gd name="connsiteX12" fmla="*/ 7585287 w 8319795"/>
              <a:gd name="connsiteY12" fmla="*/ 4479728 h 11848603"/>
              <a:gd name="connsiteX13" fmla="*/ 7508572 w 8319795"/>
              <a:gd name="connsiteY13" fmla="*/ 4609791 h 11848603"/>
              <a:gd name="connsiteX14" fmla="*/ 7454421 w 8319795"/>
              <a:gd name="connsiteY14" fmla="*/ 4718195 h 11848603"/>
              <a:gd name="connsiteX15" fmla="*/ 7367720 w 8319795"/>
              <a:gd name="connsiteY15" fmla="*/ 4876182 h 11848603"/>
              <a:gd name="connsiteX16" fmla="*/ 7293262 w 8319795"/>
              <a:gd name="connsiteY16" fmla="*/ 5040819 h 11848603"/>
              <a:gd name="connsiteX17" fmla="*/ 7239967 w 8319795"/>
              <a:gd name="connsiteY17" fmla="*/ 5147510 h 11848603"/>
              <a:gd name="connsiteX18" fmla="*/ 7208851 w 8319795"/>
              <a:gd name="connsiteY18" fmla="*/ 5227460 h 11848603"/>
              <a:gd name="connsiteX19" fmla="*/ 7162071 w 8319795"/>
              <a:gd name="connsiteY19" fmla="*/ 5330897 h 11848603"/>
              <a:gd name="connsiteX20" fmla="*/ 7071478 w 8319795"/>
              <a:gd name="connsiteY20" fmla="*/ 5580438 h 11848603"/>
              <a:gd name="connsiteX21" fmla="*/ 7023761 w 8319795"/>
              <a:gd name="connsiteY21" fmla="*/ 5703046 h 11848603"/>
              <a:gd name="connsiteX22" fmla="*/ 7011554 w 8319795"/>
              <a:gd name="connsiteY22" fmla="*/ 5745500 h 11848603"/>
              <a:gd name="connsiteX23" fmla="*/ 6992822 w 8319795"/>
              <a:gd name="connsiteY23" fmla="*/ 5797097 h 11848603"/>
              <a:gd name="connsiteX24" fmla="*/ 6860004 w 8319795"/>
              <a:gd name="connsiteY24" fmla="*/ 6272566 h 11848603"/>
              <a:gd name="connsiteX25" fmla="*/ 6859973 w 8319795"/>
              <a:gd name="connsiteY25" fmla="*/ 6272718 h 11848603"/>
              <a:gd name="connsiteX26" fmla="*/ 6797814 w 8319795"/>
              <a:gd name="connsiteY26" fmla="*/ 6561373 h 11848603"/>
              <a:gd name="connsiteX27" fmla="*/ 6773270 w 8319795"/>
              <a:gd name="connsiteY27" fmla="*/ 6706891 h 11848603"/>
              <a:gd name="connsiteX28" fmla="*/ 6763645 w 8319795"/>
              <a:gd name="connsiteY28" fmla="*/ 6755084 h 11848603"/>
              <a:gd name="connsiteX29" fmla="*/ 6759637 w 8319795"/>
              <a:gd name="connsiteY29" fmla="*/ 6787716 h 11848603"/>
              <a:gd name="connsiteX30" fmla="*/ 6748754 w 8319795"/>
              <a:gd name="connsiteY30" fmla="*/ 6852239 h 11848603"/>
              <a:gd name="connsiteX31" fmla="*/ 6712833 w 8319795"/>
              <a:gd name="connsiteY31" fmla="*/ 7144686 h 11848603"/>
              <a:gd name="connsiteX32" fmla="*/ 6707770 w 8319795"/>
              <a:gd name="connsiteY32" fmla="*/ 7209939 h 11848603"/>
              <a:gd name="connsiteX33" fmla="*/ 6703778 w 8319795"/>
              <a:gd name="connsiteY33" fmla="*/ 7242435 h 11848603"/>
              <a:gd name="connsiteX34" fmla="*/ 6701437 w 8319795"/>
              <a:gd name="connsiteY34" fmla="*/ 7291557 h 11848603"/>
              <a:gd name="connsiteX35" fmla="*/ 6690057 w 8319795"/>
              <a:gd name="connsiteY35" fmla="*/ 7438233 h 11848603"/>
              <a:gd name="connsiteX36" fmla="*/ 6680437 w 8319795"/>
              <a:gd name="connsiteY36" fmla="*/ 7732270 h 11848603"/>
              <a:gd name="connsiteX37" fmla="*/ 6680430 w 8319795"/>
              <a:gd name="connsiteY37" fmla="*/ 7732401 h 11848603"/>
              <a:gd name="connsiteX38" fmla="*/ 6680434 w 8319795"/>
              <a:gd name="connsiteY38" fmla="*/ 7732531 h 11848603"/>
              <a:gd name="connsiteX39" fmla="*/ 6683966 w 8319795"/>
              <a:gd name="connsiteY39" fmla="*/ 8026714 h 11848603"/>
              <a:gd name="connsiteX40" fmla="*/ 6692310 w 8319795"/>
              <a:gd name="connsiteY40" fmla="*/ 8173606 h 11848603"/>
              <a:gd name="connsiteX41" fmla="*/ 6693633 w 8319795"/>
              <a:gd name="connsiteY41" fmla="*/ 8222764 h 11848603"/>
              <a:gd name="connsiteX42" fmla="*/ 6696952 w 8319795"/>
              <a:gd name="connsiteY42" fmla="*/ 8255330 h 11848603"/>
              <a:gd name="connsiteX43" fmla="*/ 6700664 w 8319795"/>
              <a:gd name="connsiteY43" fmla="*/ 8320690 h 11848603"/>
              <a:gd name="connsiteX44" fmla="*/ 6730534 w 8319795"/>
              <a:gd name="connsiteY44" fmla="*/ 8613850 h 11848603"/>
              <a:gd name="connsiteX45" fmla="*/ 6740085 w 8319795"/>
              <a:gd name="connsiteY45" fmla="*/ 8678603 h 11848603"/>
              <a:gd name="connsiteX46" fmla="*/ 6743417 w 8319795"/>
              <a:gd name="connsiteY46" fmla="*/ 8711306 h 11848603"/>
              <a:gd name="connsiteX47" fmla="*/ 6764023 w 8319795"/>
              <a:gd name="connsiteY47" fmla="*/ 8840907 h 11848603"/>
              <a:gd name="connsiteX48" fmla="*/ 6773581 w 8319795"/>
              <a:gd name="connsiteY48" fmla="*/ 8905717 h 11848603"/>
              <a:gd name="connsiteX49" fmla="*/ 6777729 w 8319795"/>
              <a:gd name="connsiteY49" fmla="*/ 8927114 h 11848603"/>
              <a:gd name="connsiteX50" fmla="*/ 6782036 w 8319795"/>
              <a:gd name="connsiteY50" fmla="*/ 8954202 h 11848603"/>
              <a:gd name="connsiteX51" fmla="*/ 6886747 w 8319795"/>
              <a:gd name="connsiteY51" fmla="*/ 9435854 h 11848603"/>
              <a:gd name="connsiteX52" fmla="*/ 6894088 w 8319795"/>
              <a:gd name="connsiteY52" fmla="*/ 9462312 h 11848603"/>
              <a:gd name="connsiteX53" fmla="*/ 6899235 w 8319795"/>
              <a:gd name="connsiteY53" fmla="*/ 9483651 h 11848603"/>
              <a:gd name="connsiteX54" fmla="*/ 6917507 w 8319795"/>
              <a:gd name="connsiteY54" fmla="*/ 9546706 h 11848603"/>
              <a:gd name="connsiteX55" fmla="*/ 6952846 w 8319795"/>
              <a:gd name="connsiteY55" fmla="*/ 9674058 h 11848603"/>
              <a:gd name="connsiteX56" fmla="*/ 6970030 w 8319795"/>
              <a:gd name="connsiteY56" fmla="*/ 9727958 h 11848603"/>
              <a:gd name="connsiteX57" fmla="*/ 6981854 w 8319795"/>
              <a:gd name="connsiteY57" fmla="*/ 9768761 h 11848603"/>
              <a:gd name="connsiteX58" fmla="*/ 7000935 w 8319795"/>
              <a:gd name="connsiteY58" fmla="*/ 9824894 h 11848603"/>
              <a:gd name="connsiteX59" fmla="*/ 7028113 w 8319795"/>
              <a:gd name="connsiteY59" fmla="*/ 9910142 h 11848603"/>
              <a:gd name="connsiteX60" fmla="*/ 7058475 w 8319795"/>
              <a:gd name="connsiteY60" fmla="*/ 9994171 h 11848603"/>
              <a:gd name="connsiteX61" fmla="*/ 7077677 w 8319795"/>
              <a:gd name="connsiteY61" fmla="*/ 10050661 h 11848603"/>
              <a:gd name="connsiteX62" fmla="*/ 7093178 w 8319795"/>
              <a:gd name="connsiteY62" fmla="*/ 10090213 h 11848603"/>
              <a:gd name="connsiteX63" fmla="*/ 7112551 w 8319795"/>
              <a:gd name="connsiteY63" fmla="*/ 10143831 h 11848603"/>
              <a:gd name="connsiteX64" fmla="*/ 7162442 w 8319795"/>
              <a:gd name="connsiteY64" fmla="*/ 10266948 h 11848603"/>
              <a:gd name="connsiteX65" fmla="*/ 7186710 w 8319795"/>
              <a:gd name="connsiteY65" fmla="*/ 10328871 h 11848603"/>
              <a:gd name="connsiteX66" fmla="*/ 7195711 w 8319795"/>
              <a:gd name="connsiteY66" fmla="*/ 10349047 h 11848603"/>
              <a:gd name="connsiteX67" fmla="*/ 7206165 w 8319795"/>
              <a:gd name="connsiteY67" fmla="*/ 10374847 h 11848603"/>
              <a:gd name="connsiteX68" fmla="*/ 7420933 w 8319795"/>
              <a:gd name="connsiteY68" fmla="*/ 10827750 h 11848603"/>
              <a:gd name="connsiteX69" fmla="*/ 7434364 w 8319795"/>
              <a:gd name="connsiteY69" fmla="*/ 10852285 h 11848603"/>
              <a:gd name="connsiteX70" fmla="*/ 7444432 w 8319795"/>
              <a:gd name="connsiteY70" fmla="*/ 10872306 h 11848603"/>
              <a:gd name="connsiteX71" fmla="*/ 7477272 w 8319795"/>
              <a:gd name="connsiteY71" fmla="*/ 10930668 h 11848603"/>
              <a:gd name="connsiteX72" fmla="*/ 7542095 w 8319795"/>
              <a:gd name="connsiteY72" fmla="*/ 11049084 h 11848603"/>
              <a:gd name="connsiteX73" fmla="*/ 7567065 w 8319795"/>
              <a:gd name="connsiteY73" fmla="*/ 11090244 h 11848603"/>
              <a:gd name="connsiteX74" fmla="*/ 7593134 w 8319795"/>
              <a:gd name="connsiteY74" fmla="*/ 11136574 h 11848603"/>
              <a:gd name="connsiteX75" fmla="*/ 7638628 w 8319795"/>
              <a:gd name="connsiteY75" fmla="*/ 11209241 h 11848603"/>
              <a:gd name="connsiteX76" fmla="*/ 6999266 w 8319795"/>
              <a:gd name="connsiteY76" fmla="*/ 11848603 h 11848603"/>
              <a:gd name="connsiteX77" fmla="*/ 0 w 8319795"/>
              <a:gd name="connsiteY77" fmla="*/ 4849336 h 1184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8319795" h="11848603">
                <a:moveTo>
                  <a:pt x="4849336" y="0"/>
                </a:moveTo>
                <a:lnTo>
                  <a:pt x="8319795" y="3470458"/>
                </a:lnTo>
                <a:lnTo>
                  <a:pt x="8202768" y="3603132"/>
                </a:lnTo>
                <a:lnTo>
                  <a:pt x="8202644" y="3603293"/>
                </a:lnTo>
                <a:lnTo>
                  <a:pt x="8009613" y="3845002"/>
                </a:lnTo>
                <a:lnTo>
                  <a:pt x="7919328" y="3969694"/>
                </a:lnTo>
                <a:lnTo>
                  <a:pt x="7888099" y="4010082"/>
                </a:lnTo>
                <a:lnTo>
                  <a:pt x="7869320" y="4038760"/>
                </a:lnTo>
                <a:lnTo>
                  <a:pt x="7829524" y="4093721"/>
                </a:lnTo>
                <a:cubicBezTo>
                  <a:pt x="7771672" y="4177716"/>
                  <a:pt x="7716000" y="4262772"/>
                  <a:pt x="7662508" y="4348810"/>
                </a:cubicBezTo>
                <a:lnTo>
                  <a:pt x="7628171" y="4407025"/>
                </a:lnTo>
                <a:lnTo>
                  <a:pt x="7609739" y="4435172"/>
                </a:lnTo>
                <a:lnTo>
                  <a:pt x="7585287" y="4479728"/>
                </a:lnTo>
                <a:lnTo>
                  <a:pt x="7508572" y="4609791"/>
                </a:lnTo>
                <a:lnTo>
                  <a:pt x="7454421" y="4718195"/>
                </a:lnTo>
                <a:lnTo>
                  <a:pt x="7367720" y="4876182"/>
                </a:lnTo>
                <a:lnTo>
                  <a:pt x="7293262" y="5040819"/>
                </a:lnTo>
                <a:lnTo>
                  <a:pt x="7239967" y="5147510"/>
                </a:lnTo>
                <a:lnTo>
                  <a:pt x="7208851" y="5227460"/>
                </a:lnTo>
                <a:lnTo>
                  <a:pt x="7162071" y="5330897"/>
                </a:lnTo>
                <a:lnTo>
                  <a:pt x="7071478" y="5580438"/>
                </a:lnTo>
                <a:lnTo>
                  <a:pt x="7023761" y="5703046"/>
                </a:lnTo>
                <a:lnTo>
                  <a:pt x="7011554" y="5745500"/>
                </a:lnTo>
                <a:lnTo>
                  <a:pt x="6992822" y="5797097"/>
                </a:lnTo>
                <a:cubicBezTo>
                  <a:pt x="6942476" y="5954165"/>
                  <a:pt x="6898202" y="6112778"/>
                  <a:pt x="6860004" y="6272566"/>
                </a:cubicBezTo>
                <a:lnTo>
                  <a:pt x="6859973" y="6272718"/>
                </a:lnTo>
                <a:lnTo>
                  <a:pt x="6797814" y="6561373"/>
                </a:lnTo>
                <a:lnTo>
                  <a:pt x="6773270" y="6706891"/>
                </a:lnTo>
                <a:lnTo>
                  <a:pt x="6763645" y="6755084"/>
                </a:lnTo>
                <a:lnTo>
                  <a:pt x="6759637" y="6787716"/>
                </a:lnTo>
                <a:lnTo>
                  <a:pt x="6748754" y="6852239"/>
                </a:lnTo>
                <a:cubicBezTo>
                  <a:pt x="6734590" y="6949485"/>
                  <a:pt x="6722616" y="7046994"/>
                  <a:pt x="6712833" y="7144686"/>
                </a:cubicBezTo>
                <a:lnTo>
                  <a:pt x="6707770" y="7209939"/>
                </a:lnTo>
                <a:lnTo>
                  <a:pt x="6703778" y="7242435"/>
                </a:lnTo>
                <a:lnTo>
                  <a:pt x="6701437" y="7291557"/>
                </a:lnTo>
                <a:lnTo>
                  <a:pt x="6690057" y="7438233"/>
                </a:lnTo>
                <a:lnTo>
                  <a:pt x="6680437" y="7732270"/>
                </a:lnTo>
                <a:lnTo>
                  <a:pt x="6680430" y="7732401"/>
                </a:lnTo>
                <a:lnTo>
                  <a:pt x="6680434" y="7732531"/>
                </a:lnTo>
                <a:lnTo>
                  <a:pt x="6683966" y="8026714"/>
                </a:lnTo>
                <a:lnTo>
                  <a:pt x="6692310" y="8173606"/>
                </a:lnTo>
                <a:lnTo>
                  <a:pt x="6693633" y="8222764"/>
                </a:lnTo>
                <a:lnTo>
                  <a:pt x="6696952" y="8255330"/>
                </a:lnTo>
                <a:lnTo>
                  <a:pt x="6700664" y="8320690"/>
                </a:lnTo>
                <a:cubicBezTo>
                  <a:pt x="6708425" y="8418573"/>
                  <a:pt x="6718382" y="8516319"/>
                  <a:pt x="6730534" y="8613850"/>
                </a:cubicBezTo>
                <a:lnTo>
                  <a:pt x="6740085" y="8678603"/>
                </a:lnTo>
                <a:lnTo>
                  <a:pt x="6743417" y="8711306"/>
                </a:lnTo>
                <a:lnTo>
                  <a:pt x="6764023" y="8840907"/>
                </a:lnTo>
                <a:lnTo>
                  <a:pt x="6773581" y="8905717"/>
                </a:lnTo>
                <a:lnTo>
                  <a:pt x="6777729" y="8927114"/>
                </a:lnTo>
                <a:lnTo>
                  <a:pt x="6782036" y="8954202"/>
                </a:lnTo>
                <a:cubicBezTo>
                  <a:pt x="6810833" y="9115734"/>
                  <a:pt x="6845736" y="9276408"/>
                  <a:pt x="6886747" y="9435854"/>
                </a:cubicBezTo>
                <a:lnTo>
                  <a:pt x="6894088" y="9462312"/>
                </a:lnTo>
                <a:lnTo>
                  <a:pt x="6899235" y="9483651"/>
                </a:lnTo>
                <a:lnTo>
                  <a:pt x="6917507" y="9546706"/>
                </a:lnTo>
                <a:lnTo>
                  <a:pt x="6952846" y="9674058"/>
                </a:lnTo>
                <a:lnTo>
                  <a:pt x="6970030" y="9727958"/>
                </a:lnTo>
                <a:lnTo>
                  <a:pt x="6981854" y="9768761"/>
                </a:lnTo>
                <a:lnTo>
                  <a:pt x="7000935" y="9824894"/>
                </a:lnTo>
                <a:lnTo>
                  <a:pt x="7028113" y="9910142"/>
                </a:lnTo>
                <a:lnTo>
                  <a:pt x="7058475" y="9994171"/>
                </a:lnTo>
                <a:lnTo>
                  <a:pt x="7077677" y="10050661"/>
                </a:lnTo>
                <a:lnTo>
                  <a:pt x="7093178" y="10090213"/>
                </a:lnTo>
                <a:lnTo>
                  <a:pt x="7112551" y="10143831"/>
                </a:lnTo>
                <a:lnTo>
                  <a:pt x="7162442" y="10266948"/>
                </a:lnTo>
                <a:lnTo>
                  <a:pt x="7186710" y="10328871"/>
                </a:lnTo>
                <a:lnTo>
                  <a:pt x="7195711" y="10349047"/>
                </a:lnTo>
                <a:lnTo>
                  <a:pt x="7206165" y="10374847"/>
                </a:lnTo>
                <a:cubicBezTo>
                  <a:pt x="7271633" y="10527904"/>
                  <a:pt x="7343221" y="10678996"/>
                  <a:pt x="7420933" y="10827750"/>
                </a:cubicBezTo>
                <a:lnTo>
                  <a:pt x="7434364" y="10852285"/>
                </a:lnTo>
                <a:lnTo>
                  <a:pt x="7444432" y="10872306"/>
                </a:lnTo>
                <a:lnTo>
                  <a:pt x="7477272" y="10930668"/>
                </a:lnTo>
                <a:lnTo>
                  <a:pt x="7542095" y="11049084"/>
                </a:lnTo>
                <a:lnTo>
                  <a:pt x="7567065" y="11090244"/>
                </a:lnTo>
                <a:lnTo>
                  <a:pt x="7593134" y="11136574"/>
                </a:lnTo>
                <a:lnTo>
                  <a:pt x="7638628" y="11209241"/>
                </a:lnTo>
                <a:lnTo>
                  <a:pt x="6999266" y="11848603"/>
                </a:lnTo>
                <a:lnTo>
                  <a:pt x="0" y="4849336"/>
                </a:lnTo>
                <a:close/>
              </a:path>
            </a:pathLst>
          </a:custGeom>
          <a:solidFill>
            <a:schemeClr val="accent2">
              <a:alpha val="64000"/>
            </a:schemeClr>
          </a:solidFill>
          <a:ln w="6477" cap="flat">
            <a:noFill/>
            <a:prstDash val="solid"/>
            <a:miter/>
          </a:ln>
        </p:spPr>
        <p:txBody>
          <a:bodyPr wrap="square" rtlCol="0" anchor="ctr">
            <a:noAutofit/>
          </a:bodyPr>
          <a:lstStyle/>
          <a:p>
            <a:pPr lvl="0"/>
            <a:endParaRPr lang="en-GB" dirty="0"/>
          </a:p>
        </p:txBody>
      </p:sp>
      <p:sp>
        <p:nvSpPr>
          <p:cNvPr id="10" name="Rectangle 9">
            <a:extLst>
              <a:ext uri="{FF2B5EF4-FFF2-40B4-BE49-F238E27FC236}">
                <a16:creationId xmlns:a16="http://schemas.microsoft.com/office/drawing/2014/main" id="{8B4BD2B5-0E17-4D51-B775-56A28D35F619}"/>
              </a:ext>
            </a:extLst>
          </p:cNvPr>
          <p:cNvSpPr/>
          <p:nvPr userDrawn="1"/>
        </p:nvSpPr>
        <p:spPr>
          <a:xfrm>
            <a:off x="0" y="0"/>
            <a:ext cx="9906000" cy="6858000"/>
          </a:xfrm>
          <a:prstGeom prst="rect">
            <a:avLst/>
          </a:prstGeom>
          <a:gradFill flip="none" rotWithShape="1">
            <a:gsLst>
              <a:gs pos="0">
                <a:schemeClr val="accent3">
                  <a:alpha val="63000"/>
                </a:schemeClr>
              </a:gs>
              <a:gs pos="100000">
                <a:schemeClr val="accent2">
                  <a:alpha val="76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63" dirty="0"/>
          </a:p>
        </p:txBody>
      </p:sp>
      <p:sp>
        <p:nvSpPr>
          <p:cNvPr id="2" name="Title 1">
            <a:extLst>
              <a:ext uri="{FF2B5EF4-FFF2-40B4-BE49-F238E27FC236}">
                <a16:creationId xmlns:a16="http://schemas.microsoft.com/office/drawing/2014/main" id="{DBE42020-E679-4541-8339-BEA1FB335AEE}"/>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4" name="Footer Placeholder 3">
            <a:extLst>
              <a:ext uri="{FF2B5EF4-FFF2-40B4-BE49-F238E27FC236}">
                <a16:creationId xmlns:a16="http://schemas.microsoft.com/office/drawing/2014/main" id="{F2295058-811A-4678-88D2-877B271037ED}"/>
              </a:ext>
            </a:extLst>
          </p:cNvPr>
          <p:cNvSpPr>
            <a:spLocks noGrp="1"/>
          </p:cNvSpPr>
          <p:nvPr>
            <p:ph type="ftr" sz="quarter" idx="11"/>
          </p:nvPr>
        </p:nvSpPr>
        <p:spPr/>
        <p:txBody>
          <a:bodyPr/>
          <a:lstStyle>
            <a:lvl1pPr>
              <a:defRPr>
                <a:solidFill>
                  <a:schemeClr val="bg1"/>
                </a:solidFill>
              </a:defRPr>
            </a:lvl1pPr>
          </a:lstStyle>
          <a:p>
            <a:r>
              <a:rPr lang="en-GB"/>
              <a:t>2022 Full Year Results Presentation, April 2023</a:t>
            </a:r>
            <a:endParaRPr lang="en-GB" dirty="0"/>
          </a:p>
        </p:txBody>
      </p:sp>
      <p:sp>
        <p:nvSpPr>
          <p:cNvPr id="5" name="Slide Number Placeholder 4">
            <a:extLst>
              <a:ext uri="{FF2B5EF4-FFF2-40B4-BE49-F238E27FC236}">
                <a16:creationId xmlns:a16="http://schemas.microsoft.com/office/drawing/2014/main" id="{8C4A9793-D477-480D-BE6D-148910740D3E}"/>
              </a:ext>
            </a:extLst>
          </p:cNvPr>
          <p:cNvSpPr>
            <a:spLocks noGrp="1"/>
          </p:cNvSpPr>
          <p:nvPr>
            <p:ph type="sldNum" sz="quarter" idx="12"/>
          </p:nvPr>
        </p:nvSpPr>
        <p:spPr/>
        <p:txBody>
          <a:bodyPr/>
          <a:lstStyle>
            <a:lvl1pPr>
              <a:defRPr>
                <a:solidFill>
                  <a:schemeClr val="bg1"/>
                </a:solidFill>
              </a:defRPr>
            </a:lvl1pPr>
          </a:lstStyle>
          <a:p>
            <a:fld id="{88476D58-9353-4E68-BA19-6B4C3BA837E1}" type="slidenum">
              <a:rPr lang="en-GB" smtClean="0"/>
              <a:pPr/>
              <a:t>‹#›</a:t>
            </a:fld>
            <a:endParaRPr lang="en-GB" dirty="0"/>
          </a:p>
        </p:txBody>
      </p:sp>
      <p:sp>
        <p:nvSpPr>
          <p:cNvPr id="6" name="Text Placeholder 8">
            <a:extLst>
              <a:ext uri="{FF2B5EF4-FFF2-40B4-BE49-F238E27FC236}">
                <a16:creationId xmlns:a16="http://schemas.microsoft.com/office/drawing/2014/main" id="{842B79FD-FB96-4F89-9A35-86346E8CD949}"/>
              </a:ext>
            </a:extLst>
          </p:cNvPr>
          <p:cNvSpPr>
            <a:spLocks noGrp="1"/>
          </p:cNvSpPr>
          <p:nvPr>
            <p:ph type="body" sz="quarter" idx="13"/>
          </p:nvPr>
        </p:nvSpPr>
        <p:spPr>
          <a:xfrm>
            <a:off x="371477" y="328622"/>
            <a:ext cx="9159181" cy="169545"/>
          </a:xfrm>
        </p:spPr>
        <p:txBody>
          <a:bodyPr>
            <a:normAutofit/>
          </a:bodyPr>
          <a:lstStyle>
            <a:lvl1pPr>
              <a:defRPr sz="1000" b="0">
                <a:solidFill>
                  <a:schemeClr val="accent3"/>
                </a:solidFill>
              </a:defRPr>
            </a:lvl1pPr>
          </a:lstStyle>
          <a:p>
            <a:pPr lvl="0"/>
            <a:r>
              <a:rPr lang="en-US"/>
              <a:t>Click to edit Master text styles</a:t>
            </a:r>
          </a:p>
        </p:txBody>
      </p:sp>
      <p:sp>
        <p:nvSpPr>
          <p:cNvPr id="16" name="Rectangle 15">
            <a:extLst>
              <a:ext uri="{FF2B5EF4-FFF2-40B4-BE49-F238E27FC236}">
                <a16:creationId xmlns:a16="http://schemas.microsoft.com/office/drawing/2014/main" id="{08565D6B-EB2D-4E1E-BE3F-3EE927BD2B8B}"/>
              </a:ext>
            </a:extLst>
          </p:cNvPr>
          <p:cNvSpPr/>
          <p:nvPr userDrawn="1"/>
        </p:nvSpPr>
        <p:spPr>
          <a:xfrm>
            <a:off x="0" y="6943106"/>
            <a:ext cx="9906000" cy="557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894" dirty="0">
                <a:solidFill>
                  <a:schemeClr val="tx1"/>
                </a:solidFill>
              </a:rPr>
              <a:t>To update the background image: Right click &gt; </a:t>
            </a:r>
            <a:r>
              <a:rPr lang="en-US" sz="894" b="1" dirty="0">
                <a:solidFill>
                  <a:schemeClr val="tx1"/>
                </a:solidFill>
              </a:rPr>
              <a:t>Format Background</a:t>
            </a:r>
            <a:r>
              <a:rPr lang="en-US" sz="894" dirty="0">
                <a:solidFill>
                  <a:schemeClr val="tx1"/>
                </a:solidFill>
              </a:rPr>
              <a:t>. In the panel on the right, select </a:t>
            </a:r>
            <a:r>
              <a:rPr lang="en-US" sz="894" b="1" dirty="0">
                <a:solidFill>
                  <a:schemeClr val="tx1"/>
                </a:solidFill>
              </a:rPr>
              <a:t>Picture or texture fill </a:t>
            </a:r>
            <a:r>
              <a:rPr lang="en-US" sz="894" dirty="0">
                <a:solidFill>
                  <a:schemeClr val="tx1"/>
                </a:solidFill>
              </a:rPr>
              <a:t>&gt;</a:t>
            </a:r>
            <a:r>
              <a:rPr lang="en-US" sz="894" b="1" dirty="0">
                <a:solidFill>
                  <a:schemeClr val="tx1"/>
                </a:solidFill>
              </a:rPr>
              <a:t> Insert </a:t>
            </a:r>
            <a:r>
              <a:rPr lang="en-US" sz="894" b="0" dirty="0">
                <a:solidFill>
                  <a:schemeClr val="tx1"/>
                </a:solidFill>
              </a:rPr>
              <a:t>&gt; </a:t>
            </a:r>
            <a:r>
              <a:rPr lang="en-US" sz="894" b="1" dirty="0">
                <a:solidFill>
                  <a:schemeClr val="tx1"/>
                </a:solidFill>
              </a:rPr>
              <a:t>From a file </a:t>
            </a:r>
            <a:r>
              <a:rPr lang="en-US" sz="894" b="0" dirty="0">
                <a:solidFill>
                  <a:schemeClr val="tx1"/>
                </a:solidFill>
              </a:rPr>
              <a:t>&gt; Browse to your image and click </a:t>
            </a:r>
            <a:r>
              <a:rPr lang="en-US" sz="894" b="1" dirty="0">
                <a:solidFill>
                  <a:schemeClr val="tx1"/>
                </a:solidFill>
              </a:rPr>
              <a:t>Open. </a:t>
            </a:r>
            <a:br>
              <a:rPr lang="en-US" sz="894" b="1" dirty="0">
                <a:solidFill>
                  <a:schemeClr val="tx1"/>
                </a:solidFill>
              </a:rPr>
            </a:br>
            <a:r>
              <a:rPr lang="en-US" sz="894" b="1" dirty="0">
                <a:solidFill>
                  <a:schemeClr val="tx1"/>
                </a:solidFill>
              </a:rPr>
              <a:t>Note: Imagery should be black and white before being inserted.</a:t>
            </a:r>
            <a:r>
              <a:rPr lang="en-US" sz="894" b="0" dirty="0">
                <a:solidFill>
                  <a:schemeClr val="tx1"/>
                </a:solidFill>
              </a:rPr>
              <a:t> </a:t>
            </a:r>
            <a:r>
              <a:rPr lang="en-US" sz="894" b="1" dirty="0">
                <a:solidFill>
                  <a:schemeClr val="tx1"/>
                </a:solidFill>
              </a:rPr>
              <a:t> </a:t>
            </a:r>
            <a:r>
              <a:rPr lang="en-US" sz="894" dirty="0">
                <a:solidFill>
                  <a:schemeClr val="tx1"/>
                </a:solidFill>
              </a:rPr>
              <a:t>   </a:t>
            </a:r>
            <a:endParaRPr lang="en-GB" sz="894" dirty="0">
              <a:solidFill>
                <a:schemeClr val="tx1"/>
              </a:solidFill>
            </a:endParaRPr>
          </a:p>
        </p:txBody>
      </p:sp>
      <p:pic>
        <p:nvPicPr>
          <p:cNvPr id="12" name="Graphic 11">
            <a:extLst>
              <a:ext uri="{FF2B5EF4-FFF2-40B4-BE49-F238E27FC236}">
                <a16:creationId xmlns:a16="http://schemas.microsoft.com/office/drawing/2014/main" id="{9AC398CD-1117-4B8A-8163-A39ADD5D50D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1475" y="6303600"/>
            <a:ext cx="895402" cy="288000"/>
          </a:xfrm>
          <a:prstGeom prst="rect">
            <a:avLst/>
          </a:prstGeom>
        </p:spPr>
      </p:pic>
    </p:spTree>
    <p:extLst>
      <p:ext uri="{BB962C8B-B14F-4D97-AF65-F5344CB8AC3E}">
        <p14:creationId xmlns:p14="http://schemas.microsoft.com/office/powerpoint/2010/main" val="95118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AD53DA9-A9B4-4B7F-ADCA-0B2179E9FBCC}"/>
              </a:ext>
            </a:extLst>
          </p:cNvPr>
          <p:cNvSpPr>
            <a:spLocks noGrp="1"/>
          </p:cNvSpPr>
          <p:nvPr>
            <p:ph type="ftr" sz="quarter" idx="11"/>
          </p:nvPr>
        </p:nvSpPr>
        <p:spPr/>
        <p:txBody>
          <a:bodyPr/>
          <a:lstStyle/>
          <a:p>
            <a:r>
              <a:rPr lang="en-GB"/>
              <a:t>2022 Full Year Results Presentation, April 2023</a:t>
            </a:r>
            <a:endParaRPr lang="en-GB" dirty="0"/>
          </a:p>
        </p:txBody>
      </p:sp>
      <p:sp>
        <p:nvSpPr>
          <p:cNvPr id="6" name="Slide Number Placeholder 5">
            <a:extLst>
              <a:ext uri="{FF2B5EF4-FFF2-40B4-BE49-F238E27FC236}">
                <a16:creationId xmlns:a16="http://schemas.microsoft.com/office/drawing/2014/main" id="{0DC313C8-9C20-478E-99B3-018E14460409}"/>
              </a:ext>
            </a:extLst>
          </p:cNvPr>
          <p:cNvSpPr>
            <a:spLocks noGrp="1"/>
          </p:cNvSpPr>
          <p:nvPr>
            <p:ph type="sldNum" sz="quarter" idx="12"/>
          </p:nvPr>
        </p:nvSpPr>
        <p:spPr/>
        <p:txBody>
          <a:bodyPr/>
          <a:lstStyle/>
          <a:p>
            <a:fld id="{88476D58-9353-4E68-BA19-6B4C3BA837E1}" type="slidenum">
              <a:rPr lang="en-GB" smtClean="0"/>
              <a:t>‹#›</a:t>
            </a:fld>
            <a:endParaRPr lang="en-GB" dirty="0"/>
          </a:p>
        </p:txBody>
      </p:sp>
      <p:sp>
        <p:nvSpPr>
          <p:cNvPr id="9" name="Text Placeholder 8">
            <a:extLst>
              <a:ext uri="{FF2B5EF4-FFF2-40B4-BE49-F238E27FC236}">
                <a16:creationId xmlns:a16="http://schemas.microsoft.com/office/drawing/2014/main" id="{993027BB-1E6A-44DD-A3A8-762F1206A272}"/>
              </a:ext>
            </a:extLst>
          </p:cNvPr>
          <p:cNvSpPr>
            <a:spLocks noGrp="1"/>
          </p:cNvSpPr>
          <p:nvPr>
            <p:ph type="body" sz="quarter" idx="13"/>
          </p:nvPr>
        </p:nvSpPr>
        <p:spPr>
          <a:xfrm>
            <a:off x="371477" y="328622"/>
            <a:ext cx="9159181" cy="169545"/>
          </a:xfrm>
        </p:spPr>
        <p:txBody>
          <a:bodyPr>
            <a:normAutofit/>
          </a:bodyPr>
          <a:lstStyle>
            <a:lvl1pPr>
              <a:defRPr sz="1000" b="0">
                <a:solidFill>
                  <a:schemeClr val="accent3"/>
                </a:solidFill>
              </a:defRPr>
            </a:lvl1pPr>
          </a:lstStyle>
          <a:p>
            <a:pPr lvl="0"/>
            <a:r>
              <a:rPr lang="en-US"/>
              <a:t>Click to edit Master text styles</a:t>
            </a:r>
          </a:p>
        </p:txBody>
      </p:sp>
      <p:sp>
        <p:nvSpPr>
          <p:cNvPr id="10" name="Title 9">
            <a:extLst>
              <a:ext uri="{FF2B5EF4-FFF2-40B4-BE49-F238E27FC236}">
                <a16:creationId xmlns:a16="http://schemas.microsoft.com/office/drawing/2014/main" id="{E9F1696C-58CC-42F7-BF0F-E6148DD4315E}"/>
              </a:ext>
            </a:extLst>
          </p:cNvPr>
          <p:cNvSpPr>
            <a:spLocks noGrp="1"/>
          </p:cNvSpPr>
          <p:nvPr>
            <p:ph type="title"/>
          </p:nvPr>
        </p:nvSpPr>
        <p:spPr/>
        <p:txBody>
          <a:bodyPr/>
          <a:lstStyle/>
          <a:p>
            <a:r>
              <a:rPr lang="en-US"/>
              <a:t>Click to edit Master title style</a:t>
            </a:r>
            <a:endParaRPr lang="en-GB"/>
          </a:p>
        </p:txBody>
      </p:sp>
      <p:sp>
        <p:nvSpPr>
          <p:cNvPr id="12" name="Content Placeholder 2">
            <a:extLst>
              <a:ext uri="{FF2B5EF4-FFF2-40B4-BE49-F238E27FC236}">
                <a16:creationId xmlns:a16="http://schemas.microsoft.com/office/drawing/2014/main" id="{E41692EB-54C5-4759-B869-28BCB9FA5274}"/>
              </a:ext>
            </a:extLst>
          </p:cNvPr>
          <p:cNvSpPr>
            <a:spLocks noGrp="1"/>
          </p:cNvSpPr>
          <p:nvPr>
            <p:ph sz="quarter" idx="15"/>
          </p:nvPr>
        </p:nvSpPr>
        <p:spPr>
          <a:xfrm>
            <a:off x="374377" y="1200150"/>
            <a:ext cx="9147572" cy="4716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916402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7F80-8105-490A-B116-0D4B5CC202F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6554C49-092A-44C7-9FFB-C6474AA7C226}"/>
              </a:ext>
            </a:extLst>
          </p:cNvPr>
          <p:cNvSpPr>
            <a:spLocks noGrp="1"/>
          </p:cNvSpPr>
          <p:nvPr>
            <p:ph sz="half" idx="1"/>
          </p:nvPr>
        </p:nvSpPr>
        <p:spPr>
          <a:xfrm>
            <a:off x="375346" y="1200153"/>
            <a:ext cx="4307734" cy="4713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901EFCB9-49C9-499D-9135-70262A9993DB}"/>
              </a:ext>
            </a:extLst>
          </p:cNvPr>
          <p:cNvSpPr>
            <a:spLocks noGrp="1"/>
          </p:cNvSpPr>
          <p:nvPr>
            <p:ph sz="half" idx="2"/>
          </p:nvPr>
        </p:nvSpPr>
        <p:spPr>
          <a:xfrm>
            <a:off x="5222922" y="1200153"/>
            <a:ext cx="4307734" cy="4713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AAF80658-4339-4A9F-9C8E-A58E6A60123B}"/>
              </a:ext>
            </a:extLst>
          </p:cNvPr>
          <p:cNvSpPr>
            <a:spLocks noGrp="1"/>
          </p:cNvSpPr>
          <p:nvPr>
            <p:ph type="ftr" sz="quarter" idx="11"/>
          </p:nvPr>
        </p:nvSpPr>
        <p:spPr/>
        <p:txBody>
          <a:bodyPr/>
          <a:lstStyle/>
          <a:p>
            <a:r>
              <a:rPr lang="en-GB"/>
              <a:t>2022 Full Year Results Presentation, April 2023</a:t>
            </a:r>
            <a:endParaRPr lang="en-GB" dirty="0"/>
          </a:p>
        </p:txBody>
      </p:sp>
      <p:sp>
        <p:nvSpPr>
          <p:cNvPr id="7" name="Slide Number Placeholder 6">
            <a:extLst>
              <a:ext uri="{FF2B5EF4-FFF2-40B4-BE49-F238E27FC236}">
                <a16:creationId xmlns:a16="http://schemas.microsoft.com/office/drawing/2014/main" id="{3DF8E506-4DE8-47B0-A1FE-C4E148220680}"/>
              </a:ext>
            </a:extLst>
          </p:cNvPr>
          <p:cNvSpPr>
            <a:spLocks noGrp="1"/>
          </p:cNvSpPr>
          <p:nvPr>
            <p:ph type="sldNum" sz="quarter" idx="12"/>
          </p:nvPr>
        </p:nvSpPr>
        <p:spPr/>
        <p:txBody>
          <a:bodyPr/>
          <a:lstStyle/>
          <a:p>
            <a:fld id="{88476D58-9353-4E68-BA19-6B4C3BA837E1}" type="slidenum">
              <a:rPr lang="en-GB" smtClean="0"/>
              <a:t>‹#›</a:t>
            </a:fld>
            <a:endParaRPr lang="en-GB" dirty="0"/>
          </a:p>
        </p:txBody>
      </p:sp>
      <p:sp>
        <p:nvSpPr>
          <p:cNvPr id="8" name="Text Placeholder 8">
            <a:extLst>
              <a:ext uri="{FF2B5EF4-FFF2-40B4-BE49-F238E27FC236}">
                <a16:creationId xmlns:a16="http://schemas.microsoft.com/office/drawing/2014/main" id="{5D6B69B6-D189-4E8A-80AC-02709504B30B}"/>
              </a:ext>
            </a:extLst>
          </p:cNvPr>
          <p:cNvSpPr>
            <a:spLocks noGrp="1"/>
          </p:cNvSpPr>
          <p:nvPr>
            <p:ph type="body" sz="quarter" idx="13"/>
          </p:nvPr>
        </p:nvSpPr>
        <p:spPr>
          <a:xfrm>
            <a:off x="371477" y="328622"/>
            <a:ext cx="9159181" cy="169545"/>
          </a:xfrm>
        </p:spPr>
        <p:txBody>
          <a:bodyPr>
            <a:normAutofit/>
          </a:bodyPr>
          <a:lstStyle>
            <a:lvl1pPr>
              <a:defRPr sz="1000" b="0">
                <a:solidFill>
                  <a:schemeClr val="accent3"/>
                </a:solidFill>
              </a:defRPr>
            </a:lvl1pPr>
          </a:lstStyle>
          <a:p>
            <a:pPr lvl="0"/>
            <a:r>
              <a:rPr lang="en-US"/>
              <a:t>Click to edit Master text styles</a:t>
            </a:r>
          </a:p>
        </p:txBody>
      </p:sp>
    </p:spTree>
    <p:extLst>
      <p:ext uri="{BB962C8B-B14F-4D97-AF65-F5344CB8AC3E}">
        <p14:creationId xmlns:p14="http://schemas.microsoft.com/office/powerpoint/2010/main" val="144411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and Image 50/5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7F80-8105-490A-B116-0D4B5CC202F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6554C49-092A-44C7-9FFB-C6474AA7C226}"/>
              </a:ext>
            </a:extLst>
          </p:cNvPr>
          <p:cNvSpPr>
            <a:spLocks noGrp="1"/>
          </p:cNvSpPr>
          <p:nvPr>
            <p:ph sz="half" idx="1"/>
          </p:nvPr>
        </p:nvSpPr>
        <p:spPr>
          <a:xfrm>
            <a:off x="375346" y="1200152"/>
            <a:ext cx="4320000" cy="48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AAF80658-4339-4A9F-9C8E-A58E6A60123B}"/>
              </a:ext>
            </a:extLst>
          </p:cNvPr>
          <p:cNvSpPr>
            <a:spLocks noGrp="1"/>
          </p:cNvSpPr>
          <p:nvPr>
            <p:ph type="ftr" sz="quarter" idx="11"/>
          </p:nvPr>
        </p:nvSpPr>
        <p:spPr/>
        <p:txBody>
          <a:bodyPr/>
          <a:lstStyle/>
          <a:p>
            <a:r>
              <a:rPr lang="en-GB"/>
              <a:t>2022 Full Year Results Presentation, April 2023</a:t>
            </a:r>
            <a:endParaRPr lang="en-GB" dirty="0"/>
          </a:p>
        </p:txBody>
      </p:sp>
      <p:sp>
        <p:nvSpPr>
          <p:cNvPr id="7" name="Slide Number Placeholder 6">
            <a:extLst>
              <a:ext uri="{FF2B5EF4-FFF2-40B4-BE49-F238E27FC236}">
                <a16:creationId xmlns:a16="http://schemas.microsoft.com/office/drawing/2014/main" id="{3DF8E506-4DE8-47B0-A1FE-C4E148220680}"/>
              </a:ext>
            </a:extLst>
          </p:cNvPr>
          <p:cNvSpPr>
            <a:spLocks noGrp="1"/>
          </p:cNvSpPr>
          <p:nvPr>
            <p:ph type="sldNum" sz="quarter" idx="12"/>
          </p:nvPr>
        </p:nvSpPr>
        <p:spPr/>
        <p:txBody>
          <a:bodyPr/>
          <a:lstStyle/>
          <a:p>
            <a:fld id="{88476D58-9353-4E68-BA19-6B4C3BA837E1}" type="slidenum">
              <a:rPr lang="en-GB" smtClean="0"/>
              <a:t>‹#›</a:t>
            </a:fld>
            <a:endParaRPr lang="en-GB" dirty="0"/>
          </a:p>
        </p:txBody>
      </p:sp>
      <p:sp>
        <p:nvSpPr>
          <p:cNvPr id="8" name="Text Placeholder 8">
            <a:extLst>
              <a:ext uri="{FF2B5EF4-FFF2-40B4-BE49-F238E27FC236}">
                <a16:creationId xmlns:a16="http://schemas.microsoft.com/office/drawing/2014/main" id="{5D6B69B6-D189-4E8A-80AC-02709504B30B}"/>
              </a:ext>
            </a:extLst>
          </p:cNvPr>
          <p:cNvSpPr>
            <a:spLocks noGrp="1"/>
          </p:cNvSpPr>
          <p:nvPr>
            <p:ph type="body" sz="quarter" idx="13"/>
          </p:nvPr>
        </p:nvSpPr>
        <p:spPr>
          <a:xfrm>
            <a:off x="371477" y="328622"/>
            <a:ext cx="9159181" cy="169545"/>
          </a:xfrm>
        </p:spPr>
        <p:txBody>
          <a:bodyPr>
            <a:normAutofit/>
          </a:bodyPr>
          <a:lstStyle>
            <a:lvl1pPr>
              <a:defRPr sz="1000" b="0">
                <a:solidFill>
                  <a:schemeClr val="accent3"/>
                </a:solidFill>
              </a:defRPr>
            </a:lvl1pPr>
          </a:lstStyle>
          <a:p>
            <a:pPr lvl="0"/>
            <a:r>
              <a:rPr lang="en-US"/>
              <a:t>Click to edit Master text styles</a:t>
            </a:r>
          </a:p>
        </p:txBody>
      </p:sp>
      <p:sp>
        <p:nvSpPr>
          <p:cNvPr id="10" name="Picture Placeholder 8">
            <a:extLst>
              <a:ext uri="{FF2B5EF4-FFF2-40B4-BE49-F238E27FC236}">
                <a16:creationId xmlns:a16="http://schemas.microsoft.com/office/drawing/2014/main" id="{62A6A559-6410-4ED0-A4AD-642B31A850E1}"/>
              </a:ext>
            </a:extLst>
          </p:cNvPr>
          <p:cNvSpPr>
            <a:spLocks noGrp="1"/>
          </p:cNvSpPr>
          <p:nvPr>
            <p:ph type="pic" sz="quarter" idx="14"/>
          </p:nvPr>
        </p:nvSpPr>
        <p:spPr>
          <a:xfrm>
            <a:off x="5222578" y="1200150"/>
            <a:ext cx="4320000" cy="4860000"/>
          </a:xfrm>
          <a:pattFill prst="ltUpDiag">
            <a:fgClr>
              <a:schemeClr val="accent3"/>
            </a:fgClr>
            <a:bgClr>
              <a:schemeClr val="bg1"/>
            </a:bgClr>
          </a:pattFill>
        </p:spPr>
        <p:txBody>
          <a:bodyPr/>
          <a:lstStyle/>
          <a:p>
            <a:r>
              <a:rPr lang="en-US" dirty="0"/>
              <a:t>Click icon to add picture</a:t>
            </a:r>
            <a:endParaRPr lang="en-GB" dirty="0"/>
          </a:p>
        </p:txBody>
      </p:sp>
    </p:spTree>
    <p:extLst>
      <p:ext uri="{BB962C8B-B14F-4D97-AF65-F5344CB8AC3E}">
        <p14:creationId xmlns:p14="http://schemas.microsoft.com/office/powerpoint/2010/main" val="3846036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sclaimer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83AFA66D-4209-485F-B04B-5EBE19C25A48}"/>
              </a:ext>
            </a:extLst>
          </p:cNvPr>
          <p:cNvSpPr/>
          <p:nvPr userDrawn="1"/>
        </p:nvSpPr>
        <p:spPr>
          <a:xfrm rot="18900000">
            <a:off x="-205693" y="-1452210"/>
            <a:ext cx="9578387" cy="11293708"/>
          </a:xfrm>
          <a:custGeom>
            <a:avLst/>
            <a:gdLst>
              <a:gd name="connsiteX0" fmla="*/ 8618166 w 9578387"/>
              <a:gd name="connsiteY0" fmla="*/ 8809226 h 11293708"/>
              <a:gd name="connsiteX1" fmla="*/ 8886069 w 9578387"/>
              <a:gd name="connsiteY1" fmla="*/ 9077131 h 11293708"/>
              <a:gd name="connsiteX2" fmla="*/ 6669491 w 9578387"/>
              <a:gd name="connsiteY2" fmla="*/ 11293708 h 11293708"/>
              <a:gd name="connsiteX3" fmla="*/ 4486509 w 9578387"/>
              <a:gd name="connsiteY3" fmla="*/ 9110726 h 11293708"/>
              <a:gd name="connsiteX4" fmla="*/ 4576855 w 9578387"/>
              <a:gd name="connsiteY4" fmla="*/ 9175505 h 11293708"/>
              <a:gd name="connsiteX5" fmla="*/ 8608372 w 9578387"/>
              <a:gd name="connsiteY5" fmla="*/ 8818887 h 11293708"/>
              <a:gd name="connsiteX6" fmla="*/ 8618166 w 9578387"/>
              <a:gd name="connsiteY6" fmla="*/ 8809226 h 11293708"/>
              <a:gd name="connsiteX7" fmla="*/ 8668631 w 9578387"/>
              <a:gd name="connsiteY7" fmla="*/ 4290564 h 11293708"/>
              <a:gd name="connsiteX8" fmla="*/ 8618166 w 9578387"/>
              <a:gd name="connsiteY8" fmla="*/ 8809226 h 11293708"/>
              <a:gd name="connsiteX9" fmla="*/ 6383356 w 9578387"/>
              <a:gd name="connsiteY9" fmla="*/ 6574415 h 11293708"/>
              <a:gd name="connsiteX10" fmla="*/ 5074459 w 9578387"/>
              <a:gd name="connsiteY10" fmla="*/ 0 h 11293708"/>
              <a:gd name="connsiteX11" fmla="*/ 9016827 w 9578387"/>
              <a:gd name="connsiteY11" fmla="*/ 3942368 h 11293708"/>
              <a:gd name="connsiteX12" fmla="*/ 8668631 w 9578387"/>
              <a:gd name="connsiteY12" fmla="*/ 4290564 h 11293708"/>
              <a:gd name="connsiteX13" fmla="*/ 4140309 w 9578387"/>
              <a:gd name="connsiteY13" fmla="*/ 4230238 h 11293708"/>
              <a:gd name="connsiteX14" fmla="*/ 3766223 w 9578387"/>
              <a:gd name="connsiteY14" fmla="*/ 8383350 h 11293708"/>
              <a:gd name="connsiteX15" fmla="*/ 3787894 w 9578387"/>
              <a:gd name="connsiteY15" fmla="*/ 8412111 h 11293708"/>
              <a:gd name="connsiteX16" fmla="*/ 0 w 9578387"/>
              <a:gd name="connsiteY16" fmla="*/ 4624217 h 11293708"/>
              <a:gd name="connsiteX17" fmla="*/ 6566 w 9578387"/>
              <a:gd name="connsiteY17" fmla="*/ 4600329 h 11293708"/>
              <a:gd name="connsiteX18" fmla="*/ 353381 w 9578387"/>
              <a:gd name="connsiteY18" fmla="*/ 3694609 h 11293708"/>
              <a:gd name="connsiteX19" fmla="*/ 447444 w 9578387"/>
              <a:gd name="connsiteY19" fmla="*/ 3506556 h 11293708"/>
              <a:gd name="connsiteX20" fmla="*/ 3361034 w 9578387"/>
              <a:gd name="connsiteY20" fmla="*/ 592966 h 11293708"/>
              <a:gd name="connsiteX21" fmla="*/ 3604035 w 9578387"/>
              <a:gd name="connsiteY21" fmla="*/ 474246 h 11293708"/>
              <a:gd name="connsiteX22" fmla="*/ 4823677 w 9578387"/>
              <a:gd name="connsiteY22" fmla="*/ 53620 h 1129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578387" h="11293708">
                <a:moveTo>
                  <a:pt x="8618166" y="8809226"/>
                </a:moveTo>
                <a:lnTo>
                  <a:pt x="8886069" y="9077131"/>
                </a:lnTo>
                <a:lnTo>
                  <a:pt x="6669491" y="11293708"/>
                </a:lnTo>
                <a:lnTo>
                  <a:pt x="4486509" y="9110726"/>
                </a:lnTo>
                <a:lnTo>
                  <a:pt x="4576855" y="9175505"/>
                </a:lnTo>
                <a:cubicBezTo>
                  <a:pt x="5808758" y="10012743"/>
                  <a:pt x="7499544" y="9898438"/>
                  <a:pt x="8608372" y="8818887"/>
                </a:cubicBezTo>
                <a:cubicBezTo>
                  <a:pt x="8611533" y="8815726"/>
                  <a:pt x="8614850" y="8812409"/>
                  <a:pt x="8618166" y="8809226"/>
                </a:cubicBezTo>
                <a:close/>
                <a:moveTo>
                  <a:pt x="8668631" y="4290564"/>
                </a:moveTo>
                <a:cubicBezTo>
                  <a:pt x="9901091" y="5552875"/>
                  <a:pt x="9878474" y="7574785"/>
                  <a:pt x="8618166" y="8809226"/>
                </a:cubicBezTo>
                <a:lnTo>
                  <a:pt x="6383356" y="6574415"/>
                </a:lnTo>
                <a:close/>
                <a:moveTo>
                  <a:pt x="5074459" y="0"/>
                </a:moveTo>
                <a:lnTo>
                  <a:pt x="9016827" y="3942368"/>
                </a:lnTo>
                <a:lnTo>
                  <a:pt x="8668631" y="4290564"/>
                </a:lnTo>
                <a:cubicBezTo>
                  <a:pt x="7434859" y="3023446"/>
                  <a:pt x="5407383" y="2996443"/>
                  <a:pt x="4140309" y="4230238"/>
                </a:cubicBezTo>
                <a:cubicBezTo>
                  <a:pt x="2992022" y="5348364"/>
                  <a:pt x="2862103" y="7118277"/>
                  <a:pt x="3766223" y="8383350"/>
                </a:cubicBezTo>
                <a:lnTo>
                  <a:pt x="3787894" y="8412111"/>
                </a:lnTo>
                <a:lnTo>
                  <a:pt x="0" y="4624217"/>
                </a:lnTo>
                <a:lnTo>
                  <a:pt x="6566" y="4600329"/>
                </a:lnTo>
                <a:cubicBezTo>
                  <a:pt x="99361" y="4292107"/>
                  <a:pt x="214970" y="3989314"/>
                  <a:pt x="353381" y="3694609"/>
                </a:cubicBezTo>
                <a:lnTo>
                  <a:pt x="447444" y="3506556"/>
                </a:lnTo>
                <a:lnTo>
                  <a:pt x="3361034" y="592966"/>
                </a:lnTo>
                <a:lnTo>
                  <a:pt x="3604035" y="474246"/>
                </a:lnTo>
                <a:cubicBezTo>
                  <a:pt x="3998686" y="293379"/>
                  <a:pt x="4407335" y="153180"/>
                  <a:pt x="4823677" y="53620"/>
                </a:cubicBezTo>
                <a:close/>
              </a:path>
            </a:pathLst>
          </a:custGeom>
          <a:gradFill flip="none" rotWithShape="1">
            <a:gsLst>
              <a:gs pos="0">
                <a:schemeClr val="accent3">
                  <a:alpha val="5000"/>
                </a:schemeClr>
              </a:gs>
              <a:gs pos="100000">
                <a:schemeClr val="accent2">
                  <a:alpha val="4000"/>
                </a:schemeClr>
              </a:gs>
            </a:gsLst>
            <a:lin ang="18900000" scaled="1"/>
            <a:tileRect/>
          </a:gradFill>
          <a:ln w="6477" cap="flat">
            <a:noFill/>
            <a:prstDash val="solid"/>
            <a:miter/>
          </a:ln>
        </p:spPr>
        <p:txBody>
          <a:bodyPr wrap="square" rtlCol="0" anchor="ctr">
            <a:noAutofit/>
          </a:bodyPr>
          <a:lstStyle/>
          <a:p>
            <a:pPr lvl="0"/>
            <a:endParaRPr lang="en-GB" dirty="0"/>
          </a:p>
        </p:txBody>
      </p:sp>
      <p:sp>
        <p:nvSpPr>
          <p:cNvPr id="5" name="Footer Placeholder 4">
            <a:extLst>
              <a:ext uri="{FF2B5EF4-FFF2-40B4-BE49-F238E27FC236}">
                <a16:creationId xmlns:a16="http://schemas.microsoft.com/office/drawing/2014/main" id="{6AD53DA9-A9B4-4B7F-ADCA-0B2179E9FBCC}"/>
              </a:ext>
            </a:extLst>
          </p:cNvPr>
          <p:cNvSpPr>
            <a:spLocks noGrp="1"/>
          </p:cNvSpPr>
          <p:nvPr>
            <p:ph type="ftr" sz="quarter" idx="11"/>
          </p:nvPr>
        </p:nvSpPr>
        <p:spPr/>
        <p:txBody>
          <a:bodyPr/>
          <a:lstStyle/>
          <a:p>
            <a:r>
              <a:rPr lang="en-GB"/>
              <a:t>2022 Full Year Results Presentation, April 2023</a:t>
            </a:r>
            <a:endParaRPr lang="en-GB" dirty="0"/>
          </a:p>
        </p:txBody>
      </p:sp>
      <p:sp>
        <p:nvSpPr>
          <p:cNvPr id="6" name="Slide Number Placeholder 5">
            <a:extLst>
              <a:ext uri="{FF2B5EF4-FFF2-40B4-BE49-F238E27FC236}">
                <a16:creationId xmlns:a16="http://schemas.microsoft.com/office/drawing/2014/main" id="{0DC313C8-9C20-478E-99B3-018E14460409}"/>
              </a:ext>
            </a:extLst>
          </p:cNvPr>
          <p:cNvSpPr>
            <a:spLocks noGrp="1"/>
          </p:cNvSpPr>
          <p:nvPr>
            <p:ph type="sldNum" sz="quarter" idx="12"/>
          </p:nvPr>
        </p:nvSpPr>
        <p:spPr/>
        <p:txBody>
          <a:bodyPr/>
          <a:lstStyle/>
          <a:p>
            <a:fld id="{88476D58-9353-4E68-BA19-6B4C3BA837E1}" type="slidenum">
              <a:rPr lang="en-GB" smtClean="0"/>
              <a:t>‹#›</a:t>
            </a:fld>
            <a:endParaRPr lang="en-GB" dirty="0"/>
          </a:p>
        </p:txBody>
      </p:sp>
      <p:sp>
        <p:nvSpPr>
          <p:cNvPr id="9" name="Text Placeholder 8">
            <a:extLst>
              <a:ext uri="{FF2B5EF4-FFF2-40B4-BE49-F238E27FC236}">
                <a16:creationId xmlns:a16="http://schemas.microsoft.com/office/drawing/2014/main" id="{993027BB-1E6A-44DD-A3A8-762F1206A272}"/>
              </a:ext>
            </a:extLst>
          </p:cNvPr>
          <p:cNvSpPr>
            <a:spLocks noGrp="1"/>
          </p:cNvSpPr>
          <p:nvPr>
            <p:ph type="body" sz="quarter" idx="13"/>
          </p:nvPr>
        </p:nvSpPr>
        <p:spPr>
          <a:xfrm>
            <a:off x="371477" y="328622"/>
            <a:ext cx="9159181" cy="169545"/>
          </a:xfrm>
        </p:spPr>
        <p:txBody>
          <a:bodyPr>
            <a:normAutofit/>
          </a:bodyPr>
          <a:lstStyle>
            <a:lvl1pPr>
              <a:defRPr sz="1000" b="0">
                <a:solidFill>
                  <a:schemeClr val="accent3"/>
                </a:solidFill>
              </a:defRPr>
            </a:lvl1pPr>
          </a:lstStyle>
          <a:p>
            <a:pPr lvl="0"/>
            <a:r>
              <a:rPr lang="en-US"/>
              <a:t>Click to edit Master text styles</a:t>
            </a:r>
          </a:p>
        </p:txBody>
      </p:sp>
      <p:sp>
        <p:nvSpPr>
          <p:cNvPr id="10" name="Title 9">
            <a:extLst>
              <a:ext uri="{FF2B5EF4-FFF2-40B4-BE49-F238E27FC236}">
                <a16:creationId xmlns:a16="http://schemas.microsoft.com/office/drawing/2014/main" id="{E9F1696C-58CC-42F7-BF0F-E6148DD4315E}"/>
              </a:ext>
            </a:extLst>
          </p:cNvPr>
          <p:cNvSpPr>
            <a:spLocks noGrp="1"/>
          </p:cNvSpPr>
          <p:nvPr>
            <p:ph type="title"/>
          </p:nvPr>
        </p:nvSpPr>
        <p:spPr/>
        <p:txBody>
          <a:bodyPr/>
          <a:lstStyle/>
          <a:p>
            <a:r>
              <a:rPr lang="en-US"/>
              <a:t>Click to edit Master title style</a:t>
            </a:r>
            <a:endParaRPr lang="en-GB" dirty="0"/>
          </a:p>
        </p:txBody>
      </p:sp>
      <p:sp>
        <p:nvSpPr>
          <p:cNvPr id="8" name="TextBox 7">
            <a:extLst>
              <a:ext uri="{FF2B5EF4-FFF2-40B4-BE49-F238E27FC236}">
                <a16:creationId xmlns:a16="http://schemas.microsoft.com/office/drawing/2014/main" id="{D489F312-CE9A-4F7B-BF54-5966448AE6DB}"/>
              </a:ext>
            </a:extLst>
          </p:cNvPr>
          <p:cNvSpPr txBox="1"/>
          <p:nvPr userDrawn="1"/>
        </p:nvSpPr>
        <p:spPr>
          <a:xfrm>
            <a:off x="371474" y="1193803"/>
            <a:ext cx="9155311" cy="4524315"/>
          </a:xfrm>
          <a:prstGeom prst="rect">
            <a:avLst/>
          </a:prstGeom>
          <a:noFill/>
        </p:spPr>
        <p:txBody>
          <a:bodyPr wrap="square" lIns="0" tIns="0" rIns="0" bIns="0">
            <a:spAutoFit/>
          </a:bodyPr>
          <a:lstStyle/>
          <a:p>
            <a:pPr marL="0" marR="0" lvl="0" indent="0" algn="l" defTabSz="372651"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These materials contain forward-looking statements regarding Capricorn, our corporate plans, future financial condition, future results of operations, future business plans and strategies. All such forward-looking statements are based on our management's assumptions and beliefs in the light of information available to them at this time.</a:t>
            </a:r>
          </a:p>
          <a:p>
            <a:pPr marL="0" marR="0" lvl="0" indent="0" algn="l" defTabSz="372651"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372651"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These forward-looking statements are, by their nature, subject to significant risks and uncertainties and actual results, performance and achievements may be materially different from those expressed in such statements. Factors that may cause actual results, performance or achievements to differ from expectations may be or are beyond Capricorn’s control and include, but are not limited to, regulatory changes, future levels of industry product supply, demand and pricing, weather and weather related impacts, wars and acts of terrorism, development and use of technology, acts of competitors and other changes to business conditions.</a:t>
            </a:r>
          </a:p>
          <a:p>
            <a:pPr marL="0" marR="0" lvl="0" indent="0" algn="l" defTabSz="372651"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372651"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n-lt"/>
                <a:ea typeface="+mn-ea"/>
                <a:cs typeface="+mn-cs"/>
              </a:rPr>
              <a:t>Capricorn undertakes no obligation to revise any such forward-looking statements to reflect any changes in Capricorn's expectations with regard thereto or any change in circumstances or events after the date hereof. Past </a:t>
            </a:r>
            <a:r>
              <a:rPr kumimoji="0" lang="en-GB" sz="1050" b="0" i="0" u="none" strike="noStrike" kern="1200" cap="none" spc="0" normalizeH="0" baseline="0" noProof="0" dirty="0">
                <a:ln>
                  <a:noFill/>
                </a:ln>
                <a:solidFill>
                  <a:schemeClr val="tx1"/>
                </a:solidFill>
                <a:effectLst/>
                <a:uLnTx/>
                <a:uFillTx/>
                <a:latin typeface="+mn-lt"/>
                <a:ea typeface="+mn-ea"/>
                <a:cs typeface="+mn-cs"/>
              </a:rPr>
              <a:t>performance is not an indicator of future results and the results of Capricorn in this document may not be indicative of, and are not an estimate, forecast or projection of Capricorn’s future.</a:t>
            </a:r>
          </a:p>
          <a:p>
            <a:pPr marL="0" marR="0" lvl="0" indent="0" algn="l" defTabSz="372651"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372651"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chemeClr val="tx1"/>
                </a:solidFill>
                <a:effectLst/>
                <a:uLnTx/>
                <a:uFillTx/>
                <a:latin typeface="+mn-lt"/>
                <a:ea typeface="+mn-ea"/>
                <a:cs typeface="+mn-cs"/>
              </a:rPr>
              <a:t>None of Capricorn or its shareholders, subsidiaries, affiliates, associates, or their respective directors, officers, partners, employees, representatives and advisers (the “Relevant Parties”) makes any representation or warranty, express or implied, as to the accuracy or completeness of the information </a:t>
            </a:r>
            <a:r>
              <a:rPr kumimoji="0" lang="en-GB" sz="1050" b="0" i="0" u="none" strike="noStrike" kern="1200" cap="none" spc="0" normalizeH="0" baseline="0" noProof="0" dirty="0">
                <a:ln>
                  <a:noFill/>
                </a:ln>
                <a:solidFill>
                  <a:schemeClr val="tx2"/>
                </a:solidFill>
                <a:effectLst/>
                <a:uLnTx/>
                <a:uFillTx/>
                <a:latin typeface="+mn-lt"/>
                <a:ea typeface="+mn-ea"/>
                <a:cs typeface="+mn-cs"/>
              </a:rPr>
              <a:t>contained in this presentation, or otherwise made available, nor as to the reasonableness of any assumption contained herein or therein, and any liability therefore (including in respect of direct, indirect, consequential loss or damage) is expressly disclaimed. Nothing contained herein or therein is, or shall be relied upon as, a promise or representation, whether as to the past or the future and no reliance, in whole or in part, should be placed on the fairness, accuracy, completeness or correctness of the information contained herein or therein. Further, nothing in this presentation should be construed as constituting legal, business, tax, actuarial, financial or other specialist advice. No statement in this presentation is intended as a profit forecast or estimate for any period and no statement in this presentation should be interpreted to mean that cash flow from operations, free cash flow, earnings, earnings per share or income on a clean current cost of supplies basis for Capricorn for the current or future financial years would necessarily match or exceed the historical published cash flow from operations, free cash flow, earnings per share or income on a clean current cost of supplies basis for Capricorn.</a:t>
            </a:r>
          </a:p>
          <a:p>
            <a:pPr marL="0" marR="0" lvl="0" indent="0" algn="l" defTabSz="372651"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chemeClr val="tx2"/>
              </a:solidFill>
              <a:effectLst/>
              <a:uLnTx/>
              <a:uFillTx/>
              <a:latin typeface="+mn-lt"/>
              <a:ea typeface="+mn-ea"/>
              <a:cs typeface="+mn-cs"/>
            </a:endParaRPr>
          </a:p>
          <a:p>
            <a:pPr marL="0" marR="0" lvl="0" indent="0" algn="l" defTabSz="372651"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chemeClr val="tx2"/>
                </a:solidFill>
                <a:effectLst/>
                <a:uLnTx/>
                <a:uFillTx/>
                <a:latin typeface="+mn-lt"/>
                <a:ea typeface="+mn-ea"/>
                <a:cs typeface="+mn-cs"/>
              </a:rPr>
              <a:t>The presentation and these materials do not constitute or form part of any offer or invitation to sell or issue, or any solicitation of any offer to purchaser or subscribe for, or any offer to underwrite or otherwise acquire any securities, nor shall any part of these materials or the fact of their distribution or communication form the basis of, or be relied on in connection with, any contract, commitment or investment decision whatsoever in relation thereto.</a:t>
            </a:r>
            <a:endParaRPr kumimoji="0" lang="en-US" sz="1050" b="0" i="0" u="none" strike="noStrike" kern="1200" cap="none" spc="0" normalizeH="0" baseline="0" noProof="0" dirty="0">
              <a:ln>
                <a:noFill/>
              </a:ln>
              <a:solidFill>
                <a:schemeClr val="tx2"/>
              </a:solidFill>
              <a:effectLst/>
              <a:uLnTx/>
              <a:uFillTx/>
              <a:latin typeface="+mn-lt"/>
              <a:ea typeface="+mn-ea"/>
              <a:cs typeface="+mn-cs"/>
            </a:endParaRPr>
          </a:p>
        </p:txBody>
      </p:sp>
      <p:pic>
        <p:nvPicPr>
          <p:cNvPr id="13" name="Graphic 12">
            <a:extLst>
              <a:ext uri="{FF2B5EF4-FFF2-40B4-BE49-F238E27FC236}">
                <a16:creationId xmlns:a16="http://schemas.microsoft.com/office/drawing/2014/main" id="{2667601B-155F-4086-95D7-73DE37ACAD6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1475" y="6304498"/>
            <a:ext cx="896400" cy="287241"/>
          </a:xfrm>
          <a:prstGeom prst="rect">
            <a:avLst/>
          </a:prstGeom>
        </p:spPr>
      </p:pic>
    </p:spTree>
    <p:extLst>
      <p:ext uri="{BB962C8B-B14F-4D97-AF65-F5344CB8AC3E}">
        <p14:creationId xmlns:p14="http://schemas.microsoft.com/office/powerpoint/2010/main" val="380008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and Image 70/3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7F80-8105-490A-B116-0D4B5CC202F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6554C49-092A-44C7-9FFB-C6474AA7C226}"/>
              </a:ext>
            </a:extLst>
          </p:cNvPr>
          <p:cNvSpPr>
            <a:spLocks noGrp="1"/>
          </p:cNvSpPr>
          <p:nvPr>
            <p:ph sz="half" idx="1"/>
          </p:nvPr>
        </p:nvSpPr>
        <p:spPr>
          <a:xfrm>
            <a:off x="375346" y="1200153"/>
            <a:ext cx="5919092" cy="4713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AAF80658-4339-4A9F-9C8E-A58E6A60123B}"/>
              </a:ext>
            </a:extLst>
          </p:cNvPr>
          <p:cNvSpPr>
            <a:spLocks noGrp="1"/>
          </p:cNvSpPr>
          <p:nvPr>
            <p:ph type="ftr" sz="quarter" idx="11"/>
          </p:nvPr>
        </p:nvSpPr>
        <p:spPr/>
        <p:txBody>
          <a:bodyPr/>
          <a:lstStyle/>
          <a:p>
            <a:r>
              <a:rPr lang="en-GB"/>
              <a:t>2022 Full Year Results Presentation, April 2023</a:t>
            </a:r>
            <a:endParaRPr lang="en-GB" dirty="0"/>
          </a:p>
        </p:txBody>
      </p:sp>
      <p:sp>
        <p:nvSpPr>
          <p:cNvPr id="7" name="Slide Number Placeholder 6">
            <a:extLst>
              <a:ext uri="{FF2B5EF4-FFF2-40B4-BE49-F238E27FC236}">
                <a16:creationId xmlns:a16="http://schemas.microsoft.com/office/drawing/2014/main" id="{3DF8E506-4DE8-47B0-A1FE-C4E148220680}"/>
              </a:ext>
            </a:extLst>
          </p:cNvPr>
          <p:cNvSpPr>
            <a:spLocks noGrp="1"/>
          </p:cNvSpPr>
          <p:nvPr>
            <p:ph type="sldNum" sz="quarter" idx="12"/>
          </p:nvPr>
        </p:nvSpPr>
        <p:spPr/>
        <p:txBody>
          <a:bodyPr/>
          <a:lstStyle/>
          <a:p>
            <a:fld id="{88476D58-9353-4E68-BA19-6B4C3BA837E1}" type="slidenum">
              <a:rPr lang="en-GB" smtClean="0"/>
              <a:t>‹#›</a:t>
            </a:fld>
            <a:endParaRPr lang="en-GB" dirty="0"/>
          </a:p>
        </p:txBody>
      </p:sp>
      <p:sp>
        <p:nvSpPr>
          <p:cNvPr id="8" name="Text Placeholder 8">
            <a:extLst>
              <a:ext uri="{FF2B5EF4-FFF2-40B4-BE49-F238E27FC236}">
                <a16:creationId xmlns:a16="http://schemas.microsoft.com/office/drawing/2014/main" id="{5D6B69B6-D189-4E8A-80AC-02709504B30B}"/>
              </a:ext>
            </a:extLst>
          </p:cNvPr>
          <p:cNvSpPr>
            <a:spLocks noGrp="1"/>
          </p:cNvSpPr>
          <p:nvPr>
            <p:ph type="body" sz="quarter" idx="13"/>
          </p:nvPr>
        </p:nvSpPr>
        <p:spPr>
          <a:xfrm>
            <a:off x="371477" y="328622"/>
            <a:ext cx="9159181" cy="169545"/>
          </a:xfrm>
        </p:spPr>
        <p:txBody>
          <a:bodyPr>
            <a:normAutofit/>
          </a:bodyPr>
          <a:lstStyle>
            <a:lvl1pPr>
              <a:defRPr sz="1000" b="0">
                <a:solidFill>
                  <a:schemeClr val="accent3"/>
                </a:solidFill>
              </a:defRPr>
            </a:lvl1pPr>
          </a:lstStyle>
          <a:p>
            <a:pPr lvl="0"/>
            <a:r>
              <a:rPr lang="en-US"/>
              <a:t>Click to edit Master text styles</a:t>
            </a:r>
          </a:p>
        </p:txBody>
      </p:sp>
      <p:sp>
        <p:nvSpPr>
          <p:cNvPr id="10" name="Picture Placeholder 8">
            <a:extLst>
              <a:ext uri="{FF2B5EF4-FFF2-40B4-BE49-F238E27FC236}">
                <a16:creationId xmlns:a16="http://schemas.microsoft.com/office/drawing/2014/main" id="{62A6A559-6410-4ED0-A4AD-642B31A850E1}"/>
              </a:ext>
            </a:extLst>
          </p:cNvPr>
          <p:cNvSpPr>
            <a:spLocks noGrp="1"/>
          </p:cNvSpPr>
          <p:nvPr>
            <p:ph type="pic" sz="quarter" idx="14"/>
          </p:nvPr>
        </p:nvSpPr>
        <p:spPr>
          <a:xfrm>
            <a:off x="6774260" y="1200150"/>
            <a:ext cx="2755106" cy="4713288"/>
          </a:xfrm>
          <a:pattFill prst="ltUpDiag">
            <a:fgClr>
              <a:schemeClr val="accent3"/>
            </a:fgClr>
            <a:bgClr>
              <a:schemeClr val="bg1"/>
            </a:bgClr>
          </a:pattFill>
        </p:spPr>
        <p:txBody>
          <a:bodyPr/>
          <a:lstStyle/>
          <a:p>
            <a:r>
              <a:rPr lang="en-US" dirty="0"/>
              <a:t>Click icon to add picture</a:t>
            </a:r>
            <a:endParaRPr lang="en-GB" dirty="0"/>
          </a:p>
        </p:txBody>
      </p:sp>
    </p:spTree>
    <p:extLst>
      <p:ext uri="{BB962C8B-B14F-4D97-AF65-F5344CB8AC3E}">
        <p14:creationId xmlns:p14="http://schemas.microsoft.com/office/powerpoint/2010/main" val="189817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mage and Key Poin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09D253-666A-4E15-A08D-B83D1C00BCD9}"/>
              </a:ext>
            </a:extLst>
          </p:cNvPr>
          <p:cNvSpPr/>
          <p:nvPr userDrawn="1"/>
        </p:nvSpPr>
        <p:spPr>
          <a:xfrm>
            <a:off x="5221977" y="1200153"/>
            <a:ext cx="4308681" cy="4713289"/>
          </a:xfrm>
          <a:prstGeom prst="rect">
            <a:avLst/>
          </a:prstGeom>
          <a:gradFill flip="none" rotWithShape="1">
            <a:gsLst>
              <a:gs pos="0">
                <a:schemeClr val="accent1"/>
              </a:gs>
              <a:gs pos="100000">
                <a:schemeClr val="accent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63" dirty="0"/>
          </a:p>
        </p:txBody>
      </p:sp>
      <p:sp>
        <p:nvSpPr>
          <p:cNvPr id="10" name="Picture Placeholder 8">
            <a:extLst>
              <a:ext uri="{FF2B5EF4-FFF2-40B4-BE49-F238E27FC236}">
                <a16:creationId xmlns:a16="http://schemas.microsoft.com/office/drawing/2014/main" id="{62A6A559-6410-4ED0-A4AD-642B31A850E1}"/>
              </a:ext>
            </a:extLst>
          </p:cNvPr>
          <p:cNvSpPr>
            <a:spLocks noGrp="1"/>
          </p:cNvSpPr>
          <p:nvPr>
            <p:ph type="pic" sz="quarter" idx="14"/>
          </p:nvPr>
        </p:nvSpPr>
        <p:spPr>
          <a:xfrm>
            <a:off x="376291" y="1200150"/>
            <a:ext cx="4306788" cy="4713288"/>
          </a:xfrm>
          <a:pattFill prst="ltUpDiag">
            <a:fgClr>
              <a:schemeClr val="accent3"/>
            </a:fgClr>
            <a:bgClr>
              <a:schemeClr val="bg1"/>
            </a:bgClr>
          </a:pattFill>
        </p:spPr>
        <p:txBody>
          <a:bodyPr/>
          <a:lstStyle/>
          <a:p>
            <a:r>
              <a:rPr lang="en-US" dirty="0"/>
              <a:t>Click icon to add picture</a:t>
            </a:r>
            <a:endParaRPr lang="en-GB" dirty="0"/>
          </a:p>
        </p:txBody>
      </p:sp>
      <p:sp>
        <p:nvSpPr>
          <p:cNvPr id="2" name="Title 1">
            <a:extLst>
              <a:ext uri="{FF2B5EF4-FFF2-40B4-BE49-F238E27FC236}">
                <a16:creationId xmlns:a16="http://schemas.microsoft.com/office/drawing/2014/main" id="{26A77F80-8105-490A-B116-0D4B5CC202F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6554C49-092A-44C7-9FFB-C6474AA7C226}"/>
              </a:ext>
            </a:extLst>
          </p:cNvPr>
          <p:cNvSpPr>
            <a:spLocks noGrp="1"/>
          </p:cNvSpPr>
          <p:nvPr>
            <p:ph sz="half" idx="1"/>
          </p:nvPr>
        </p:nvSpPr>
        <p:spPr>
          <a:xfrm>
            <a:off x="5345112" y="1328738"/>
            <a:ext cx="4070747" cy="4458972"/>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AAF80658-4339-4A9F-9C8E-A58E6A60123B}"/>
              </a:ext>
            </a:extLst>
          </p:cNvPr>
          <p:cNvSpPr>
            <a:spLocks noGrp="1"/>
          </p:cNvSpPr>
          <p:nvPr>
            <p:ph type="ftr" sz="quarter" idx="11"/>
          </p:nvPr>
        </p:nvSpPr>
        <p:spPr/>
        <p:txBody>
          <a:bodyPr/>
          <a:lstStyle/>
          <a:p>
            <a:r>
              <a:rPr lang="en-GB"/>
              <a:t>2022 Full Year Results Presentation, April 2023</a:t>
            </a:r>
            <a:endParaRPr lang="en-GB" dirty="0"/>
          </a:p>
        </p:txBody>
      </p:sp>
      <p:sp>
        <p:nvSpPr>
          <p:cNvPr id="7" name="Slide Number Placeholder 6">
            <a:extLst>
              <a:ext uri="{FF2B5EF4-FFF2-40B4-BE49-F238E27FC236}">
                <a16:creationId xmlns:a16="http://schemas.microsoft.com/office/drawing/2014/main" id="{3DF8E506-4DE8-47B0-A1FE-C4E148220680}"/>
              </a:ext>
            </a:extLst>
          </p:cNvPr>
          <p:cNvSpPr>
            <a:spLocks noGrp="1"/>
          </p:cNvSpPr>
          <p:nvPr>
            <p:ph type="sldNum" sz="quarter" idx="12"/>
          </p:nvPr>
        </p:nvSpPr>
        <p:spPr/>
        <p:txBody>
          <a:bodyPr/>
          <a:lstStyle/>
          <a:p>
            <a:fld id="{88476D58-9353-4E68-BA19-6B4C3BA837E1}" type="slidenum">
              <a:rPr lang="en-GB" smtClean="0"/>
              <a:t>‹#›</a:t>
            </a:fld>
            <a:endParaRPr lang="en-GB" dirty="0"/>
          </a:p>
        </p:txBody>
      </p:sp>
      <p:sp>
        <p:nvSpPr>
          <p:cNvPr id="8" name="Text Placeholder 8">
            <a:extLst>
              <a:ext uri="{FF2B5EF4-FFF2-40B4-BE49-F238E27FC236}">
                <a16:creationId xmlns:a16="http://schemas.microsoft.com/office/drawing/2014/main" id="{5D6B69B6-D189-4E8A-80AC-02709504B30B}"/>
              </a:ext>
            </a:extLst>
          </p:cNvPr>
          <p:cNvSpPr>
            <a:spLocks noGrp="1"/>
          </p:cNvSpPr>
          <p:nvPr>
            <p:ph type="body" sz="quarter" idx="13"/>
          </p:nvPr>
        </p:nvSpPr>
        <p:spPr>
          <a:xfrm>
            <a:off x="371477" y="328622"/>
            <a:ext cx="9159181" cy="169545"/>
          </a:xfrm>
        </p:spPr>
        <p:txBody>
          <a:bodyPr>
            <a:normAutofit/>
          </a:bodyPr>
          <a:lstStyle>
            <a:lvl1pPr>
              <a:defRPr sz="1000" b="0">
                <a:solidFill>
                  <a:schemeClr val="accent3"/>
                </a:solidFill>
              </a:defRPr>
            </a:lvl1pPr>
          </a:lstStyle>
          <a:p>
            <a:pPr lvl="0"/>
            <a:r>
              <a:rPr lang="en-US"/>
              <a:t>Click to edit Master text styles</a:t>
            </a:r>
          </a:p>
        </p:txBody>
      </p:sp>
    </p:spTree>
    <p:extLst>
      <p:ext uri="{BB962C8B-B14F-4D97-AF65-F5344CB8AC3E}">
        <p14:creationId xmlns:p14="http://schemas.microsoft.com/office/powerpoint/2010/main" val="4004262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and 2 Image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7F80-8105-490A-B116-0D4B5CC202FF}"/>
              </a:ext>
            </a:extLst>
          </p:cNvPr>
          <p:cNvSpPr>
            <a:spLocks noGrp="1"/>
          </p:cNvSpPr>
          <p:nvPr>
            <p:ph type="title"/>
          </p:nvPr>
        </p:nvSpPr>
        <p:spPr>
          <a:xfrm>
            <a:off x="374403" y="553502"/>
            <a:ext cx="5111651" cy="422812"/>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6554C49-092A-44C7-9FFB-C6474AA7C226}"/>
              </a:ext>
            </a:extLst>
          </p:cNvPr>
          <p:cNvSpPr>
            <a:spLocks noGrp="1"/>
          </p:cNvSpPr>
          <p:nvPr>
            <p:ph sz="half" idx="1"/>
          </p:nvPr>
        </p:nvSpPr>
        <p:spPr>
          <a:xfrm>
            <a:off x="375346" y="1200153"/>
            <a:ext cx="4887217" cy="4713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AAF80658-4339-4A9F-9C8E-A58E6A60123B}"/>
              </a:ext>
            </a:extLst>
          </p:cNvPr>
          <p:cNvSpPr>
            <a:spLocks noGrp="1"/>
          </p:cNvSpPr>
          <p:nvPr>
            <p:ph type="ftr" sz="quarter" idx="11"/>
          </p:nvPr>
        </p:nvSpPr>
        <p:spPr/>
        <p:txBody>
          <a:bodyPr/>
          <a:lstStyle/>
          <a:p>
            <a:r>
              <a:rPr lang="en-GB"/>
              <a:t>2022 Full Year Results Presentation, April 2023</a:t>
            </a:r>
            <a:endParaRPr lang="en-GB" dirty="0"/>
          </a:p>
        </p:txBody>
      </p:sp>
      <p:sp>
        <p:nvSpPr>
          <p:cNvPr id="7" name="Slide Number Placeholder 6">
            <a:extLst>
              <a:ext uri="{FF2B5EF4-FFF2-40B4-BE49-F238E27FC236}">
                <a16:creationId xmlns:a16="http://schemas.microsoft.com/office/drawing/2014/main" id="{3DF8E506-4DE8-47B0-A1FE-C4E148220680}"/>
              </a:ext>
            </a:extLst>
          </p:cNvPr>
          <p:cNvSpPr>
            <a:spLocks noGrp="1"/>
          </p:cNvSpPr>
          <p:nvPr>
            <p:ph type="sldNum" sz="quarter" idx="12"/>
          </p:nvPr>
        </p:nvSpPr>
        <p:spPr/>
        <p:txBody>
          <a:bodyPr/>
          <a:lstStyle/>
          <a:p>
            <a:fld id="{88476D58-9353-4E68-BA19-6B4C3BA837E1}" type="slidenum">
              <a:rPr lang="en-GB" smtClean="0"/>
              <a:t>‹#›</a:t>
            </a:fld>
            <a:endParaRPr lang="en-GB" dirty="0"/>
          </a:p>
        </p:txBody>
      </p:sp>
      <p:sp>
        <p:nvSpPr>
          <p:cNvPr id="8" name="Text Placeholder 8">
            <a:extLst>
              <a:ext uri="{FF2B5EF4-FFF2-40B4-BE49-F238E27FC236}">
                <a16:creationId xmlns:a16="http://schemas.microsoft.com/office/drawing/2014/main" id="{5D6B69B6-D189-4E8A-80AC-02709504B30B}"/>
              </a:ext>
            </a:extLst>
          </p:cNvPr>
          <p:cNvSpPr>
            <a:spLocks noGrp="1"/>
          </p:cNvSpPr>
          <p:nvPr>
            <p:ph type="body" sz="quarter" idx="13"/>
          </p:nvPr>
        </p:nvSpPr>
        <p:spPr>
          <a:xfrm>
            <a:off x="371476" y="328622"/>
            <a:ext cx="5113812" cy="169545"/>
          </a:xfrm>
        </p:spPr>
        <p:txBody>
          <a:bodyPr>
            <a:normAutofit/>
          </a:bodyPr>
          <a:lstStyle>
            <a:lvl1pPr>
              <a:defRPr sz="1000" b="0">
                <a:solidFill>
                  <a:schemeClr val="accent3"/>
                </a:solidFill>
              </a:defRPr>
            </a:lvl1pPr>
          </a:lstStyle>
          <a:p>
            <a:pPr lvl="0"/>
            <a:r>
              <a:rPr lang="en-US"/>
              <a:t>Click to edit Master text styles</a:t>
            </a:r>
          </a:p>
        </p:txBody>
      </p:sp>
      <p:sp>
        <p:nvSpPr>
          <p:cNvPr id="14" name="Picture Placeholder 8">
            <a:extLst>
              <a:ext uri="{FF2B5EF4-FFF2-40B4-BE49-F238E27FC236}">
                <a16:creationId xmlns:a16="http://schemas.microsoft.com/office/drawing/2014/main" id="{F63DEE7D-8DB4-42EB-BDA4-1394D15B861B}"/>
              </a:ext>
            </a:extLst>
          </p:cNvPr>
          <p:cNvSpPr>
            <a:spLocks noGrp="1"/>
          </p:cNvSpPr>
          <p:nvPr>
            <p:ph type="pic" sz="quarter" idx="14"/>
          </p:nvPr>
        </p:nvSpPr>
        <p:spPr>
          <a:xfrm>
            <a:off x="5680472" y="328622"/>
            <a:ext cx="3848894" cy="2719383"/>
          </a:xfrm>
          <a:pattFill prst="ltUpDiag">
            <a:fgClr>
              <a:schemeClr val="accent3"/>
            </a:fgClr>
            <a:bgClr>
              <a:schemeClr val="bg1"/>
            </a:bgClr>
          </a:pattFill>
        </p:spPr>
        <p:txBody>
          <a:bodyPr/>
          <a:lstStyle/>
          <a:p>
            <a:r>
              <a:rPr lang="en-US" dirty="0"/>
              <a:t>Click icon to add picture</a:t>
            </a:r>
            <a:endParaRPr lang="en-GB" dirty="0"/>
          </a:p>
        </p:txBody>
      </p:sp>
      <p:sp>
        <p:nvSpPr>
          <p:cNvPr id="15" name="Picture Placeholder 8">
            <a:extLst>
              <a:ext uri="{FF2B5EF4-FFF2-40B4-BE49-F238E27FC236}">
                <a16:creationId xmlns:a16="http://schemas.microsoft.com/office/drawing/2014/main" id="{77A8A391-233D-4E13-9E50-81265E5FF2B0}"/>
              </a:ext>
            </a:extLst>
          </p:cNvPr>
          <p:cNvSpPr>
            <a:spLocks noGrp="1"/>
          </p:cNvSpPr>
          <p:nvPr>
            <p:ph type="pic" sz="quarter" idx="15"/>
          </p:nvPr>
        </p:nvSpPr>
        <p:spPr>
          <a:xfrm>
            <a:off x="5681762" y="3192494"/>
            <a:ext cx="3848894" cy="2719383"/>
          </a:xfrm>
          <a:pattFill prst="ltUpDiag">
            <a:fgClr>
              <a:schemeClr val="accent3"/>
            </a:fgClr>
            <a:bgClr>
              <a:schemeClr val="bg1"/>
            </a:bgClr>
          </a:pattFill>
        </p:spPr>
        <p:txBody>
          <a:bodyPr/>
          <a:lstStyle/>
          <a:p>
            <a:r>
              <a:rPr lang="en-US" dirty="0"/>
              <a:t>Click icon to add picture</a:t>
            </a:r>
            <a:endParaRPr lang="en-GB" dirty="0"/>
          </a:p>
        </p:txBody>
      </p:sp>
    </p:spTree>
    <p:extLst>
      <p:ext uri="{BB962C8B-B14F-4D97-AF65-F5344CB8AC3E}">
        <p14:creationId xmlns:p14="http://schemas.microsoft.com/office/powerpoint/2010/main" val="3951444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and 2 Image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7F80-8105-490A-B116-0D4B5CC202FF}"/>
              </a:ext>
            </a:extLst>
          </p:cNvPr>
          <p:cNvSpPr>
            <a:spLocks noGrp="1"/>
          </p:cNvSpPr>
          <p:nvPr>
            <p:ph type="title"/>
          </p:nvPr>
        </p:nvSpPr>
        <p:spPr>
          <a:xfrm>
            <a:off x="374401" y="553502"/>
            <a:ext cx="6079978" cy="422812"/>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6554C49-092A-44C7-9FFB-C6474AA7C226}"/>
              </a:ext>
            </a:extLst>
          </p:cNvPr>
          <p:cNvSpPr>
            <a:spLocks noGrp="1"/>
          </p:cNvSpPr>
          <p:nvPr>
            <p:ph sz="half" idx="1"/>
          </p:nvPr>
        </p:nvSpPr>
        <p:spPr>
          <a:xfrm>
            <a:off x="375346" y="1200153"/>
            <a:ext cx="5919092" cy="4713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AAF80658-4339-4A9F-9C8E-A58E6A60123B}"/>
              </a:ext>
            </a:extLst>
          </p:cNvPr>
          <p:cNvSpPr>
            <a:spLocks noGrp="1"/>
          </p:cNvSpPr>
          <p:nvPr>
            <p:ph type="ftr" sz="quarter" idx="11"/>
          </p:nvPr>
        </p:nvSpPr>
        <p:spPr/>
        <p:txBody>
          <a:bodyPr/>
          <a:lstStyle/>
          <a:p>
            <a:r>
              <a:rPr lang="en-GB"/>
              <a:t>2022 Full Year Results Presentation, April 2023</a:t>
            </a:r>
            <a:endParaRPr lang="en-GB" dirty="0"/>
          </a:p>
        </p:txBody>
      </p:sp>
      <p:sp>
        <p:nvSpPr>
          <p:cNvPr id="7" name="Slide Number Placeholder 6">
            <a:extLst>
              <a:ext uri="{FF2B5EF4-FFF2-40B4-BE49-F238E27FC236}">
                <a16:creationId xmlns:a16="http://schemas.microsoft.com/office/drawing/2014/main" id="{3DF8E506-4DE8-47B0-A1FE-C4E148220680}"/>
              </a:ext>
            </a:extLst>
          </p:cNvPr>
          <p:cNvSpPr>
            <a:spLocks noGrp="1"/>
          </p:cNvSpPr>
          <p:nvPr>
            <p:ph type="sldNum" sz="quarter" idx="12"/>
          </p:nvPr>
        </p:nvSpPr>
        <p:spPr/>
        <p:txBody>
          <a:bodyPr/>
          <a:lstStyle/>
          <a:p>
            <a:fld id="{88476D58-9353-4E68-BA19-6B4C3BA837E1}" type="slidenum">
              <a:rPr lang="en-GB" smtClean="0"/>
              <a:t>‹#›</a:t>
            </a:fld>
            <a:endParaRPr lang="en-GB" dirty="0"/>
          </a:p>
        </p:txBody>
      </p:sp>
      <p:sp>
        <p:nvSpPr>
          <p:cNvPr id="8" name="Text Placeholder 8">
            <a:extLst>
              <a:ext uri="{FF2B5EF4-FFF2-40B4-BE49-F238E27FC236}">
                <a16:creationId xmlns:a16="http://schemas.microsoft.com/office/drawing/2014/main" id="{5D6B69B6-D189-4E8A-80AC-02709504B30B}"/>
              </a:ext>
            </a:extLst>
          </p:cNvPr>
          <p:cNvSpPr>
            <a:spLocks noGrp="1"/>
          </p:cNvSpPr>
          <p:nvPr>
            <p:ph type="body" sz="quarter" idx="13"/>
          </p:nvPr>
        </p:nvSpPr>
        <p:spPr>
          <a:xfrm>
            <a:off x="371475" y="328622"/>
            <a:ext cx="6082548" cy="169545"/>
          </a:xfrm>
        </p:spPr>
        <p:txBody>
          <a:bodyPr>
            <a:normAutofit/>
          </a:bodyPr>
          <a:lstStyle>
            <a:lvl1pPr>
              <a:defRPr sz="1000" b="0">
                <a:solidFill>
                  <a:schemeClr val="accent3"/>
                </a:solidFill>
              </a:defRPr>
            </a:lvl1pPr>
          </a:lstStyle>
          <a:p>
            <a:pPr lvl="0"/>
            <a:r>
              <a:rPr lang="en-US"/>
              <a:t>Click to edit Master text styles</a:t>
            </a:r>
          </a:p>
        </p:txBody>
      </p:sp>
      <p:sp>
        <p:nvSpPr>
          <p:cNvPr id="14" name="Picture Placeholder 8">
            <a:extLst>
              <a:ext uri="{FF2B5EF4-FFF2-40B4-BE49-F238E27FC236}">
                <a16:creationId xmlns:a16="http://schemas.microsoft.com/office/drawing/2014/main" id="{F63DEE7D-8DB4-42EB-BDA4-1394D15B861B}"/>
              </a:ext>
            </a:extLst>
          </p:cNvPr>
          <p:cNvSpPr>
            <a:spLocks noGrp="1"/>
          </p:cNvSpPr>
          <p:nvPr>
            <p:ph type="pic" sz="quarter" idx="14"/>
          </p:nvPr>
        </p:nvSpPr>
        <p:spPr>
          <a:xfrm>
            <a:off x="6774260" y="328622"/>
            <a:ext cx="2755106" cy="2719383"/>
          </a:xfrm>
          <a:pattFill prst="ltUpDiag">
            <a:fgClr>
              <a:schemeClr val="accent3"/>
            </a:fgClr>
            <a:bgClr>
              <a:schemeClr val="bg1"/>
            </a:bgClr>
          </a:pattFill>
        </p:spPr>
        <p:txBody>
          <a:bodyPr/>
          <a:lstStyle/>
          <a:p>
            <a:r>
              <a:rPr lang="en-US" dirty="0"/>
              <a:t>Click icon to add picture</a:t>
            </a:r>
            <a:endParaRPr lang="en-GB" dirty="0"/>
          </a:p>
        </p:txBody>
      </p:sp>
      <p:sp>
        <p:nvSpPr>
          <p:cNvPr id="15" name="Picture Placeholder 8">
            <a:extLst>
              <a:ext uri="{FF2B5EF4-FFF2-40B4-BE49-F238E27FC236}">
                <a16:creationId xmlns:a16="http://schemas.microsoft.com/office/drawing/2014/main" id="{77A8A391-233D-4E13-9E50-81265E5FF2B0}"/>
              </a:ext>
            </a:extLst>
          </p:cNvPr>
          <p:cNvSpPr>
            <a:spLocks noGrp="1"/>
          </p:cNvSpPr>
          <p:nvPr>
            <p:ph type="pic" sz="quarter" idx="15"/>
          </p:nvPr>
        </p:nvSpPr>
        <p:spPr>
          <a:xfrm>
            <a:off x="6775550" y="3192494"/>
            <a:ext cx="2755106" cy="2719383"/>
          </a:xfrm>
          <a:pattFill prst="ltUpDiag">
            <a:fgClr>
              <a:schemeClr val="accent3"/>
            </a:fgClr>
            <a:bgClr>
              <a:schemeClr val="bg1"/>
            </a:bgClr>
          </a:pattFill>
        </p:spPr>
        <p:txBody>
          <a:bodyPr/>
          <a:lstStyle/>
          <a:p>
            <a:r>
              <a:rPr lang="en-US" dirty="0"/>
              <a:t>Click icon to add picture</a:t>
            </a:r>
            <a:endParaRPr lang="en-GB" dirty="0"/>
          </a:p>
        </p:txBody>
      </p:sp>
    </p:spTree>
    <p:extLst>
      <p:ext uri="{BB962C8B-B14F-4D97-AF65-F5344CB8AC3E}">
        <p14:creationId xmlns:p14="http://schemas.microsoft.com/office/powerpoint/2010/main" val="82057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and 2 Images 3">
    <p:spTree>
      <p:nvGrpSpPr>
        <p:cNvPr id="1" name=""/>
        <p:cNvGrpSpPr/>
        <p:nvPr/>
      </p:nvGrpSpPr>
      <p:grpSpPr>
        <a:xfrm>
          <a:off x="0" y="0"/>
          <a:ext cx="0" cy="0"/>
          <a:chOff x="0" y="0"/>
          <a:chExt cx="0" cy="0"/>
        </a:xfrm>
      </p:grpSpPr>
      <p:sp>
        <p:nvSpPr>
          <p:cNvPr id="14" name="Picture Placeholder 8">
            <a:extLst>
              <a:ext uri="{FF2B5EF4-FFF2-40B4-BE49-F238E27FC236}">
                <a16:creationId xmlns:a16="http://schemas.microsoft.com/office/drawing/2014/main" id="{F63DEE7D-8DB4-42EB-BDA4-1394D15B861B}"/>
              </a:ext>
            </a:extLst>
          </p:cNvPr>
          <p:cNvSpPr>
            <a:spLocks noGrp="1"/>
          </p:cNvSpPr>
          <p:nvPr>
            <p:ph type="pic" sz="quarter" idx="14"/>
          </p:nvPr>
        </p:nvSpPr>
        <p:spPr>
          <a:xfrm>
            <a:off x="371475" y="1200149"/>
            <a:ext cx="4887216" cy="4711723"/>
          </a:xfrm>
          <a:pattFill prst="ltUpDiag">
            <a:fgClr>
              <a:schemeClr val="accent3"/>
            </a:fgClr>
            <a:bgClr>
              <a:schemeClr val="bg1"/>
            </a:bgClr>
          </a:pattFill>
        </p:spPr>
        <p:txBody>
          <a:bodyPr/>
          <a:lstStyle/>
          <a:p>
            <a:r>
              <a:rPr lang="en-US" dirty="0"/>
              <a:t>Click icon to add picture</a:t>
            </a:r>
            <a:endParaRPr lang="en-GB" dirty="0"/>
          </a:p>
        </p:txBody>
      </p:sp>
      <p:sp>
        <p:nvSpPr>
          <p:cNvPr id="2" name="Title 1">
            <a:extLst>
              <a:ext uri="{FF2B5EF4-FFF2-40B4-BE49-F238E27FC236}">
                <a16:creationId xmlns:a16="http://schemas.microsoft.com/office/drawing/2014/main" id="{26A77F80-8105-490A-B116-0D4B5CC202FF}"/>
              </a:ext>
            </a:extLst>
          </p:cNvPr>
          <p:cNvSpPr>
            <a:spLocks noGrp="1"/>
          </p:cNvSpPr>
          <p:nvPr>
            <p:ph type="title"/>
          </p:nvPr>
        </p:nvSpPr>
        <p:spPr>
          <a:xfrm>
            <a:off x="374403" y="553502"/>
            <a:ext cx="5111651" cy="422812"/>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86554C49-092A-44C7-9FFB-C6474AA7C226}"/>
              </a:ext>
            </a:extLst>
          </p:cNvPr>
          <p:cNvSpPr>
            <a:spLocks noGrp="1"/>
          </p:cNvSpPr>
          <p:nvPr>
            <p:ph sz="half" idx="1"/>
          </p:nvPr>
        </p:nvSpPr>
        <p:spPr>
          <a:xfrm>
            <a:off x="5681764" y="3429001"/>
            <a:ext cx="3847949" cy="2484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AAF80658-4339-4A9F-9C8E-A58E6A60123B}"/>
              </a:ext>
            </a:extLst>
          </p:cNvPr>
          <p:cNvSpPr>
            <a:spLocks noGrp="1"/>
          </p:cNvSpPr>
          <p:nvPr>
            <p:ph type="ftr" sz="quarter" idx="11"/>
          </p:nvPr>
        </p:nvSpPr>
        <p:spPr/>
        <p:txBody>
          <a:bodyPr/>
          <a:lstStyle/>
          <a:p>
            <a:r>
              <a:rPr lang="en-GB"/>
              <a:t>2022 Full Year Results Presentation, April 2023</a:t>
            </a:r>
            <a:endParaRPr lang="en-GB" dirty="0"/>
          </a:p>
        </p:txBody>
      </p:sp>
      <p:sp>
        <p:nvSpPr>
          <p:cNvPr id="7" name="Slide Number Placeholder 6">
            <a:extLst>
              <a:ext uri="{FF2B5EF4-FFF2-40B4-BE49-F238E27FC236}">
                <a16:creationId xmlns:a16="http://schemas.microsoft.com/office/drawing/2014/main" id="{3DF8E506-4DE8-47B0-A1FE-C4E148220680}"/>
              </a:ext>
            </a:extLst>
          </p:cNvPr>
          <p:cNvSpPr>
            <a:spLocks noGrp="1"/>
          </p:cNvSpPr>
          <p:nvPr>
            <p:ph type="sldNum" sz="quarter" idx="12"/>
          </p:nvPr>
        </p:nvSpPr>
        <p:spPr/>
        <p:txBody>
          <a:bodyPr/>
          <a:lstStyle/>
          <a:p>
            <a:fld id="{88476D58-9353-4E68-BA19-6B4C3BA837E1}" type="slidenum">
              <a:rPr lang="en-GB" smtClean="0"/>
              <a:t>‹#›</a:t>
            </a:fld>
            <a:endParaRPr lang="en-GB" dirty="0"/>
          </a:p>
        </p:txBody>
      </p:sp>
      <p:sp>
        <p:nvSpPr>
          <p:cNvPr id="8" name="Text Placeholder 8">
            <a:extLst>
              <a:ext uri="{FF2B5EF4-FFF2-40B4-BE49-F238E27FC236}">
                <a16:creationId xmlns:a16="http://schemas.microsoft.com/office/drawing/2014/main" id="{5D6B69B6-D189-4E8A-80AC-02709504B30B}"/>
              </a:ext>
            </a:extLst>
          </p:cNvPr>
          <p:cNvSpPr>
            <a:spLocks noGrp="1"/>
          </p:cNvSpPr>
          <p:nvPr>
            <p:ph type="body" sz="quarter" idx="13"/>
          </p:nvPr>
        </p:nvSpPr>
        <p:spPr>
          <a:xfrm>
            <a:off x="371476" y="328622"/>
            <a:ext cx="5113812" cy="169545"/>
          </a:xfrm>
        </p:spPr>
        <p:txBody>
          <a:bodyPr>
            <a:normAutofit/>
          </a:bodyPr>
          <a:lstStyle>
            <a:lvl1pPr>
              <a:defRPr sz="1000" b="0">
                <a:solidFill>
                  <a:schemeClr val="accent3"/>
                </a:solidFill>
              </a:defRPr>
            </a:lvl1pPr>
          </a:lstStyle>
          <a:p>
            <a:pPr lvl="0"/>
            <a:r>
              <a:rPr lang="en-US"/>
              <a:t>Click to edit Master text styles</a:t>
            </a:r>
          </a:p>
        </p:txBody>
      </p:sp>
      <p:sp>
        <p:nvSpPr>
          <p:cNvPr id="15" name="Picture Placeholder 8">
            <a:extLst>
              <a:ext uri="{FF2B5EF4-FFF2-40B4-BE49-F238E27FC236}">
                <a16:creationId xmlns:a16="http://schemas.microsoft.com/office/drawing/2014/main" id="{77A8A391-233D-4E13-9E50-81265E5FF2B0}"/>
              </a:ext>
            </a:extLst>
          </p:cNvPr>
          <p:cNvSpPr>
            <a:spLocks noGrp="1"/>
          </p:cNvSpPr>
          <p:nvPr>
            <p:ph type="pic" sz="quarter" idx="15"/>
          </p:nvPr>
        </p:nvSpPr>
        <p:spPr>
          <a:xfrm>
            <a:off x="5681762" y="328622"/>
            <a:ext cx="3848894" cy="2719383"/>
          </a:xfrm>
          <a:pattFill prst="ltUpDiag">
            <a:fgClr>
              <a:schemeClr val="accent3"/>
            </a:fgClr>
            <a:bgClr>
              <a:schemeClr val="bg1"/>
            </a:bgClr>
          </a:pattFill>
        </p:spPr>
        <p:txBody>
          <a:bodyPr/>
          <a:lstStyle/>
          <a:p>
            <a:r>
              <a:rPr lang="en-US" dirty="0"/>
              <a:t>Click icon to add picture</a:t>
            </a:r>
            <a:endParaRPr lang="en-GB" dirty="0"/>
          </a:p>
        </p:txBody>
      </p:sp>
    </p:spTree>
    <p:extLst>
      <p:ext uri="{BB962C8B-B14F-4D97-AF65-F5344CB8AC3E}">
        <p14:creationId xmlns:p14="http://schemas.microsoft.com/office/powerpoint/2010/main" val="1976509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and 2 Image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7F80-8105-490A-B116-0D4B5CC202FF}"/>
              </a:ext>
            </a:extLst>
          </p:cNvPr>
          <p:cNvSpPr>
            <a:spLocks noGrp="1"/>
          </p:cNvSpPr>
          <p:nvPr>
            <p:ph type="title"/>
          </p:nvPr>
        </p:nvSpPr>
        <p:spPr>
          <a:xfrm>
            <a:off x="374401" y="553502"/>
            <a:ext cx="9158400" cy="422812"/>
          </a:xfrm>
        </p:spPr>
        <p:txBody>
          <a:bodyPr/>
          <a:lstStyle/>
          <a:p>
            <a:r>
              <a:rPr lang="en-US"/>
              <a:t>Click to edit Master title style</a:t>
            </a:r>
            <a:endParaRPr lang="en-GB"/>
          </a:p>
        </p:txBody>
      </p:sp>
      <p:sp>
        <p:nvSpPr>
          <p:cNvPr id="6" name="Footer Placeholder 5">
            <a:extLst>
              <a:ext uri="{FF2B5EF4-FFF2-40B4-BE49-F238E27FC236}">
                <a16:creationId xmlns:a16="http://schemas.microsoft.com/office/drawing/2014/main" id="{AAF80658-4339-4A9F-9C8E-A58E6A60123B}"/>
              </a:ext>
            </a:extLst>
          </p:cNvPr>
          <p:cNvSpPr>
            <a:spLocks noGrp="1"/>
          </p:cNvSpPr>
          <p:nvPr>
            <p:ph type="ftr" sz="quarter" idx="11"/>
          </p:nvPr>
        </p:nvSpPr>
        <p:spPr/>
        <p:txBody>
          <a:bodyPr/>
          <a:lstStyle/>
          <a:p>
            <a:r>
              <a:rPr lang="en-GB"/>
              <a:t>2022 Full Year Results Presentation, April 2023</a:t>
            </a:r>
            <a:endParaRPr lang="en-GB" dirty="0"/>
          </a:p>
        </p:txBody>
      </p:sp>
      <p:sp>
        <p:nvSpPr>
          <p:cNvPr id="7" name="Slide Number Placeholder 6">
            <a:extLst>
              <a:ext uri="{FF2B5EF4-FFF2-40B4-BE49-F238E27FC236}">
                <a16:creationId xmlns:a16="http://schemas.microsoft.com/office/drawing/2014/main" id="{3DF8E506-4DE8-47B0-A1FE-C4E148220680}"/>
              </a:ext>
            </a:extLst>
          </p:cNvPr>
          <p:cNvSpPr>
            <a:spLocks noGrp="1"/>
          </p:cNvSpPr>
          <p:nvPr>
            <p:ph type="sldNum" sz="quarter" idx="12"/>
          </p:nvPr>
        </p:nvSpPr>
        <p:spPr/>
        <p:txBody>
          <a:bodyPr/>
          <a:lstStyle/>
          <a:p>
            <a:fld id="{88476D58-9353-4E68-BA19-6B4C3BA837E1}" type="slidenum">
              <a:rPr lang="en-GB" smtClean="0"/>
              <a:t>‹#›</a:t>
            </a:fld>
            <a:endParaRPr lang="en-GB" dirty="0"/>
          </a:p>
        </p:txBody>
      </p:sp>
      <p:sp>
        <p:nvSpPr>
          <p:cNvPr id="8" name="Text Placeholder 8">
            <a:extLst>
              <a:ext uri="{FF2B5EF4-FFF2-40B4-BE49-F238E27FC236}">
                <a16:creationId xmlns:a16="http://schemas.microsoft.com/office/drawing/2014/main" id="{5D6B69B6-D189-4E8A-80AC-02709504B30B}"/>
              </a:ext>
            </a:extLst>
          </p:cNvPr>
          <p:cNvSpPr>
            <a:spLocks noGrp="1"/>
          </p:cNvSpPr>
          <p:nvPr>
            <p:ph type="body" sz="quarter" idx="13"/>
          </p:nvPr>
        </p:nvSpPr>
        <p:spPr>
          <a:xfrm>
            <a:off x="371475" y="328622"/>
            <a:ext cx="9158400" cy="169545"/>
          </a:xfrm>
        </p:spPr>
        <p:txBody>
          <a:bodyPr>
            <a:normAutofit/>
          </a:bodyPr>
          <a:lstStyle>
            <a:lvl1pPr>
              <a:defRPr sz="1000" b="0">
                <a:solidFill>
                  <a:schemeClr val="accent3"/>
                </a:solidFill>
              </a:defRPr>
            </a:lvl1pPr>
          </a:lstStyle>
          <a:p>
            <a:pPr lvl="0"/>
            <a:r>
              <a:rPr lang="en-US"/>
              <a:t>Click to edit Master text styles</a:t>
            </a:r>
          </a:p>
        </p:txBody>
      </p:sp>
      <p:sp>
        <p:nvSpPr>
          <p:cNvPr id="14" name="Picture Placeholder 8">
            <a:extLst>
              <a:ext uri="{FF2B5EF4-FFF2-40B4-BE49-F238E27FC236}">
                <a16:creationId xmlns:a16="http://schemas.microsoft.com/office/drawing/2014/main" id="{F63DEE7D-8DB4-42EB-BDA4-1394D15B861B}"/>
              </a:ext>
            </a:extLst>
          </p:cNvPr>
          <p:cNvSpPr>
            <a:spLocks noGrp="1"/>
          </p:cNvSpPr>
          <p:nvPr>
            <p:ph type="pic" sz="quarter" idx="14"/>
          </p:nvPr>
        </p:nvSpPr>
        <p:spPr>
          <a:xfrm>
            <a:off x="375346" y="4051329"/>
            <a:ext cx="4307733" cy="1862108"/>
          </a:xfrm>
          <a:pattFill prst="ltUpDiag">
            <a:fgClr>
              <a:schemeClr val="accent3"/>
            </a:fgClr>
            <a:bgClr>
              <a:schemeClr val="bg1"/>
            </a:bgClr>
          </a:pattFill>
        </p:spPr>
        <p:txBody>
          <a:bodyPr/>
          <a:lstStyle/>
          <a:p>
            <a:r>
              <a:rPr lang="en-US" dirty="0"/>
              <a:t>Click icon to add picture</a:t>
            </a:r>
            <a:endParaRPr lang="en-GB" dirty="0"/>
          </a:p>
        </p:txBody>
      </p:sp>
      <p:sp>
        <p:nvSpPr>
          <p:cNvPr id="15" name="Picture Placeholder 8">
            <a:extLst>
              <a:ext uri="{FF2B5EF4-FFF2-40B4-BE49-F238E27FC236}">
                <a16:creationId xmlns:a16="http://schemas.microsoft.com/office/drawing/2014/main" id="{77A8A391-233D-4E13-9E50-81265E5FF2B0}"/>
              </a:ext>
            </a:extLst>
          </p:cNvPr>
          <p:cNvSpPr>
            <a:spLocks noGrp="1"/>
          </p:cNvSpPr>
          <p:nvPr>
            <p:ph type="pic" sz="quarter" idx="15"/>
          </p:nvPr>
        </p:nvSpPr>
        <p:spPr>
          <a:xfrm>
            <a:off x="5222922" y="4051300"/>
            <a:ext cx="4307734" cy="1860572"/>
          </a:xfrm>
          <a:pattFill prst="ltUpDiag">
            <a:fgClr>
              <a:schemeClr val="accent3"/>
            </a:fgClr>
            <a:bgClr>
              <a:schemeClr val="bg1"/>
            </a:bgClr>
          </a:pattFill>
        </p:spPr>
        <p:txBody>
          <a:bodyPr/>
          <a:lstStyle/>
          <a:p>
            <a:r>
              <a:rPr lang="en-US" dirty="0"/>
              <a:t>Click icon to add picture</a:t>
            </a:r>
            <a:endParaRPr lang="en-GB" dirty="0"/>
          </a:p>
        </p:txBody>
      </p:sp>
      <p:sp>
        <p:nvSpPr>
          <p:cNvPr id="9" name="Content Placeholder 2">
            <a:extLst>
              <a:ext uri="{FF2B5EF4-FFF2-40B4-BE49-F238E27FC236}">
                <a16:creationId xmlns:a16="http://schemas.microsoft.com/office/drawing/2014/main" id="{90BAD0F6-4B5C-4CAB-9FE2-3E05C08430E3}"/>
              </a:ext>
            </a:extLst>
          </p:cNvPr>
          <p:cNvSpPr>
            <a:spLocks noGrp="1"/>
          </p:cNvSpPr>
          <p:nvPr>
            <p:ph sz="half" idx="1"/>
          </p:nvPr>
        </p:nvSpPr>
        <p:spPr>
          <a:xfrm>
            <a:off x="375346" y="1200154"/>
            <a:ext cx="4307734" cy="26987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3">
            <a:extLst>
              <a:ext uri="{FF2B5EF4-FFF2-40B4-BE49-F238E27FC236}">
                <a16:creationId xmlns:a16="http://schemas.microsoft.com/office/drawing/2014/main" id="{D633B9DD-4A17-4545-BB96-C503A01A4EB2}"/>
              </a:ext>
            </a:extLst>
          </p:cNvPr>
          <p:cNvSpPr>
            <a:spLocks noGrp="1"/>
          </p:cNvSpPr>
          <p:nvPr>
            <p:ph sz="half" idx="2"/>
          </p:nvPr>
        </p:nvSpPr>
        <p:spPr>
          <a:xfrm>
            <a:off x="5222922" y="1200154"/>
            <a:ext cx="4307734" cy="26987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23798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7F80-8105-490A-B116-0D4B5CC202FF}"/>
              </a:ext>
            </a:extLst>
          </p:cNvPr>
          <p:cNvSpPr>
            <a:spLocks noGrp="1"/>
          </p:cNvSpPr>
          <p:nvPr>
            <p:ph type="title"/>
          </p:nvPr>
        </p:nvSpPr>
        <p:spPr>
          <a:xfrm>
            <a:off x="374401" y="553502"/>
            <a:ext cx="9158400" cy="422812"/>
          </a:xfrm>
        </p:spPr>
        <p:txBody>
          <a:bodyPr/>
          <a:lstStyle/>
          <a:p>
            <a:r>
              <a:rPr lang="en-US"/>
              <a:t>Click to edit Master title style</a:t>
            </a:r>
            <a:endParaRPr lang="en-GB"/>
          </a:p>
        </p:txBody>
      </p:sp>
      <p:sp>
        <p:nvSpPr>
          <p:cNvPr id="6" name="Footer Placeholder 5">
            <a:extLst>
              <a:ext uri="{FF2B5EF4-FFF2-40B4-BE49-F238E27FC236}">
                <a16:creationId xmlns:a16="http://schemas.microsoft.com/office/drawing/2014/main" id="{AAF80658-4339-4A9F-9C8E-A58E6A60123B}"/>
              </a:ext>
            </a:extLst>
          </p:cNvPr>
          <p:cNvSpPr>
            <a:spLocks noGrp="1"/>
          </p:cNvSpPr>
          <p:nvPr>
            <p:ph type="ftr" sz="quarter" idx="11"/>
          </p:nvPr>
        </p:nvSpPr>
        <p:spPr/>
        <p:txBody>
          <a:bodyPr/>
          <a:lstStyle/>
          <a:p>
            <a:r>
              <a:rPr lang="en-GB"/>
              <a:t>2022 Full Year Results Presentation, April 2023</a:t>
            </a:r>
            <a:endParaRPr lang="en-GB" dirty="0"/>
          </a:p>
        </p:txBody>
      </p:sp>
      <p:sp>
        <p:nvSpPr>
          <p:cNvPr id="7" name="Slide Number Placeholder 6">
            <a:extLst>
              <a:ext uri="{FF2B5EF4-FFF2-40B4-BE49-F238E27FC236}">
                <a16:creationId xmlns:a16="http://schemas.microsoft.com/office/drawing/2014/main" id="{3DF8E506-4DE8-47B0-A1FE-C4E148220680}"/>
              </a:ext>
            </a:extLst>
          </p:cNvPr>
          <p:cNvSpPr>
            <a:spLocks noGrp="1"/>
          </p:cNvSpPr>
          <p:nvPr>
            <p:ph type="sldNum" sz="quarter" idx="12"/>
          </p:nvPr>
        </p:nvSpPr>
        <p:spPr/>
        <p:txBody>
          <a:bodyPr/>
          <a:lstStyle/>
          <a:p>
            <a:fld id="{88476D58-9353-4E68-BA19-6B4C3BA837E1}" type="slidenum">
              <a:rPr lang="en-GB" smtClean="0"/>
              <a:t>‹#›</a:t>
            </a:fld>
            <a:endParaRPr lang="en-GB" dirty="0"/>
          </a:p>
        </p:txBody>
      </p:sp>
      <p:sp>
        <p:nvSpPr>
          <p:cNvPr id="8" name="Text Placeholder 8">
            <a:extLst>
              <a:ext uri="{FF2B5EF4-FFF2-40B4-BE49-F238E27FC236}">
                <a16:creationId xmlns:a16="http://schemas.microsoft.com/office/drawing/2014/main" id="{5D6B69B6-D189-4E8A-80AC-02709504B30B}"/>
              </a:ext>
            </a:extLst>
          </p:cNvPr>
          <p:cNvSpPr>
            <a:spLocks noGrp="1"/>
          </p:cNvSpPr>
          <p:nvPr>
            <p:ph type="body" sz="quarter" idx="13"/>
          </p:nvPr>
        </p:nvSpPr>
        <p:spPr>
          <a:xfrm>
            <a:off x="371475" y="328622"/>
            <a:ext cx="9158400" cy="169545"/>
          </a:xfrm>
        </p:spPr>
        <p:txBody>
          <a:bodyPr>
            <a:normAutofit/>
          </a:bodyPr>
          <a:lstStyle>
            <a:lvl1pPr>
              <a:defRPr sz="1000" b="0">
                <a:solidFill>
                  <a:schemeClr val="accent3"/>
                </a:solidFill>
              </a:defRPr>
            </a:lvl1pPr>
          </a:lstStyle>
          <a:p>
            <a:pPr lvl="0"/>
            <a:r>
              <a:rPr lang="en-US"/>
              <a:t>Click to edit Master text styles</a:t>
            </a:r>
          </a:p>
        </p:txBody>
      </p:sp>
      <p:sp>
        <p:nvSpPr>
          <p:cNvPr id="14" name="Picture Placeholder 8">
            <a:extLst>
              <a:ext uri="{FF2B5EF4-FFF2-40B4-BE49-F238E27FC236}">
                <a16:creationId xmlns:a16="http://schemas.microsoft.com/office/drawing/2014/main" id="{F63DEE7D-8DB4-42EB-BDA4-1394D15B861B}"/>
              </a:ext>
            </a:extLst>
          </p:cNvPr>
          <p:cNvSpPr>
            <a:spLocks noGrp="1"/>
          </p:cNvSpPr>
          <p:nvPr>
            <p:ph type="pic" sz="quarter" idx="14"/>
          </p:nvPr>
        </p:nvSpPr>
        <p:spPr>
          <a:xfrm>
            <a:off x="375346" y="1200149"/>
            <a:ext cx="9154367" cy="4713288"/>
          </a:xfrm>
          <a:pattFill prst="ltUpDiag">
            <a:fgClr>
              <a:schemeClr val="accent3"/>
            </a:fgClr>
            <a:bgClr>
              <a:schemeClr val="bg1"/>
            </a:bgClr>
          </a:pattFill>
        </p:spPr>
        <p:txBody>
          <a:bodyPr/>
          <a:lstStyle/>
          <a:p>
            <a:r>
              <a:rPr lang="en-US" dirty="0"/>
              <a:t>Click icon to add picture</a:t>
            </a:r>
            <a:endParaRPr lang="en-GB" dirty="0"/>
          </a:p>
        </p:txBody>
      </p:sp>
    </p:spTree>
    <p:extLst>
      <p:ext uri="{BB962C8B-B14F-4D97-AF65-F5344CB8AC3E}">
        <p14:creationId xmlns:p14="http://schemas.microsoft.com/office/powerpoint/2010/main" val="207851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7F80-8105-490A-B116-0D4B5CC202F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6554C49-092A-44C7-9FFB-C6474AA7C226}"/>
              </a:ext>
            </a:extLst>
          </p:cNvPr>
          <p:cNvSpPr>
            <a:spLocks noGrp="1"/>
          </p:cNvSpPr>
          <p:nvPr>
            <p:ph sz="half" idx="1"/>
          </p:nvPr>
        </p:nvSpPr>
        <p:spPr>
          <a:xfrm>
            <a:off x="375346" y="1200153"/>
            <a:ext cx="2736704" cy="4713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901EFCB9-49C9-499D-9135-70262A9993DB}"/>
              </a:ext>
            </a:extLst>
          </p:cNvPr>
          <p:cNvSpPr>
            <a:spLocks noGrp="1"/>
          </p:cNvSpPr>
          <p:nvPr>
            <p:ph sz="half" idx="2"/>
          </p:nvPr>
        </p:nvSpPr>
        <p:spPr>
          <a:xfrm>
            <a:off x="3584650" y="1200153"/>
            <a:ext cx="2736704" cy="4713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AAF80658-4339-4A9F-9C8E-A58E6A60123B}"/>
              </a:ext>
            </a:extLst>
          </p:cNvPr>
          <p:cNvSpPr>
            <a:spLocks noGrp="1"/>
          </p:cNvSpPr>
          <p:nvPr>
            <p:ph type="ftr" sz="quarter" idx="11"/>
          </p:nvPr>
        </p:nvSpPr>
        <p:spPr/>
        <p:txBody>
          <a:bodyPr/>
          <a:lstStyle/>
          <a:p>
            <a:r>
              <a:rPr lang="en-GB"/>
              <a:t>2022 Full Year Results Presentation, April 2023</a:t>
            </a:r>
            <a:endParaRPr lang="en-GB" dirty="0"/>
          </a:p>
        </p:txBody>
      </p:sp>
      <p:sp>
        <p:nvSpPr>
          <p:cNvPr id="7" name="Slide Number Placeholder 6">
            <a:extLst>
              <a:ext uri="{FF2B5EF4-FFF2-40B4-BE49-F238E27FC236}">
                <a16:creationId xmlns:a16="http://schemas.microsoft.com/office/drawing/2014/main" id="{3DF8E506-4DE8-47B0-A1FE-C4E148220680}"/>
              </a:ext>
            </a:extLst>
          </p:cNvPr>
          <p:cNvSpPr>
            <a:spLocks noGrp="1"/>
          </p:cNvSpPr>
          <p:nvPr>
            <p:ph type="sldNum" sz="quarter" idx="12"/>
          </p:nvPr>
        </p:nvSpPr>
        <p:spPr/>
        <p:txBody>
          <a:bodyPr/>
          <a:lstStyle/>
          <a:p>
            <a:fld id="{88476D58-9353-4E68-BA19-6B4C3BA837E1}" type="slidenum">
              <a:rPr lang="en-GB" smtClean="0"/>
              <a:t>‹#›</a:t>
            </a:fld>
            <a:endParaRPr lang="en-GB" dirty="0"/>
          </a:p>
        </p:txBody>
      </p:sp>
      <p:sp>
        <p:nvSpPr>
          <p:cNvPr id="8" name="Text Placeholder 8">
            <a:extLst>
              <a:ext uri="{FF2B5EF4-FFF2-40B4-BE49-F238E27FC236}">
                <a16:creationId xmlns:a16="http://schemas.microsoft.com/office/drawing/2014/main" id="{5D6B69B6-D189-4E8A-80AC-02709504B30B}"/>
              </a:ext>
            </a:extLst>
          </p:cNvPr>
          <p:cNvSpPr>
            <a:spLocks noGrp="1"/>
          </p:cNvSpPr>
          <p:nvPr>
            <p:ph type="body" sz="quarter" idx="13"/>
          </p:nvPr>
        </p:nvSpPr>
        <p:spPr>
          <a:xfrm>
            <a:off x="371477" y="328622"/>
            <a:ext cx="9159181" cy="169545"/>
          </a:xfrm>
        </p:spPr>
        <p:txBody>
          <a:bodyPr>
            <a:normAutofit/>
          </a:bodyPr>
          <a:lstStyle>
            <a:lvl1pPr>
              <a:defRPr sz="1000" b="0">
                <a:solidFill>
                  <a:schemeClr val="accent3"/>
                </a:solidFill>
              </a:defRPr>
            </a:lvl1pPr>
          </a:lstStyle>
          <a:p>
            <a:pPr lvl="0"/>
            <a:r>
              <a:rPr lang="en-US"/>
              <a:t>Click to edit Master text styles</a:t>
            </a:r>
          </a:p>
        </p:txBody>
      </p:sp>
      <p:sp>
        <p:nvSpPr>
          <p:cNvPr id="9" name="Content Placeholder 3">
            <a:extLst>
              <a:ext uri="{FF2B5EF4-FFF2-40B4-BE49-F238E27FC236}">
                <a16:creationId xmlns:a16="http://schemas.microsoft.com/office/drawing/2014/main" id="{5BB066B1-E083-4B8E-B6F2-22098D3C86EC}"/>
              </a:ext>
            </a:extLst>
          </p:cNvPr>
          <p:cNvSpPr>
            <a:spLocks noGrp="1"/>
          </p:cNvSpPr>
          <p:nvPr>
            <p:ph sz="half" idx="14"/>
          </p:nvPr>
        </p:nvSpPr>
        <p:spPr>
          <a:xfrm>
            <a:off x="6793952" y="1200153"/>
            <a:ext cx="2736704" cy="4713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86573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7F80-8105-490A-B116-0D4B5CC202F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6554C49-092A-44C7-9FFB-C6474AA7C226}"/>
              </a:ext>
            </a:extLst>
          </p:cNvPr>
          <p:cNvSpPr>
            <a:spLocks noGrp="1"/>
          </p:cNvSpPr>
          <p:nvPr>
            <p:ph sz="half" idx="1"/>
          </p:nvPr>
        </p:nvSpPr>
        <p:spPr>
          <a:xfrm>
            <a:off x="375349" y="1200153"/>
            <a:ext cx="2027889" cy="4713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901EFCB9-49C9-499D-9135-70262A9993DB}"/>
              </a:ext>
            </a:extLst>
          </p:cNvPr>
          <p:cNvSpPr>
            <a:spLocks noGrp="1"/>
          </p:cNvSpPr>
          <p:nvPr>
            <p:ph sz="half" idx="2"/>
          </p:nvPr>
        </p:nvSpPr>
        <p:spPr>
          <a:xfrm>
            <a:off x="2750840" y="1200153"/>
            <a:ext cx="2027889" cy="4713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a:extLst>
              <a:ext uri="{FF2B5EF4-FFF2-40B4-BE49-F238E27FC236}">
                <a16:creationId xmlns:a16="http://schemas.microsoft.com/office/drawing/2014/main" id="{AAF80658-4339-4A9F-9C8E-A58E6A60123B}"/>
              </a:ext>
            </a:extLst>
          </p:cNvPr>
          <p:cNvSpPr>
            <a:spLocks noGrp="1"/>
          </p:cNvSpPr>
          <p:nvPr>
            <p:ph type="ftr" sz="quarter" idx="11"/>
          </p:nvPr>
        </p:nvSpPr>
        <p:spPr/>
        <p:txBody>
          <a:bodyPr/>
          <a:lstStyle/>
          <a:p>
            <a:r>
              <a:rPr lang="en-GB"/>
              <a:t>2022 Full Year Results Presentation, April 2023</a:t>
            </a:r>
            <a:endParaRPr lang="en-GB" dirty="0"/>
          </a:p>
        </p:txBody>
      </p:sp>
      <p:sp>
        <p:nvSpPr>
          <p:cNvPr id="7" name="Slide Number Placeholder 6">
            <a:extLst>
              <a:ext uri="{FF2B5EF4-FFF2-40B4-BE49-F238E27FC236}">
                <a16:creationId xmlns:a16="http://schemas.microsoft.com/office/drawing/2014/main" id="{3DF8E506-4DE8-47B0-A1FE-C4E148220680}"/>
              </a:ext>
            </a:extLst>
          </p:cNvPr>
          <p:cNvSpPr>
            <a:spLocks noGrp="1"/>
          </p:cNvSpPr>
          <p:nvPr>
            <p:ph type="sldNum" sz="quarter" idx="12"/>
          </p:nvPr>
        </p:nvSpPr>
        <p:spPr/>
        <p:txBody>
          <a:bodyPr/>
          <a:lstStyle/>
          <a:p>
            <a:fld id="{88476D58-9353-4E68-BA19-6B4C3BA837E1}" type="slidenum">
              <a:rPr lang="en-GB" smtClean="0"/>
              <a:t>‹#›</a:t>
            </a:fld>
            <a:endParaRPr lang="en-GB" dirty="0"/>
          </a:p>
        </p:txBody>
      </p:sp>
      <p:sp>
        <p:nvSpPr>
          <p:cNvPr id="8" name="Text Placeholder 8">
            <a:extLst>
              <a:ext uri="{FF2B5EF4-FFF2-40B4-BE49-F238E27FC236}">
                <a16:creationId xmlns:a16="http://schemas.microsoft.com/office/drawing/2014/main" id="{5D6B69B6-D189-4E8A-80AC-02709504B30B}"/>
              </a:ext>
            </a:extLst>
          </p:cNvPr>
          <p:cNvSpPr>
            <a:spLocks noGrp="1"/>
          </p:cNvSpPr>
          <p:nvPr>
            <p:ph type="body" sz="quarter" idx="13"/>
          </p:nvPr>
        </p:nvSpPr>
        <p:spPr>
          <a:xfrm>
            <a:off x="371477" y="328622"/>
            <a:ext cx="9159181" cy="169545"/>
          </a:xfrm>
        </p:spPr>
        <p:txBody>
          <a:bodyPr>
            <a:normAutofit/>
          </a:bodyPr>
          <a:lstStyle>
            <a:lvl1pPr>
              <a:defRPr sz="1000" b="0">
                <a:solidFill>
                  <a:schemeClr val="accent3"/>
                </a:solidFill>
              </a:defRPr>
            </a:lvl1pPr>
          </a:lstStyle>
          <a:p>
            <a:pPr lvl="0"/>
            <a:r>
              <a:rPr lang="en-US"/>
              <a:t>Click to edit Master text styles</a:t>
            </a:r>
          </a:p>
        </p:txBody>
      </p:sp>
      <p:sp>
        <p:nvSpPr>
          <p:cNvPr id="9" name="Content Placeholder 3">
            <a:extLst>
              <a:ext uri="{FF2B5EF4-FFF2-40B4-BE49-F238E27FC236}">
                <a16:creationId xmlns:a16="http://schemas.microsoft.com/office/drawing/2014/main" id="{5BB066B1-E083-4B8E-B6F2-22098D3C86EC}"/>
              </a:ext>
            </a:extLst>
          </p:cNvPr>
          <p:cNvSpPr>
            <a:spLocks noGrp="1"/>
          </p:cNvSpPr>
          <p:nvPr>
            <p:ph sz="half" idx="14"/>
          </p:nvPr>
        </p:nvSpPr>
        <p:spPr>
          <a:xfrm>
            <a:off x="5126332" y="1200153"/>
            <a:ext cx="2027889" cy="4713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3">
            <a:extLst>
              <a:ext uri="{FF2B5EF4-FFF2-40B4-BE49-F238E27FC236}">
                <a16:creationId xmlns:a16="http://schemas.microsoft.com/office/drawing/2014/main" id="{45D03AC1-8855-422E-B34F-BE6D595F1AE1}"/>
              </a:ext>
            </a:extLst>
          </p:cNvPr>
          <p:cNvSpPr>
            <a:spLocks noGrp="1"/>
          </p:cNvSpPr>
          <p:nvPr>
            <p:ph sz="half" idx="15"/>
          </p:nvPr>
        </p:nvSpPr>
        <p:spPr>
          <a:xfrm>
            <a:off x="7501825" y="1200153"/>
            <a:ext cx="2027889" cy="4713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73437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42020-E679-4541-8339-BEA1FB335AEE}"/>
              </a:ext>
            </a:extLst>
          </p:cNvPr>
          <p:cNvSpPr>
            <a:spLocks noGrp="1"/>
          </p:cNvSpPr>
          <p:nvPr>
            <p:ph type="title"/>
          </p:nvPr>
        </p:nvSpPr>
        <p:spPr/>
        <p:txBody>
          <a:bodyPr/>
          <a:lstStyle/>
          <a:p>
            <a:r>
              <a:rPr lang="en-US"/>
              <a:t>Click to edit Master title style</a:t>
            </a:r>
            <a:endParaRPr lang="en-GB"/>
          </a:p>
        </p:txBody>
      </p:sp>
      <p:sp>
        <p:nvSpPr>
          <p:cNvPr id="4" name="Footer Placeholder 3">
            <a:extLst>
              <a:ext uri="{FF2B5EF4-FFF2-40B4-BE49-F238E27FC236}">
                <a16:creationId xmlns:a16="http://schemas.microsoft.com/office/drawing/2014/main" id="{F2295058-811A-4678-88D2-877B271037ED}"/>
              </a:ext>
            </a:extLst>
          </p:cNvPr>
          <p:cNvSpPr>
            <a:spLocks noGrp="1"/>
          </p:cNvSpPr>
          <p:nvPr>
            <p:ph type="ftr" sz="quarter" idx="11"/>
          </p:nvPr>
        </p:nvSpPr>
        <p:spPr/>
        <p:txBody>
          <a:bodyPr/>
          <a:lstStyle/>
          <a:p>
            <a:r>
              <a:rPr lang="en-GB"/>
              <a:t>2022 Full Year Results Presentation, April 2023</a:t>
            </a:r>
            <a:endParaRPr lang="en-GB" dirty="0"/>
          </a:p>
        </p:txBody>
      </p:sp>
      <p:sp>
        <p:nvSpPr>
          <p:cNvPr id="5" name="Slide Number Placeholder 4">
            <a:extLst>
              <a:ext uri="{FF2B5EF4-FFF2-40B4-BE49-F238E27FC236}">
                <a16:creationId xmlns:a16="http://schemas.microsoft.com/office/drawing/2014/main" id="{8C4A9793-D477-480D-BE6D-148910740D3E}"/>
              </a:ext>
            </a:extLst>
          </p:cNvPr>
          <p:cNvSpPr>
            <a:spLocks noGrp="1"/>
          </p:cNvSpPr>
          <p:nvPr>
            <p:ph type="sldNum" sz="quarter" idx="12"/>
          </p:nvPr>
        </p:nvSpPr>
        <p:spPr/>
        <p:txBody>
          <a:bodyPr/>
          <a:lstStyle/>
          <a:p>
            <a:fld id="{88476D58-9353-4E68-BA19-6B4C3BA837E1}" type="slidenum">
              <a:rPr lang="en-GB" smtClean="0"/>
              <a:t>‹#›</a:t>
            </a:fld>
            <a:endParaRPr lang="en-GB" dirty="0"/>
          </a:p>
        </p:txBody>
      </p:sp>
      <p:sp>
        <p:nvSpPr>
          <p:cNvPr id="6" name="Text Placeholder 8">
            <a:extLst>
              <a:ext uri="{FF2B5EF4-FFF2-40B4-BE49-F238E27FC236}">
                <a16:creationId xmlns:a16="http://schemas.microsoft.com/office/drawing/2014/main" id="{842B79FD-FB96-4F89-9A35-86346E8CD949}"/>
              </a:ext>
            </a:extLst>
          </p:cNvPr>
          <p:cNvSpPr>
            <a:spLocks noGrp="1"/>
          </p:cNvSpPr>
          <p:nvPr>
            <p:ph type="body" sz="quarter" idx="13"/>
          </p:nvPr>
        </p:nvSpPr>
        <p:spPr>
          <a:xfrm>
            <a:off x="371477" y="328622"/>
            <a:ext cx="9159181" cy="169545"/>
          </a:xfrm>
        </p:spPr>
        <p:txBody>
          <a:bodyPr>
            <a:normAutofit/>
          </a:bodyPr>
          <a:lstStyle>
            <a:lvl1pPr>
              <a:defRPr sz="1000" b="0">
                <a:solidFill>
                  <a:schemeClr val="accent3"/>
                </a:solidFill>
              </a:defRPr>
            </a:lvl1pPr>
          </a:lstStyle>
          <a:p>
            <a:pPr lvl="0"/>
            <a:r>
              <a:rPr lang="en-US"/>
              <a:t>Click to edit Master text styles</a:t>
            </a:r>
          </a:p>
        </p:txBody>
      </p:sp>
    </p:spTree>
    <p:extLst>
      <p:ext uri="{BB962C8B-B14F-4D97-AF65-F5344CB8AC3E}">
        <p14:creationId xmlns:p14="http://schemas.microsoft.com/office/powerpoint/2010/main" val="1413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sclaimer 2">
    <p:bg>
      <p:bgPr>
        <a:gradFill>
          <a:gsLst>
            <a:gs pos="100000">
              <a:schemeClr val="accent3"/>
            </a:gs>
            <a:gs pos="0">
              <a:schemeClr val="accent1"/>
            </a:gs>
          </a:gsLst>
          <a:lin ang="8100000" scaled="1"/>
        </a:gradFill>
        <a:effectLst/>
      </p:bgPr>
    </p:bg>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7F83D68E-6596-4C88-A963-EDE36ECD38C8}"/>
              </a:ext>
            </a:extLst>
          </p:cNvPr>
          <p:cNvSpPr/>
          <p:nvPr userDrawn="1"/>
        </p:nvSpPr>
        <p:spPr>
          <a:xfrm rot="18900000">
            <a:off x="-205693" y="-1452210"/>
            <a:ext cx="9578387" cy="11293708"/>
          </a:xfrm>
          <a:custGeom>
            <a:avLst/>
            <a:gdLst>
              <a:gd name="connsiteX0" fmla="*/ 8618166 w 9578387"/>
              <a:gd name="connsiteY0" fmla="*/ 8809226 h 11293708"/>
              <a:gd name="connsiteX1" fmla="*/ 8886069 w 9578387"/>
              <a:gd name="connsiteY1" fmla="*/ 9077131 h 11293708"/>
              <a:gd name="connsiteX2" fmla="*/ 6669491 w 9578387"/>
              <a:gd name="connsiteY2" fmla="*/ 11293708 h 11293708"/>
              <a:gd name="connsiteX3" fmla="*/ 4486509 w 9578387"/>
              <a:gd name="connsiteY3" fmla="*/ 9110726 h 11293708"/>
              <a:gd name="connsiteX4" fmla="*/ 4576855 w 9578387"/>
              <a:gd name="connsiteY4" fmla="*/ 9175505 h 11293708"/>
              <a:gd name="connsiteX5" fmla="*/ 8608372 w 9578387"/>
              <a:gd name="connsiteY5" fmla="*/ 8818887 h 11293708"/>
              <a:gd name="connsiteX6" fmla="*/ 8618166 w 9578387"/>
              <a:gd name="connsiteY6" fmla="*/ 8809226 h 11293708"/>
              <a:gd name="connsiteX7" fmla="*/ 8668631 w 9578387"/>
              <a:gd name="connsiteY7" fmla="*/ 4290564 h 11293708"/>
              <a:gd name="connsiteX8" fmla="*/ 8618166 w 9578387"/>
              <a:gd name="connsiteY8" fmla="*/ 8809226 h 11293708"/>
              <a:gd name="connsiteX9" fmla="*/ 6383356 w 9578387"/>
              <a:gd name="connsiteY9" fmla="*/ 6574415 h 11293708"/>
              <a:gd name="connsiteX10" fmla="*/ 5074459 w 9578387"/>
              <a:gd name="connsiteY10" fmla="*/ 0 h 11293708"/>
              <a:gd name="connsiteX11" fmla="*/ 9016827 w 9578387"/>
              <a:gd name="connsiteY11" fmla="*/ 3942368 h 11293708"/>
              <a:gd name="connsiteX12" fmla="*/ 8668631 w 9578387"/>
              <a:gd name="connsiteY12" fmla="*/ 4290564 h 11293708"/>
              <a:gd name="connsiteX13" fmla="*/ 4140309 w 9578387"/>
              <a:gd name="connsiteY13" fmla="*/ 4230238 h 11293708"/>
              <a:gd name="connsiteX14" fmla="*/ 3766223 w 9578387"/>
              <a:gd name="connsiteY14" fmla="*/ 8383350 h 11293708"/>
              <a:gd name="connsiteX15" fmla="*/ 3787894 w 9578387"/>
              <a:gd name="connsiteY15" fmla="*/ 8412111 h 11293708"/>
              <a:gd name="connsiteX16" fmla="*/ 0 w 9578387"/>
              <a:gd name="connsiteY16" fmla="*/ 4624217 h 11293708"/>
              <a:gd name="connsiteX17" fmla="*/ 6566 w 9578387"/>
              <a:gd name="connsiteY17" fmla="*/ 4600329 h 11293708"/>
              <a:gd name="connsiteX18" fmla="*/ 353381 w 9578387"/>
              <a:gd name="connsiteY18" fmla="*/ 3694609 h 11293708"/>
              <a:gd name="connsiteX19" fmla="*/ 447444 w 9578387"/>
              <a:gd name="connsiteY19" fmla="*/ 3506556 h 11293708"/>
              <a:gd name="connsiteX20" fmla="*/ 3361034 w 9578387"/>
              <a:gd name="connsiteY20" fmla="*/ 592966 h 11293708"/>
              <a:gd name="connsiteX21" fmla="*/ 3604035 w 9578387"/>
              <a:gd name="connsiteY21" fmla="*/ 474246 h 11293708"/>
              <a:gd name="connsiteX22" fmla="*/ 4823677 w 9578387"/>
              <a:gd name="connsiteY22" fmla="*/ 53620 h 1129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578387" h="11293708">
                <a:moveTo>
                  <a:pt x="8618166" y="8809226"/>
                </a:moveTo>
                <a:lnTo>
                  <a:pt x="8886069" y="9077131"/>
                </a:lnTo>
                <a:lnTo>
                  <a:pt x="6669491" y="11293708"/>
                </a:lnTo>
                <a:lnTo>
                  <a:pt x="4486509" y="9110726"/>
                </a:lnTo>
                <a:lnTo>
                  <a:pt x="4576855" y="9175505"/>
                </a:lnTo>
                <a:cubicBezTo>
                  <a:pt x="5808758" y="10012743"/>
                  <a:pt x="7499544" y="9898438"/>
                  <a:pt x="8608372" y="8818887"/>
                </a:cubicBezTo>
                <a:cubicBezTo>
                  <a:pt x="8611533" y="8815726"/>
                  <a:pt x="8614850" y="8812409"/>
                  <a:pt x="8618166" y="8809226"/>
                </a:cubicBezTo>
                <a:close/>
                <a:moveTo>
                  <a:pt x="8668631" y="4290564"/>
                </a:moveTo>
                <a:cubicBezTo>
                  <a:pt x="9901091" y="5552875"/>
                  <a:pt x="9878474" y="7574785"/>
                  <a:pt x="8618166" y="8809226"/>
                </a:cubicBezTo>
                <a:lnTo>
                  <a:pt x="6383356" y="6574415"/>
                </a:lnTo>
                <a:close/>
                <a:moveTo>
                  <a:pt x="5074459" y="0"/>
                </a:moveTo>
                <a:lnTo>
                  <a:pt x="9016827" y="3942368"/>
                </a:lnTo>
                <a:lnTo>
                  <a:pt x="8668631" y="4290564"/>
                </a:lnTo>
                <a:cubicBezTo>
                  <a:pt x="7434859" y="3023446"/>
                  <a:pt x="5407383" y="2996443"/>
                  <a:pt x="4140309" y="4230238"/>
                </a:cubicBezTo>
                <a:cubicBezTo>
                  <a:pt x="2992022" y="5348364"/>
                  <a:pt x="2862103" y="7118277"/>
                  <a:pt x="3766223" y="8383350"/>
                </a:cubicBezTo>
                <a:lnTo>
                  <a:pt x="3787894" y="8412111"/>
                </a:lnTo>
                <a:lnTo>
                  <a:pt x="0" y="4624217"/>
                </a:lnTo>
                <a:lnTo>
                  <a:pt x="6566" y="4600329"/>
                </a:lnTo>
                <a:cubicBezTo>
                  <a:pt x="99361" y="4292107"/>
                  <a:pt x="214970" y="3989314"/>
                  <a:pt x="353381" y="3694609"/>
                </a:cubicBezTo>
                <a:lnTo>
                  <a:pt x="447444" y="3506556"/>
                </a:lnTo>
                <a:lnTo>
                  <a:pt x="3361034" y="592966"/>
                </a:lnTo>
                <a:lnTo>
                  <a:pt x="3604035" y="474246"/>
                </a:lnTo>
                <a:cubicBezTo>
                  <a:pt x="3998686" y="293379"/>
                  <a:pt x="4407335" y="153180"/>
                  <a:pt x="4823677" y="53620"/>
                </a:cubicBezTo>
                <a:close/>
              </a:path>
            </a:pathLst>
          </a:custGeom>
          <a:solidFill>
            <a:schemeClr val="bg1">
              <a:alpha val="10000"/>
            </a:schemeClr>
          </a:solidFill>
          <a:ln w="6477" cap="flat">
            <a:noFill/>
            <a:prstDash val="solid"/>
            <a:miter/>
          </a:ln>
        </p:spPr>
        <p:txBody>
          <a:bodyPr wrap="square" rtlCol="0" anchor="ctr">
            <a:noAutofit/>
          </a:bodyPr>
          <a:lstStyle/>
          <a:p>
            <a:pPr lvl="0"/>
            <a:endParaRPr lang="en-GB" dirty="0"/>
          </a:p>
        </p:txBody>
      </p:sp>
      <p:sp>
        <p:nvSpPr>
          <p:cNvPr id="5" name="Footer Placeholder 4">
            <a:extLst>
              <a:ext uri="{FF2B5EF4-FFF2-40B4-BE49-F238E27FC236}">
                <a16:creationId xmlns:a16="http://schemas.microsoft.com/office/drawing/2014/main" id="{6AD53DA9-A9B4-4B7F-ADCA-0B2179E9FBCC}"/>
              </a:ext>
            </a:extLst>
          </p:cNvPr>
          <p:cNvSpPr>
            <a:spLocks noGrp="1"/>
          </p:cNvSpPr>
          <p:nvPr>
            <p:ph type="ftr" sz="quarter" idx="11"/>
          </p:nvPr>
        </p:nvSpPr>
        <p:spPr/>
        <p:txBody>
          <a:bodyPr/>
          <a:lstStyle>
            <a:lvl1pPr>
              <a:defRPr>
                <a:solidFill>
                  <a:schemeClr val="bg1"/>
                </a:solidFill>
              </a:defRPr>
            </a:lvl1pPr>
          </a:lstStyle>
          <a:p>
            <a:r>
              <a:rPr lang="en-GB"/>
              <a:t>2022 Full Year Results Presentation, April 2023</a:t>
            </a:r>
            <a:endParaRPr lang="en-GB" dirty="0"/>
          </a:p>
        </p:txBody>
      </p:sp>
      <p:sp>
        <p:nvSpPr>
          <p:cNvPr id="6" name="Slide Number Placeholder 5">
            <a:extLst>
              <a:ext uri="{FF2B5EF4-FFF2-40B4-BE49-F238E27FC236}">
                <a16:creationId xmlns:a16="http://schemas.microsoft.com/office/drawing/2014/main" id="{0DC313C8-9C20-478E-99B3-018E14460409}"/>
              </a:ext>
            </a:extLst>
          </p:cNvPr>
          <p:cNvSpPr>
            <a:spLocks noGrp="1"/>
          </p:cNvSpPr>
          <p:nvPr>
            <p:ph type="sldNum" sz="quarter" idx="12"/>
          </p:nvPr>
        </p:nvSpPr>
        <p:spPr/>
        <p:txBody>
          <a:bodyPr/>
          <a:lstStyle>
            <a:lvl1pPr>
              <a:defRPr>
                <a:solidFill>
                  <a:schemeClr val="bg1"/>
                </a:solidFill>
              </a:defRPr>
            </a:lvl1pPr>
          </a:lstStyle>
          <a:p>
            <a:fld id="{88476D58-9353-4E68-BA19-6B4C3BA837E1}" type="slidenum">
              <a:rPr lang="en-GB" smtClean="0"/>
              <a:pPr/>
              <a:t>‹#›</a:t>
            </a:fld>
            <a:endParaRPr lang="en-GB" dirty="0"/>
          </a:p>
        </p:txBody>
      </p:sp>
      <p:sp>
        <p:nvSpPr>
          <p:cNvPr id="9" name="Text Placeholder 8">
            <a:extLst>
              <a:ext uri="{FF2B5EF4-FFF2-40B4-BE49-F238E27FC236}">
                <a16:creationId xmlns:a16="http://schemas.microsoft.com/office/drawing/2014/main" id="{993027BB-1E6A-44DD-A3A8-762F1206A272}"/>
              </a:ext>
            </a:extLst>
          </p:cNvPr>
          <p:cNvSpPr>
            <a:spLocks noGrp="1"/>
          </p:cNvSpPr>
          <p:nvPr>
            <p:ph type="body" sz="quarter" idx="13"/>
          </p:nvPr>
        </p:nvSpPr>
        <p:spPr>
          <a:xfrm>
            <a:off x="371477" y="328622"/>
            <a:ext cx="9159181" cy="169545"/>
          </a:xfrm>
        </p:spPr>
        <p:txBody>
          <a:bodyPr>
            <a:normAutofit/>
          </a:bodyPr>
          <a:lstStyle>
            <a:lvl1pPr>
              <a:defRPr sz="1000" b="0">
                <a:solidFill>
                  <a:schemeClr val="bg1"/>
                </a:solidFill>
              </a:defRPr>
            </a:lvl1pPr>
          </a:lstStyle>
          <a:p>
            <a:pPr lvl="0"/>
            <a:r>
              <a:rPr lang="en-US"/>
              <a:t>Click to edit Master text styles</a:t>
            </a:r>
          </a:p>
        </p:txBody>
      </p:sp>
      <p:sp>
        <p:nvSpPr>
          <p:cNvPr id="10" name="Title 9">
            <a:extLst>
              <a:ext uri="{FF2B5EF4-FFF2-40B4-BE49-F238E27FC236}">
                <a16:creationId xmlns:a16="http://schemas.microsoft.com/office/drawing/2014/main" id="{E9F1696C-58CC-42F7-BF0F-E6148DD4315E}"/>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13" name="TextBox 12">
            <a:extLst>
              <a:ext uri="{FF2B5EF4-FFF2-40B4-BE49-F238E27FC236}">
                <a16:creationId xmlns:a16="http://schemas.microsoft.com/office/drawing/2014/main" id="{1C76814B-2ADF-4EEC-9CDC-889058692A8D}"/>
              </a:ext>
            </a:extLst>
          </p:cNvPr>
          <p:cNvSpPr txBox="1"/>
          <p:nvPr userDrawn="1"/>
        </p:nvSpPr>
        <p:spPr>
          <a:xfrm>
            <a:off x="371474" y="1193803"/>
            <a:ext cx="7010854" cy="3447098"/>
          </a:xfrm>
          <a:prstGeom prst="rect">
            <a:avLst/>
          </a:prstGeom>
          <a:noFill/>
        </p:spPr>
        <p:txBody>
          <a:bodyPr wrap="square" lIns="0" tIns="0" rIns="0" bIns="0">
            <a:spAutoFit/>
          </a:bodyPr>
          <a:lstStyle/>
          <a:p>
            <a:pPr marL="0" marR="0" lvl="0" indent="0" algn="l" defTabSz="37265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mn-lt"/>
                <a:ea typeface="+mn-ea"/>
                <a:cs typeface="+mn-cs"/>
              </a:rPr>
              <a:t>These materials contain forward-looking statements regarding Capricorn, our corporate plans, future financial condition, future results of operations, future business plans and strategies. All such forward-looking statements are based on our management's assumptions and beliefs in the light of information available to them at this time.</a:t>
            </a:r>
          </a:p>
          <a:p>
            <a:pPr marL="0" marR="0" lvl="0" indent="0" algn="l" defTabSz="37265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37265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mn-lt"/>
                <a:ea typeface="+mn-ea"/>
                <a:cs typeface="+mn-cs"/>
              </a:rPr>
              <a:t>These forward-looking statements are, by their nature, subject to significant risks and uncertainties and actual results, performance and achievements may be materially different from those expressed in such statements. Factors that may cause actual results, performance or achievements to differ from expectations include, but are not limited to, regulatory changes, future levels of industry product supply, demand and pricing, weather and weather related impacts, wars and acts of terrorism, development and use of technology, acts of competitors and other changes to business conditions.</a:t>
            </a:r>
          </a:p>
          <a:p>
            <a:pPr marL="0" marR="0" lvl="0" indent="0" algn="l" defTabSz="37265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37265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mn-lt"/>
                <a:ea typeface="+mn-ea"/>
                <a:cs typeface="+mn-cs"/>
              </a:rPr>
              <a:t>Capricorn undertakes no obligation to revise any such forward-looking statements to reflect any changes in Capricorn's expectations with regard thereto or any change in circumstances or events after the date hereof.</a:t>
            </a:r>
          </a:p>
        </p:txBody>
      </p:sp>
      <p:grpSp>
        <p:nvGrpSpPr>
          <p:cNvPr id="2" name="Group 1">
            <a:extLst>
              <a:ext uri="{FF2B5EF4-FFF2-40B4-BE49-F238E27FC236}">
                <a16:creationId xmlns:a16="http://schemas.microsoft.com/office/drawing/2014/main" id="{A7E191AB-3023-4B6C-B392-21D1AA49C8D6}"/>
              </a:ext>
            </a:extLst>
          </p:cNvPr>
          <p:cNvGrpSpPr>
            <a:grpSpLocks noChangeAspect="1"/>
          </p:cNvGrpSpPr>
          <p:nvPr userDrawn="1"/>
        </p:nvGrpSpPr>
        <p:grpSpPr>
          <a:xfrm>
            <a:off x="371569" y="6303600"/>
            <a:ext cx="895484" cy="288000"/>
            <a:chOff x="371569" y="6286524"/>
            <a:chExt cx="895484" cy="354371"/>
          </a:xfrm>
        </p:grpSpPr>
        <p:sp>
          <p:nvSpPr>
            <p:cNvPr id="3" name="Freeform: Shape 2">
              <a:extLst>
                <a:ext uri="{FF2B5EF4-FFF2-40B4-BE49-F238E27FC236}">
                  <a16:creationId xmlns:a16="http://schemas.microsoft.com/office/drawing/2014/main" id="{1A1948D5-DCF4-4074-83CB-AC6F54481134}"/>
                </a:ext>
              </a:extLst>
            </p:cNvPr>
            <p:cNvSpPr/>
            <p:nvPr/>
          </p:nvSpPr>
          <p:spPr>
            <a:xfrm>
              <a:off x="654228" y="6407154"/>
              <a:ext cx="81635" cy="108920"/>
            </a:xfrm>
            <a:custGeom>
              <a:avLst/>
              <a:gdLst>
                <a:gd name="connsiteX0" fmla="*/ -45 w 100474"/>
                <a:gd name="connsiteY0" fmla="*/ 54463 h 108920"/>
                <a:gd name="connsiteX1" fmla="*/ 57123 w 100474"/>
                <a:gd name="connsiteY1" fmla="*/ 7 h 108920"/>
                <a:gd name="connsiteX2" fmla="*/ 100429 w 100474"/>
                <a:gd name="connsiteY2" fmla="*/ 18647 h 108920"/>
                <a:gd name="connsiteX3" fmla="*/ 84803 w 100474"/>
                <a:gd name="connsiteY3" fmla="*/ 33068 h 108920"/>
                <a:gd name="connsiteX4" fmla="*/ 58328 w 100474"/>
                <a:gd name="connsiteY4" fmla="*/ 20756 h 108920"/>
                <a:gd name="connsiteX5" fmla="*/ 23438 w 100474"/>
                <a:gd name="connsiteY5" fmla="*/ 53237 h 108920"/>
                <a:gd name="connsiteX6" fmla="*/ 55918 w 100474"/>
                <a:gd name="connsiteY6" fmla="*/ 88126 h 108920"/>
                <a:gd name="connsiteX7" fmla="*/ 58328 w 100474"/>
                <a:gd name="connsiteY7" fmla="*/ 88126 h 108920"/>
                <a:gd name="connsiteX8" fmla="*/ 84803 w 100474"/>
                <a:gd name="connsiteY8" fmla="*/ 75642 h 108920"/>
                <a:gd name="connsiteX9" fmla="*/ 100429 w 100474"/>
                <a:gd name="connsiteY9" fmla="*/ 90106 h 108920"/>
                <a:gd name="connsiteX10" fmla="*/ 56994 w 100474"/>
                <a:gd name="connsiteY10" fmla="*/ 108875 h 108920"/>
                <a:gd name="connsiteX11" fmla="*/ -45 w 100474"/>
                <a:gd name="connsiteY11" fmla="*/ 54463 h 10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474" h="108920">
                  <a:moveTo>
                    <a:pt x="-45" y="54463"/>
                  </a:moveTo>
                  <a:cubicBezTo>
                    <a:pt x="-45" y="22693"/>
                    <a:pt x="24320" y="7"/>
                    <a:pt x="57123" y="7"/>
                  </a:cubicBezTo>
                  <a:cubicBezTo>
                    <a:pt x="73645" y="-713"/>
                    <a:pt x="89594" y="6151"/>
                    <a:pt x="100429" y="18647"/>
                  </a:cubicBezTo>
                  <a:lnTo>
                    <a:pt x="84803" y="33068"/>
                  </a:lnTo>
                  <a:cubicBezTo>
                    <a:pt x="78285" y="25182"/>
                    <a:pt x="68557" y="20658"/>
                    <a:pt x="58328" y="20756"/>
                  </a:cubicBezTo>
                  <a:cubicBezTo>
                    <a:pt x="39723" y="20091"/>
                    <a:pt x="24105" y="34633"/>
                    <a:pt x="23438" y="53237"/>
                  </a:cubicBezTo>
                  <a:cubicBezTo>
                    <a:pt x="22775" y="71840"/>
                    <a:pt x="37317" y="87461"/>
                    <a:pt x="55918" y="88126"/>
                  </a:cubicBezTo>
                  <a:cubicBezTo>
                    <a:pt x="56723" y="88155"/>
                    <a:pt x="57528" y="88155"/>
                    <a:pt x="58328" y="88126"/>
                  </a:cubicBezTo>
                  <a:cubicBezTo>
                    <a:pt x="68600" y="88239"/>
                    <a:pt x="78354" y="83638"/>
                    <a:pt x="84803" y="75642"/>
                  </a:cubicBezTo>
                  <a:lnTo>
                    <a:pt x="100429" y="90106"/>
                  </a:lnTo>
                  <a:cubicBezTo>
                    <a:pt x="90528" y="102289"/>
                    <a:pt x="75332" y="108875"/>
                    <a:pt x="56994" y="108875"/>
                  </a:cubicBezTo>
                  <a:cubicBezTo>
                    <a:pt x="24320" y="108875"/>
                    <a:pt x="-45" y="86189"/>
                    <a:pt x="-45" y="54463"/>
                  </a:cubicBezTo>
                  <a:close/>
                </a:path>
              </a:pathLst>
            </a:custGeom>
            <a:solidFill>
              <a:schemeClr val="bg1"/>
            </a:solidFill>
            <a:ln w="4279" cap="flat">
              <a:noFill/>
              <a:prstDash val="solid"/>
              <a:miter/>
            </a:ln>
          </p:spPr>
          <p:txBody>
            <a:bodyPr rtlCol="0" anchor="ctr"/>
            <a:lstStyle/>
            <a:p>
              <a:endParaRPr lang="en-GB" sz="1463" dirty="0"/>
            </a:p>
          </p:txBody>
        </p:sp>
        <p:sp>
          <p:nvSpPr>
            <p:cNvPr id="4" name="Freeform: Shape 3">
              <a:extLst>
                <a:ext uri="{FF2B5EF4-FFF2-40B4-BE49-F238E27FC236}">
                  <a16:creationId xmlns:a16="http://schemas.microsoft.com/office/drawing/2014/main" id="{AAC3E492-445B-43F9-8BAE-2BB67A3CE056}"/>
                </a:ext>
              </a:extLst>
            </p:cNvPr>
            <p:cNvSpPr/>
            <p:nvPr/>
          </p:nvSpPr>
          <p:spPr>
            <a:xfrm>
              <a:off x="743349" y="6432165"/>
              <a:ext cx="62188" cy="83311"/>
            </a:xfrm>
            <a:custGeom>
              <a:avLst/>
              <a:gdLst>
                <a:gd name="connsiteX0" fmla="*/ 76495 w 76539"/>
                <a:gd name="connsiteY0" fmla="*/ 35913 h 83311"/>
                <a:gd name="connsiteX1" fmla="*/ 76495 w 76539"/>
                <a:gd name="connsiteY1" fmla="*/ 82061 h 83311"/>
                <a:gd name="connsiteX2" fmla="*/ 54755 w 76539"/>
                <a:gd name="connsiteY2" fmla="*/ 82061 h 83311"/>
                <a:gd name="connsiteX3" fmla="*/ 54755 w 76539"/>
                <a:gd name="connsiteY3" fmla="*/ 71988 h 83311"/>
                <a:gd name="connsiteX4" fmla="*/ 30089 w 76539"/>
                <a:gd name="connsiteY4" fmla="*/ 83266 h 83311"/>
                <a:gd name="connsiteX5" fmla="*/ -45 w 76539"/>
                <a:gd name="connsiteY5" fmla="*/ 58772 h 83311"/>
                <a:gd name="connsiteX6" fmla="*/ 34738 w 76539"/>
                <a:gd name="connsiteY6" fmla="*/ 34536 h 83311"/>
                <a:gd name="connsiteX7" fmla="*/ 53378 w 76539"/>
                <a:gd name="connsiteY7" fmla="*/ 34536 h 83311"/>
                <a:gd name="connsiteX8" fmla="*/ 34738 w 76539"/>
                <a:gd name="connsiteY8" fmla="*/ 18608 h 83311"/>
                <a:gd name="connsiteX9" fmla="*/ 11406 w 76539"/>
                <a:gd name="connsiteY9" fmla="*/ 26142 h 83311"/>
                <a:gd name="connsiteX10" fmla="*/ 2796 w 76539"/>
                <a:gd name="connsiteY10" fmla="*/ 9740 h 83311"/>
                <a:gd name="connsiteX11" fmla="*/ 37536 w 76539"/>
                <a:gd name="connsiteY11" fmla="*/ -32 h 83311"/>
                <a:gd name="connsiteX12" fmla="*/ 76495 w 76539"/>
                <a:gd name="connsiteY12" fmla="*/ 35913 h 83311"/>
                <a:gd name="connsiteX13" fmla="*/ 53033 w 76539"/>
                <a:gd name="connsiteY13" fmla="*/ 56491 h 83311"/>
                <a:gd name="connsiteX14" fmla="*/ 53033 w 76539"/>
                <a:gd name="connsiteY14" fmla="*/ 48225 h 83311"/>
                <a:gd name="connsiteX15" fmla="*/ 36933 w 76539"/>
                <a:gd name="connsiteY15" fmla="*/ 48225 h 83311"/>
                <a:gd name="connsiteX16" fmla="*/ 22512 w 76539"/>
                <a:gd name="connsiteY16" fmla="*/ 57696 h 83311"/>
                <a:gd name="connsiteX17" fmla="*/ 35728 w 76539"/>
                <a:gd name="connsiteY17" fmla="*/ 67468 h 83311"/>
                <a:gd name="connsiteX18" fmla="*/ 53033 w 76539"/>
                <a:gd name="connsiteY18" fmla="*/ 56491 h 8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6539" h="83311">
                  <a:moveTo>
                    <a:pt x="76495" y="35913"/>
                  </a:moveTo>
                  <a:lnTo>
                    <a:pt x="76495" y="82061"/>
                  </a:lnTo>
                  <a:lnTo>
                    <a:pt x="54755" y="82061"/>
                  </a:lnTo>
                  <a:lnTo>
                    <a:pt x="54755" y="71988"/>
                  </a:lnTo>
                  <a:cubicBezTo>
                    <a:pt x="50451" y="79392"/>
                    <a:pt x="41841" y="83266"/>
                    <a:pt x="30089" y="83266"/>
                  </a:cubicBezTo>
                  <a:cubicBezTo>
                    <a:pt x="11105" y="83266"/>
                    <a:pt x="-45" y="72763"/>
                    <a:pt x="-45" y="58772"/>
                  </a:cubicBezTo>
                  <a:cubicBezTo>
                    <a:pt x="-45" y="44781"/>
                    <a:pt x="10028" y="34536"/>
                    <a:pt x="34738" y="34536"/>
                  </a:cubicBezTo>
                  <a:lnTo>
                    <a:pt x="53378" y="34536"/>
                  </a:lnTo>
                  <a:cubicBezTo>
                    <a:pt x="53378" y="24463"/>
                    <a:pt x="47351" y="18608"/>
                    <a:pt x="34738" y="18608"/>
                  </a:cubicBezTo>
                  <a:cubicBezTo>
                    <a:pt x="26352" y="18527"/>
                    <a:pt x="18164" y="21171"/>
                    <a:pt x="11406" y="26142"/>
                  </a:cubicBezTo>
                  <a:lnTo>
                    <a:pt x="2796" y="9740"/>
                  </a:lnTo>
                  <a:cubicBezTo>
                    <a:pt x="13154" y="3117"/>
                    <a:pt x="25246" y="-284"/>
                    <a:pt x="37536" y="-32"/>
                  </a:cubicBezTo>
                  <a:cubicBezTo>
                    <a:pt x="62203" y="-32"/>
                    <a:pt x="76495" y="11376"/>
                    <a:pt x="76495" y="35913"/>
                  </a:cubicBezTo>
                  <a:close/>
                  <a:moveTo>
                    <a:pt x="53033" y="56491"/>
                  </a:moveTo>
                  <a:lnTo>
                    <a:pt x="53033" y="48225"/>
                  </a:lnTo>
                  <a:lnTo>
                    <a:pt x="36933" y="48225"/>
                  </a:lnTo>
                  <a:cubicBezTo>
                    <a:pt x="25956" y="48225"/>
                    <a:pt x="22512" y="52530"/>
                    <a:pt x="22512" y="57696"/>
                  </a:cubicBezTo>
                  <a:cubicBezTo>
                    <a:pt x="22512" y="62862"/>
                    <a:pt x="27463" y="67468"/>
                    <a:pt x="35728" y="67468"/>
                  </a:cubicBezTo>
                  <a:cubicBezTo>
                    <a:pt x="43283" y="68013"/>
                    <a:pt x="50308" y="63558"/>
                    <a:pt x="53033" y="56491"/>
                  </a:cubicBezTo>
                  <a:close/>
                </a:path>
              </a:pathLst>
            </a:custGeom>
            <a:solidFill>
              <a:schemeClr val="bg1"/>
            </a:solidFill>
            <a:ln w="4279" cap="flat">
              <a:noFill/>
              <a:prstDash val="solid"/>
              <a:miter/>
            </a:ln>
          </p:spPr>
          <p:txBody>
            <a:bodyPr rtlCol="0" anchor="ctr"/>
            <a:lstStyle/>
            <a:p>
              <a:endParaRPr lang="en-GB" sz="1463" dirty="0"/>
            </a:p>
          </p:txBody>
        </p:sp>
        <p:sp>
          <p:nvSpPr>
            <p:cNvPr id="7" name="Freeform: Shape 6">
              <a:extLst>
                <a:ext uri="{FF2B5EF4-FFF2-40B4-BE49-F238E27FC236}">
                  <a16:creationId xmlns:a16="http://schemas.microsoft.com/office/drawing/2014/main" id="{1DF3822F-BD52-4E8B-8D5A-14BA78817524}"/>
                </a:ext>
              </a:extLst>
            </p:cNvPr>
            <p:cNvSpPr/>
            <p:nvPr/>
          </p:nvSpPr>
          <p:spPr>
            <a:xfrm>
              <a:off x="822850" y="6432115"/>
              <a:ext cx="71527" cy="111338"/>
            </a:xfrm>
            <a:custGeom>
              <a:avLst/>
              <a:gdLst>
                <a:gd name="connsiteX0" fmla="*/ 87989 w 88033"/>
                <a:gd name="connsiteY0" fmla="*/ 41685 h 111338"/>
                <a:gd name="connsiteX1" fmla="*/ 47695 w 88033"/>
                <a:gd name="connsiteY1" fmla="*/ 83312 h 111338"/>
                <a:gd name="connsiteX2" fmla="*/ 23330 w 88033"/>
                <a:gd name="connsiteY2" fmla="*/ 73540 h 111338"/>
                <a:gd name="connsiteX3" fmla="*/ 23330 w 88033"/>
                <a:gd name="connsiteY3" fmla="*/ 111293 h 111338"/>
                <a:gd name="connsiteX4" fmla="*/ -45 w 88033"/>
                <a:gd name="connsiteY4" fmla="*/ 111293 h 111338"/>
                <a:gd name="connsiteX5" fmla="*/ -45 w 88033"/>
                <a:gd name="connsiteY5" fmla="*/ 1219 h 111338"/>
                <a:gd name="connsiteX6" fmla="*/ 22383 w 88033"/>
                <a:gd name="connsiteY6" fmla="*/ 1219 h 111338"/>
                <a:gd name="connsiteX7" fmla="*/ 22383 w 88033"/>
                <a:gd name="connsiteY7" fmla="*/ 10518 h 111338"/>
                <a:gd name="connsiteX8" fmla="*/ 47825 w 88033"/>
                <a:gd name="connsiteY8" fmla="*/ 14 h 111338"/>
                <a:gd name="connsiteX9" fmla="*/ 87989 w 88033"/>
                <a:gd name="connsiteY9" fmla="*/ 41685 h 111338"/>
                <a:gd name="connsiteX10" fmla="*/ 64226 w 88033"/>
                <a:gd name="connsiteY10" fmla="*/ 41685 h 111338"/>
                <a:gd name="connsiteX11" fmla="*/ 43606 w 88033"/>
                <a:gd name="connsiteY11" fmla="*/ 19257 h 111338"/>
                <a:gd name="connsiteX12" fmla="*/ 23029 w 88033"/>
                <a:gd name="connsiteY12" fmla="*/ 41685 h 111338"/>
                <a:gd name="connsiteX13" fmla="*/ 43606 w 88033"/>
                <a:gd name="connsiteY13" fmla="*/ 64070 h 111338"/>
                <a:gd name="connsiteX14" fmla="*/ 64226 w 88033"/>
                <a:gd name="connsiteY14" fmla="*/ 41685 h 11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033" h="111338">
                  <a:moveTo>
                    <a:pt x="87989" y="41685"/>
                  </a:moveTo>
                  <a:cubicBezTo>
                    <a:pt x="87989" y="67083"/>
                    <a:pt x="70382" y="83312"/>
                    <a:pt x="47695" y="83312"/>
                  </a:cubicBezTo>
                  <a:cubicBezTo>
                    <a:pt x="38535" y="83778"/>
                    <a:pt x="29632" y="80206"/>
                    <a:pt x="23330" y="73540"/>
                  </a:cubicBezTo>
                  <a:lnTo>
                    <a:pt x="23330" y="111293"/>
                  </a:lnTo>
                  <a:lnTo>
                    <a:pt x="-45" y="111293"/>
                  </a:lnTo>
                  <a:lnTo>
                    <a:pt x="-45" y="1219"/>
                  </a:lnTo>
                  <a:lnTo>
                    <a:pt x="22383" y="1219"/>
                  </a:lnTo>
                  <a:lnTo>
                    <a:pt x="22383" y="10518"/>
                  </a:lnTo>
                  <a:cubicBezTo>
                    <a:pt x="28802" y="3297"/>
                    <a:pt x="38182" y="-576"/>
                    <a:pt x="47825" y="14"/>
                  </a:cubicBezTo>
                  <a:cubicBezTo>
                    <a:pt x="70382" y="14"/>
                    <a:pt x="87989" y="16243"/>
                    <a:pt x="87989" y="41685"/>
                  </a:cubicBezTo>
                  <a:close/>
                  <a:moveTo>
                    <a:pt x="64226" y="41685"/>
                  </a:moveTo>
                  <a:cubicBezTo>
                    <a:pt x="64226" y="27694"/>
                    <a:pt x="55358" y="19257"/>
                    <a:pt x="43606" y="19257"/>
                  </a:cubicBezTo>
                  <a:cubicBezTo>
                    <a:pt x="31854" y="19257"/>
                    <a:pt x="23029" y="27866"/>
                    <a:pt x="23029" y="41685"/>
                  </a:cubicBezTo>
                  <a:cubicBezTo>
                    <a:pt x="23029" y="55503"/>
                    <a:pt x="31897" y="64070"/>
                    <a:pt x="43606" y="64070"/>
                  </a:cubicBezTo>
                  <a:cubicBezTo>
                    <a:pt x="55315" y="64070"/>
                    <a:pt x="64226" y="55632"/>
                    <a:pt x="64226" y="41685"/>
                  </a:cubicBezTo>
                  <a:close/>
                </a:path>
              </a:pathLst>
            </a:custGeom>
            <a:solidFill>
              <a:srgbClr val="FFFFFF"/>
            </a:solidFill>
            <a:ln w="4279" cap="flat">
              <a:noFill/>
              <a:prstDash val="solid"/>
              <a:miter/>
            </a:ln>
          </p:spPr>
          <p:txBody>
            <a:bodyPr rtlCol="0" anchor="ctr"/>
            <a:lstStyle/>
            <a:p>
              <a:endParaRPr lang="en-GB" sz="1463" dirty="0"/>
            </a:p>
          </p:txBody>
        </p:sp>
        <p:sp>
          <p:nvSpPr>
            <p:cNvPr id="8" name="Freeform: Shape 7">
              <a:extLst>
                <a:ext uri="{FF2B5EF4-FFF2-40B4-BE49-F238E27FC236}">
                  <a16:creationId xmlns:a16="http://schemas.microsoft.com/office/drawing/2014/main" id="{F398A7F2-52EB-426C-A93B-A06441DE848E}"/>
                </a:ext>
              </a:extLst>
            </p:cNvPr>
            <p:cNvSpPr/>
            <p:nvPr/>
          </p:nvSpPr>
          <p:spPr>
            <a:xfrm>
              <a:off x="907072" y="6432179"/>
              <a:ext cx="40818" cy="81963"/>
            </a:xfrm>
            <a:custGeom>
              <a:avLst/>
              <a:gdLst>
                <a:gd name="connsiteX0" fmla="*/ 50192 w 50237"/>
                <a:gd name="connsiteY0" fmla="*/ -45 h 81963"/>
                <a:gd name="connsiteX1" fmla="*/ 50192 w 50237"/>
                <a:gd name="connsiteY1" fmla="*/ 21479 h 81963"/>
                <a:gd name="connsiteX2" fmla="*/ 44940 w 50237"/>
                <a:gd name="connsiteY2" fmla="*/ 21178 h 81963"/>
                <a:gd name="connsiteX3" fmla="*/ 23416 w 50237"/>
                <a:gd name="connsiteY3" fmla="*/ 43735 h 81963"/>
                <a:gd name="connsiteX4" fmla="*/ 23416 w 50237"/>
                <a:gd name="connsiteY4" fmla="*/ 81919 h 81963"/>
                <a:gd name="connsiteX5" fmla="*/ -45 w 50237"/>
                <a:gd name="connsiteY5" fmla="*/ 81919 h 81963"/>
                <a:gd name="connsiteX6" fmla="*/ -45 w 50237"/>
                <a:gd name="connsiteY6" fmla="*/ 1161 h 81963"/>
                <a:gd name="connsiteX7" fmla="*/ 22383 w 50237"/>
                <a:gd name="connsiteY7" fmla="*/ 1161 h 81963"/>
                <a:gd name="connsiteX8" fmla="*/ 22383 w 50237"/>
                <a:gd name="connsiteY8" fmla="*/ 11836 h 81963"/>
                <a:gd name="connsiteX9" fmla="*/ 50192 w 50237"/>
                <a:gd name="connsiteY9" fmla="*/ -45 h 8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237" h="81963">
                  <a:moveTo>
                    <a:pt x="50192" y="-45"/>
                  </a:moveTo>
                  <a:lnTo>
                    <a:pt x="50192" y="21479"/>
                  </a:lnTo>
                  <a:cubicBezTo>
                    <a:pt x="48255" y="21479"/>
                    <a:pt x="46748" y="21178"/>
                    <a:pt x="44940" y="21178"/>
                  </a:cubicBezTo>
                  <a:cubicBezTo>
                    <a:pt x="32026" y="21178"/>
                    <a:pt x="23416" y="28238"/>
                    <a:pt x="23416" y="43735"/>
                  </a:cubicBezTo>
                  <a:lnTo>
                    <a:pt x="23416" y="81919"/>
                  </a:lnTo>
                  <a:lnTo>
                    <a:pt x="-45" y="81919"/>
                  </a:lnTo>
                  <a:lnTo>
                    <a:pt x="-45" y="1161"/>
                  </a:lnTo>
                  <a:lnTo>
                    <a:pt x="22383" y="1161"/>
                  </a:lnTo>
                  <a:lnTo>
                    <a:pt x="22383" y="11836"/>
                  </a:lnTo>
                  <a:cubicBezTo>
                    <a:pt x="28109" y="4002"/>
                    <a:pt x="37708" y="-45"/>
                    <a:pt x="50192" y="-45"/>
                  </a:cubicBezTo>
                  <a:close/>
                </a:path>
              </a:pathLst>
            </a:custGeom>
            <a:solidFill>
              <a:srgbClr val="FFFFFF"/>
            </a:solidFill>
            <a:ln w="4279" cap="flat">
              <a:noFill/>
              <a:prstDash val="solid"/>
              <a:miter/>
            </a:ln>
          </p:spPr>
          <p:txBody>
            <a:bodyPr rtlCol="0" anchor="ctr"/>
            <a:lstStyle/>
            <a:p>
              <a:endParaRPr lang="en-GB" sz="1463" dirty="0"/>
            </a:p>
          </p:txBody>
        </p:sp>
        <p:sp>
          <p:nvSpPr>
            <p:cNvPr id="11" name="Freeform: Shape 10">
              <a:extLst>
                <a:ext uri="{FF2B5EF4-FFF2-40B4-BE49-F238E27FC236}">
                  <a16:creationId xmlns:a16="http://schemas.microsoft.com/office/drawing/2014/main" id="{2359995C-718C-4BA1-8447-40D7E0DF67F2}"/>
                </a:ext>
              </a:extLst>
            </p:cNvPr>
            <p:cNvSpPr/>
            <p:nvPr/>
          </p:nvSpPr>
          <p:spPr>
            <a:xfrm>
              <a:off x="956949" y="6396010"/>
              <a:ext cx="23714" cy="118261"/>
            </a:xfrm>
            <a:custGeom>
              <a:avLst/>
              <a:gdLst>
                <a:gd name="connsiteX0" fmla="*/ -45 w 29186"/>
                <a:gd name="connsiteY0" fmla="*/ 12921 h 118261"/>
                <a:gd name="connsiteX1" fmla="*/ 13842 w 29186"/>
                <a:gd name="connsiteY1" fmla="*/ -37 h 118261"/>
                <a:gd name="connsiteX2" fmla="*/ 14548 w 29186"/>
                <a:gd name="connsiteY2" fmla="*/ 6 h 118261"/>
                <a:gd name="connsiteX3" fmla="*/ 29142 w 29186"/>
                <a:gd name="connsiteY3" fmla="*/ 12663 h 118261"/>
                <a:gd name="connsiteX4" fmla="*/ 13649 w 29186"/>
                <a:gd name="connsiteY4" fmla="*/ 26387 h 118261"/>
                <a:gd name="connsiteX5" fmla="*/ -45 w 29186"/>
                <a:gd name="connsiteY5" fmla="*/ 13093 h 118261"/>
                <a:gd name="connsiteX6" fmla="*/ 2796 w 29186"/>
                <a:gd name="connsiteY6" fmla="*/ 37329 h 118261"/>
                <a:gd name="connsiteX7" fmla="*/ 26257 w 29186"/>
                <a:gd name="connsiteY7" fmla="*/ 37329 h 118261"/>
                <a:gd name="connsiteX8" fmla="*/ 26257 w 29186"/>
                <a:gd name="connsiteY8" fmla="*/ 118217 h 118261"/>
                <a:gd name="connsiteX9" fmla="*/ 2796 w 29186"/>
                <a:gd name="connsiteY9" fmla="*/ 118217 h 11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86" h="118261">
                  <a:moveTo>
                    <a:pt x="-45" y="12921"/>
                  </a:moveTo>
                  <a:cubicBezTo>
                    <a:pt x="213" y="5508"/>
                    <a:pt x="6429" y="-294"/>
                    <a:pt x="13842" y="-37"/>
                  </a:cubicBezTo>
                  <a:cubicBezTo>
                    <a:pt x="14079" y="-28"/>
                    <a:pt x="14316" y="-14"/>
                    <a:pt x="14548" y="6"/>
                  </a:cubicBezTo>
                  <a:cubicBezTo>
                    <a:pt x="23158" y="6"/>
                    <a:pt x="29142" y="5431"/>
                    <a:pt x="29142" y="12663"/>
                  </a:cubicBezTo>
                  <a:cubicBezTo>
                    <a:pt x="28651" y="20731"/>
                    <a:pt x="21716" y="26876"/>
                    <a:pt x="13649" y="26387"/>
                  </a:cubicBezTo>
                  <a:cubicBezTo>
                    <a:pt x="6425" y="25949"/>
                    <a:pt x="605" y="20299"/>
                    <a:pt x="-45" y="13093"/>
                  </a:cubicBezTo>
                  <a:close/>
                  <a:moveTo>
                    <a:pt x="2796" y="37329"/>
                  </a:moveTo>
                  <a:lnTo>
                    <a:pt x="26257" y="37329"/>
                  </a:lnTo>
                  <a:lnTo>
                    <a:pt x="26257" y="118217"/>
                  </a:lnTo>
                  <a:lnTo>
                    <a:pt x="2796" y="118217"/>
                  </a:lnTo>
                  <a:close/>
                </a:path>
              </a:pathLst>
            </a:custGeom>
            <a:solidFill>
              <a:srgbClr val="FFFFFF"/>
            </a:solidFill>
            <a:ln w="4279" cap="flat">
              <a:noFill/>
              <a:prstDash val="solid"/>
              <a:miter/>
            </a:ln>
          </p:spPr>
          <p:txBody>
            <a:bodyPr rtlCol="0" anchor="ctr"/>
            <a:lstStyle/>
            <a:p>
              <a:endParaRPr lang="en-GB" sz="1463" dirty="0"/>
            </a:p>
          </p:txBody>
        </p:sp>
        <p:sp>
          <p:nvSpPr>
            <p:cNvPr id="12" name="Freeform: Shape 11">
              <a:extLst>
                <a:ext uri="{FF2B5EF4-FFF2-40B4-BE49-F238E27FC236}">
                  <a16:creationId xmlns:a16="http://schemas.microsoft.com/office/drawing/2014/main" id="{50331F6B-436A-4862-A582-0D4ECF40B9F0}"/>
                </a:ext>
              </a:extLst>
            </p:cNvPr>
            <p:cNvSpPr/>
            <p:nvPr/>
          </p:nvSpPr>
          <p:spPr>
            <a:xfrm>
              <a:off x="991156" y="6432179"/>
              <a:ext cx="66141" cy="83513"/>
            </a:xfrm>
            <a:custGeom>
              <a:avLst/>
              <a:gdLst>
                <a:gd name="connsiteX0" fmla="*/ -45 w 81404"/>
                <a:gd name="connsiteY0" fmla="*/ 41626 h 83513"/>
                <a:gd name="connsiteX1" fmla="*/ 45070 w 81404"/>
                <a:gd name="connsiteY1" fmla="*/ -45 h 83513"/>
                <a:gd name="connsiteX2" fmla="*/ 81359 w 81404"/>
                <a:gd name="connsiteY2" fmla="*/ 20532 h 83513"/>
                <a:gd name="connsiteX3" fmla="*/ 63150 w 81404"/>
                <a:gd name="connsiteY3" fmla="*/ 30304 h 83513"/>
                <a:gd name="connsiteX4" fmla="*/ 44940 w 81404"/>
                <a:gd name="connsiteY4" fmla="*/ 19198 h 83513"/>
                <a:gd name="connsiteX5" fmla="*/ 23718 w 81404"/>
                <a:gd name="connsiteY5" fmla="*/ 41626 h 83513"/>
                <a:gd name="connsiteX6" fmla="*/ 44940 w 81404"/>
                <a:gd name="connsiteY6" fmla="*/ 64011 h 83513"/>
                <a:gd name="connsiteX7" fmla="*/ 63150 w 81404"/>
                <a:gd name="connsiteY7" fmla="*/ 53120 h 83513"/>
                <a:gd name="connsiteX8" fmla="*/ 81359 w 81404"/>
                <a:gd name="connsiteY8" fmla="*/ 63021 h 83513"/>
                <a:gd name="connsiteX9" fmla="*/ 45070 w 81404"/>
                <a:gd name="connsiteY9" fmla="*/ 83469 h 83513"/>
                <a:gd name="connsiteX10" fmla="*/ -45 w 81404"/>
                <a:gd name="connsiteY10" fmla="*/ 41626 h 8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404" h="83513">
                  <a:moveTo>
                    <a:pt x="-45" y="41626"/>
                  </a:moveTo>
                  <a:cubicBezTo>
                    <a:pt x="-45" y="17218"/>
                    <a:pt x="18767" y="-45"/>
                    <a:pt x="45070" y="-45"/>
                  </a:cubicBezTo>
                  <a:cubicBezTo>
                    <a:pt x="62289" y="-45"/>
                    <a:pt x="75462" y="7316"/>
                    <a:pt x="81359" y="20532"/>
                  </a:cubicBezTo>
                  <a:lnTo>
                    <a:pt x="63150" y="30304"/>
                  </a:lnTo>
                  <a:cubicBezTo>
                    <a:pt x="59684" y="23444"/>
                    <a:pt x="52629" y="19140"/>
                    <a:pt x="44940" y="19198"/>
                  </a:cubicBezTo>
                  <a:cubicBezTo>
                    <a:pt x="33059" y="19198"/>
                    <a:pt x="23718" y="27463"/>
                    <a:pt x="23718" y="41626"/>
                  </a:cubicBezTo>
                  <a:cubicBezTo>
                    <a:pt x="23718" y="55789"/>
                    <a:pt x="33059" y="64011"/>
                    <a:pt x="44940" y="64011"/>
                  </a:cubicBezTo>
                  <a:cubicBezTo>
                    <a:pt x="52594" y="64171"/>
                    <a:pt x="59672" y="59940"/>
                    <a:pt x="63150" y="53120"/>
                  </a:cubicBezTo>
                  <a:lnTo>
                    <a:pt x="81359" y="63021"/>
                  </a:lnTo>
                  <a:cubicBezTo>
                    <a:pt x="75462" y="75935"/>
                    <a:pt x="62074" y="83469"/>
                    <a:pt x="45070" y="83469"/>
                  </a:cubicBezTo>
                  <a:cubicBezTo>
                    <a:pt x="18767" y="83253"/>
                    <a:pt x="-45" y="66034"/>
                    <a:pt x="-45" y="41626"/>
                  </a:cubicBezTo>
                  <a:close/>
                </a:path>
              </a:pathLst>
            </a:custGeom>
            <a:solidFill>
              <a:srgbClr val="FFFFFF"/>
            </a:solidFill>
            <a:ln w="4279" cap="flat">
              <a:noFill/>
              <a:prstDash val="solid"/>
              <a:miter/>
            </a:ln>
          </p:spPr>
          <p:txBody>
            <a:bodyPr rtlCol="0" anchor="ctr"/>
            <a:lstStyle/>
            <a:p>
              <a:endParaRPr lang="en-GB" sz="1463" dirty="0"/>
            </a:p>
          </p:txBody>
        </p:sp>
        <p:sp>
          <p:nvSpPr>
            <p:cNvPr id="14" name="Freeform: Shape 13">
              <a:extLst>
                <a:ext uri="{FF2B5EF4-FFF2-40B4-BE49-F238E27FC236}">
                  <a16:creationId xmlns:a16="http://schemas.microsoft.com/office/drawing/2014/main" id="{DD2BC0ED-1F30-4DE8-8C58-42AEE7E18560}"/>
                </a:ext>
              </a:extLst>
            </p:cNvPr>
            <p:cNvSpPr/>
            <p:nvPr/>
          </p:nvSpPr>
          <p:spPr>
            <a:xfrm>
              <a:off x="1062543" y="6432174"/>
              <a:ext cx="72226" cy="83298"/>
            </a:xfrm>
            <a:custGeom>
              <a:avLst/>
              <a:gdLst>
                <a:gd name="connsiteX0" fmla="*/ -45 w 88894"/>
                <a:gd name="connsiteY0" fmla="*/ 41626 h 83298"/>
                <a:gd name="connsiteX1" fmla="*/ 44467 w 88894"/>
                <a:gd name="connsiteY1" fmla="*/ -45 h 83298"/>
                <a:gd name="connsiteX2" fmla="*/ 88849 w 88894"/>
                <a:gd name="connsiteY2" fmla="*/ 41626 h 83298"/>
                <a:gd name="connsiteX3" fmla="*/ 44467 w 88894"/>
                <a:gd name="connsiteY3" fmla="*/ 83253 h 83298"/>
                <a:gd name="connsiteX4" fmla="*/ -45 w 88894"/>
                <a:gd name="connsiteY4" fmla="*/ 41626 h 83298"/>
                <a:gd name="connsiteX5" fmla="*/ 65087 w 88894"/>
                <a:gd name="connsiteY5" fmla="*/ 41626 h 83298"/>
                <a:gd name="connsiteX6" fmla="*/ 44467 w 88894"/>
                <a:gd name="connsiteY6" fmla="*/ 19198 h 83298"/>
                <a:gd name="connsiteX7" fmla="*/ 23718 w 88894"/>
                <a:gd name="connsiteY7" fmla="*/ 41626 h 83298"/>
                <a:gd name="connsiteX8" fmla="*/ 44467 w 88894"/>
                <a:gd name="connsiteY8" fmla="*/ 64011 h 83298"/>
                <a:gd name="connsiteX9" fmla="*/ 65087 w 88894"/>
                <a:gd name="connsiteY9" fmla="*/ 41626 h 8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894" h="83298">
                  <a:moveTo>
                    <a:pt x="-45" y="41626"/>
                  </a:moveTo>
                  <a:cubicBezTo>
                    <a:pt x="-45" y="17218"/>
                    <a:pt x="18724" y="-45"/>
                    <a:pt x="44467" y="-45"/>
                  </a:cubicBezTo>
                  <a:cubicBezTo>
                    <a:pt x="70210" y="-45"/>
                    <a:pt x="88849" y="17174"/>
                    <a:pt x="88849" y="41626"/>
                  </a:cubicBezTo>
                  <a:cubicBezTo>
                    <a:pt x="88849" y="66077"/>
                    <a:pt x="70210" y="83253"/>
                    <a:pt x="44467" y="83253"/>
                  </a:cubicBezTo>
                  <a:cubicBezTo>
                    <a:pt x="18724" y="83253"/>
                    <a:pt x="-45" y="66034"/>
                    <a:pt x="-45" y="41626"/>
                  </a:cubicBezTo>
                  <a:close/>
                  <a:moveTo>
                    <a:pt x="65087" y="41626"/>
                  </a:moveTo>
                  <a:cubicBezTo>
                    <a:pt x="65087" y="27635"/>
                    <a:pt x="56219" y="19198"/>
                    <a:pt x="44467" y="19198"/>
                  </a:cubicBezTo>
                  <a:cubicBezTo>
                    <a:pt x="32715" y="19198"/>
                    <a:pt x="23718" y="27807"/>
                    <a:pt x="23718" y="41626"/>
                  </a:cubicBezTo>
                  <a:cubicBezTo>
                    <a:pt x="23718" y="55444"/>
                    <a:pt x="32715" y="64011"/>
                    <a:pt x="44467" y="64011"/>
                  </a:cubicBezTo>
                  <a:cubicBezTo>
                    <a:pt x="56219" y="64011"/>
                    <a:pt x="65087" y="55573"/>
                    <a:pt x="65087" y="41626"/>
                  </a:cubicBezTo>
                  <a:close/>
                </a:path>
              </a:pathLst>
            </a:custGeom>
            <a:solidFill>
              <a:srgbClr val="FFFFFF"/>
            </a:solidFill>
            <a:ln w="4279" cap="flat">
              <a:noFill/>
              <a:prstDash val="solid"/>
              <a:miter/>
            </a:ln>
          </p:spPr>
          <p:txBody>
            <a:bodyPr rtlCol="0" anchor="ctr"/>
            <a:lstStyle/>
            <a:p>
              <a:endParaRPr lang="en-GB" sz="1463" dirty="0"/>
            </a:p>
          </p:txBody>
        </p:sp>
        <p:sp>
          <p:nvSpPr>
            <p:cNvPr id="15" name="Freeform: Shape 14">
              <a:extLst>
                <a:ext uri="{FF2B5EF4-FFF2-40B4-BE49-F238E27FC236}">
                  <a16:creationId xmlns:a16="http://schemas.microsoft.com/office/drawing/2014/main" id="{2B1FD52A-1889-4131-BE3E-DE597E2E5F55}"/>
                </a:ext>
              </a:extLst>
            </p:cNvPr>
            <p:cNvSpPr/>
            <p:nvPr/>
          </p:nvSpPr>
          <p:spPr>
            <a:xfrm>
              <a:off x="1147466" y="6432179"/>
              <a:ext cx="40818" cy="81963"/>
            </a:xfrm>
            <a:custGeom>
              <a:avLst/>
              <a:gdLst>
                <a:gd name="connsiteX0" fmla="*/ 50192 w 50237"/>
                <a:gd name="connsiteY0" fmla="*/ -45 h 81963"/>
                <a:gd name="connsiteX1" fmla="*/ 50192 w 50237"/>
                <a:gd name="connsiteY1" fmla="*/ 21479 h 81963"/>
                <a:gd name="connsiteX2" fmla="*/ 44940 w 50237"/>
                <a:gd name="connsiteY2" fmla="*/ 21178 h 81963"/>
                <a:gd name="connsiteX3" fmla="*/ 23416 w 50237"/>
                <a:gd name="connsiteY3" fmla="*/ 43735 h 81963"/>
                <a:gd name="connsiteX4" fmla="*/ 23416 w 50237"/>
                <a:gd name="connsiteY4" fmla="*/ 81919 h 81963"/>
                <a:gd name="connsiteX5" fmla="*/ -45 w 50237"/>
                <a:gd name="connsiteY5" fmla="*/ 81919 h 81963"/>
                <a:gd name="connsiteX6" fmla="*/ -45 w 50237"/>
                <a:gd name="connsiteY6" fmla="*/ 1161 h 81963"/>
                <a:gd name="connsiteX7" fmla="*/ 22297 w 50237"/>
                <a:gd name="connsiteY7" fmla="*/ 1161 h 81963"/>
                <a:gd name="connsiteX8" fmla="*/ 22297 w 50237"/>
                <a:gd name="connsiteY8" fmla="*/ 11836 h 81963"/>
                <a:gd name="connsiteX9" fmla="*/ 50192 w 50237"/>
                <a:gd name="connsiteY9" fmla="*/ -45 h 8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237" h="81963">
                  <a:moveTo>
                    <a:pt x="50192" y="-45"/>
                  </a:moveTo>
                  <a:lnTo>
                    <a:pt x="50192" y="21479"/>
                  </a:lnTo>
                  <a:cubicBezTo>
                    <a:pt x="48255" y="21479"/>
                    <a:pt x="46748" y="21178"/>
                    <a:pt x="44940" y="21178"/>
                  </a:cubicBezTo>
                  <a:cubicBezTo>
                    <a:pt x="32026" y="21178"/>
                    <a:pt x="23416" y="28238"/>
                    <a:pt x="23416" y="43735"/>
                  </a:cubicBezTo>
                  <a:lnTo>
                    <a:pt x="23416" y="81919"/>
                  </a:lnTo>
                  <a:lnTo>
                    <a:pt x="-45" y="81919"/>
                  </a:lnTo>
                  <a:lnTo>
                    <a:pt x="-45" y="1161"/>
                  </a:lnTo>
                  <a:lnTo>
                    <a:pt x="22297" y="1161"/>
                  </a:lnTo>
                  <a:lnTo>
                    <a:pt x="22297" y="11836"/>
                  </a:lnTo>
                  <a:cubicBezTo>
                    <a:pt x="28109" y="4002"/>
                    <a:pt x="37708" y="-45"/>
                    <a:pt x="50192" y="-45"/>
                  </a:cubicBezTo>
                  <a:close/>
                </a:path>
              </a:pathLst>
            </a:custGeom>
            <a:solidFill>
              <a:srgbClr val="FFFFFF"/>
            </a:solidFill>
            <a:ln w="4279" cap="flat">
              <a:noFill/>
              <a:prstDash val="solid"/>
              <a:miter/>
            </a:ln>
          </p:spPr>
          <p:txBody>
            <a:bodyPr rtlCol="0" anchor="ctr"/>
            <a:lstStyle/>
            <a:p>
              <a:endParaRPr lang="en-GB" sz="1463" dirty="0"/>
            </a:p>
          </p:txBody>
        </p:sp>
        <p:sp>
          <p:nvSpPr>
            <p:cNvPr id="16" name="Freeform: Shape 15">
              <a:extLst>
                <a:ext uri="{FF2B5EF4-FFF2-40B4-BE49-F238E27FC236}">
                  <a16:creationId xmlns:a16="http://schemas.microsoft.com/office/drawing/2014/main" id="{FA73A520-C843-498C-AAC2-231A69810E9D}"/>
                </a:ext>
              </a:extLst>
            </p:cNvPr>
            <p:cNvSpPr/>
            <p:nvPr/>
          </p:nvSpPr>
          <p:spPr>
            <a:xfrm>
              <a:off x="1199654" y="6432144"/>
              <a:ext cx="67399" cy="82122"/>
            </a:xfrm>
            <a:custGeom>
              <a:avLst/>
              <a:gdLst>
                <a:gd name="connsiteX0" fmla="*/ 82909 w 82953"/>
                <a:gd name="connsiteY0" fmla="*/ 35930 h 82122"/>
                <a:gd name="connsiteX1" fmla="*/ 82909 w 82953"/>
                <a:gd name="connsiteY1" fmla="*/ 82077 h 82122"/>
                <a:gd name="connsiteX2" fmla="*/ 59232 w 82953"/>
                <a:gd name="connsiteY2" fmla="*/ 82077 h 82122"/>
                <a:gd name="connsiteX3" fmla="*/ 59232 w 82953"/>
                <a:gd name="connsiteY3" fmla="*/ 39373 h 82122"/>
                <a:gd name="connsiteX4" fmla="*/ 42831 w 82953"/>
                <a:gd name="connsiteY4" fmla="*/ 20260 h 82122"/>
                <a:gd name="connsiteX5" fmla="*/ 23416 w 82953"/>
                <a:gd name="connsiteY5" fmla="*/ 42086 h 82122"/>
                <a:gd name="connsiteX6" fmla="*/ 23416 w 82953"/>
                <a:gd name="connsiteY6" fmla="*/ 82077 h 82122"/>
                <a:gd name="connsiteX7" fmla="*/ -45 w 82953"/>
                <a:gd name="connsiteY7" fmla="*/ 82077 h 82122"/>
                <a:gd name="connsiteX8" fmla="*/ -45 w 82953"/>
                <a:gd name="connsiteY8" fmla="*/ 1190 h 82122"/>
                <a:gd name="connsiteX9" fmla="*/ 22383 w 82953"/>
                <a:gd name="connsiteY9" fmla="*/ 1190 h 82122"/>
                <a:gd name="connsiteX10" fmla="*/ 22383 w 82953"/>
                <a:gd name="connsiteY10" fmla="*/ 10660 h 82122"/>
                <a:gd name="connsiteX11" fmla="*/ 49159 w 82953"/>
                <a:gd name="connsiteY11" fmla="*/ -16 h 82122"/>
                <a:gd name="connsiteX12" fmla="*/ 82909 w 82953"/>
                <a:gd name="connsiteY12" fmla="*/ 35930 h 8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953" h="82122">
                  <a:moveTo>
                    <a:pt x="82909" y="35930"/>
                  </a:moveTo>
                  <a:lnTo>
                    <a:pt x="82909" y="82077"/>
                  </a:lnTo>
                  <a:lnTo>
                    <a:pt x="59232" y="82077"/>
                  </a:lnTo>
                  <a:lnTo>
                    <a:pt x="59232" y="39373"/>
                  </a:lnTo>
                  <a:cubicBezTo>
                    <a:pt x="59232" y="26459"/>
                    <a:pt x="53206" y="20260"/>
                    <a:pt x="42831" y="20260"/>
                  </a:cubicBezTo>
                  <a:cubicBezTo>
                    <a:pt x="31552" y="20260"/>
                    <a:pt x="23416" y="27191"/>
                    <a:pt x="23416" y="42086"/>
                  </a:cubicBezTo>
                  <a:lnTo>
                    <a:pt x="23416" y="82077"/>
                  </a:lnTo>
                  <a:lnTo>
                    <a:pt x="-45" y="82077"/>
                  </a:lnTo>
                  <a:lnTo>
                    <a:pt x="-45" y="1190"/>
                  </a:lnTo>
                  <a:lnTo>
                    <a:pt x="22383" y="1190"/>
                  </a:lnTo>
                  <a:lnTo>
                    <a:pt x="22383" y="10660"/>
                  </a:lnTo>
                  <a:cubicBezTo>
                    <a:pt x="29387" y="3458"/>
                    <a:pt x="39120" y="-424"/>
                    <a:pt x="49159" y="-16"/>
                  </a:cubicBezTo>
                  <a:cubicBezTo>
                    <a:pt x="68229" y="-16"/>
                    <a:pt x="82909" y="11091"/>
                    <a:pt x="82909" y="35930"/>
                  </a:cubicBezTo>
                  <a:close/>
                </a:path>
              </a:pathLst>
            </a:custGeom>
            <a:solidFill>
              <a:srgbClr val="FFFFFF"/>
            </a:solidFill>
            <a:ln w="4279" cap="flat">
              <a:noFill/>
              <a:prstDash val="solid"/>
              <a:miter/>
            </a:ln>
          </p:spPr>
          <p:txBody>
            <a:bodyPr rtlCol="0" anchor="ctr"/>
            <a:lstStyle/>
            <a:p>
              <a:endParaRPr lang="en-GB" sz="1463" dirty="0"/>
            </a:p>
          </p:txBody>
        </p:sp>
        <p:sp>
          <p:nvSpPr>
            <p:cNvPr id="17" name="Freeform: Shape 16">
              <a:extLst>
                <a:ext uri="{FF2B5EF4-FFF2-40B4-BE49-F238E27FC236}">
                  <a16:creationId xmlns:a16="http://schemas.microsoft.com/office/drawing/2014/main" id="{A71E769E-A21F-485B-B947-697B728E327F}"/>
                </a:ext>
              </a:extLst>
            </p:cNvPr>
            <p:cNvSpPr/>
            <p:nvPr/>
          </p:nvSpPr>
          <p:spPr>
            <a:xfrm>
              <a:off x="371569" y="6286524"/>
              <a:ext cx="246387" cy="354371"/>
            </a:xfrm>
            <a:custGeom>
              <a:avLst/>
              <a:gdLst>
                <a:gd name="connsiteX0" fmla="*/ 236820 w 303245"/>
                <a:gd name="connsiteY0" fmla="*/ 237991 h 354371"/>
                <a:gd name="connsiteX1" fmla="*/ 301866 w 303245"/>
                <a:gd name="connsiteY1" fmla="*/ 302994 h 354371"/>
                <a:gd name="connsiteX2" fmla="*/ 51289 w 303245"/>
                <a:gd name="connsiteY2" fmla="*/ 301866 h 354371"/>
                <a:gd name="connsiteX3" fmla="*/ 52417 w 303245"/>
                <a:gd name="connsiteY3" fmla="*/ 51289 h 354371"/>
                <a:gd name="connsiteX4" fmla="*/ 302994 w 303245"/>
                <a:gd name="connsiteY4" fmla="*/ 52417 h 354371"/>
                <a:gd name="connsiteX5" fmla="*/ 303200 w 303245"/>
                <a:gd name="connsiteY5" fmla="*/ 52626 h 354371"/>
                <a:gd name="connsiteX6" fmla="*/ 238154 w 303245"/>
                <a:gd name="connsiteY6" fmla="*/ 117628 h 354371"/>
                <a:gd name="connsiteX7" fmla="*/ 117621 w 303245"/>
                <a:gd name="connsiteY7" fmla="*/ 116295 h 354371"/>
                <a:gd name="connsiteX8" fmla="*/ 116288 w 303245"/>
                <a:gd name="connsiteY8" fmla="*/ 236829 h 354371"/>
                <a:gd name="connsiteX9" fmla="*/ 236820 w 303245"/>
                <a:gd name="connsiteY9" fmla="*/ 238163 h 354371"/>
                <a:gd name="connsiteX10" fmla="*/ 236820 w 303245"/>
                <a:gd name="connsiteY10" fmla="*/ 237991 h 354371"/>
                <a:gd name="connsiteX11" fmla="*/ 238215 w 303245"/>
                <a:gd name="connsiteY11" fmla="*/ 117519 h 354371"/>
                <a:gd name="connsiteX12" fmla="*/ 238154 w 303245"/>
                <a:gd name="connsiteY12" fmla="*/ 117456 h 354371"/>
                <a:gd name="connsiteX13" fmla="*/ 177155 w 303245"/>
                <a:gd name="connsiteY13" fmla="*/ 178456 h 35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3245" h="354371">
                  <a:moveTo>
                    <a:pt x="236820" y="237991"/>
                  </a:moveTo>
                  <a:lnTo>
                    <a:pt x="301866" y="302994"/>
                  </a:lnTo>
                  <a:cubicBezTo>
                    <a:pt x="232359" y="371875"/>
                    <a:pt x="120172" y="371372"/>
                    <a:pt x="51289" y="301866"/>
                  </a:cubicBezTo>
                  <a:cubicBezTo>
                    <a:pt x="-17594" y="232359"/>
                    <a:pt x="-17089" y="120172"/>
                    <a:pt x="52417" y="51289"/>
                  </a:cubicBezTo>
                  <a:cubicBezTo>
                    <a:pt x="121923" y="-17594"/>
                    <a:pt x="234110" y="-17089"/>
                    <a:pt x="302994" y="52417"/>
                  </a:cubicBezTo>
                  <a:cubicBezTo>
                    <a:pt x="303062" y="52487"/>
                    <a:pt x="303131" y="52556"/>
                    <a:pt x="303200" y="52626"/>
                  </a:cubicBezTo>
                  <a:lnTo>
                    <a:pt x="238154" y="117628"/>
                  </a:lnTo>
                  <a:cubicBezTo>
                    <a:pt x="205238" y="83976"/>
                    <a:pt x="151273" y="83379"/>
                    <a:pt x="117621" y="116295"/>
                  </a:cubicBezTo>
                  <a:cubicBezTo>
                    <a:pt x="83968" y="149212"/>
                    <a:pt x="83371" y="203176"/>
                    <a:pt x="116288" y="236829"/>
                  </a:cubicBezTo>
                  <a:cubicBezTo>
                    <a:pt x="149203" y="270480"/>
                    <a:pt x="203167" y="271078"/>
                    <a:pt x="236820" y="238163"/>
                  </a:cubicBezTo>
                  <a:close/>
                  <a:moveTo>
                    <a:pt x="236820" y="237991"/>
                  </a:moveTo>
                  <a:cubicBezTo>
                    <a:pt x="270475" y="205109"/>
                    <a:pt x="271099" y="151172"/>
                    <a:pt x="238215" y="117519"/>
                  </a:cubicBezTo>
                  <a:cubicBezTo>
                    <a:pt x="238197" y="117498"/>
                    <a:pt x="238176" y="117477"/>
                    <a:pt x="238154" y="117456"/>
                  </a:cubicBezTo>
                  <a:lnTo>
                    <a:pt x="177155" y="178456"/>
                  </a:lnTo>
                  <a:close/>
                </a:path>
              </a:pathLst>
            </a:custGeom>
            <a:solidFill>
              <a:schemeClr val="bg1"/>
            </a:solidFill>
            <a:ln w="4279" cap="flat">
              <a:noFill/>
              <a:prstDash val="solid"/>
              <a:miter/>
            </a:ln>
          </p:spPr>
          <p:txBody>
            <a:bodyPr rtlCol="0" anchor="ctr"/>
            <a:lstStyle/>
            <a:p>
              <a:endParaRPr lang="en-GB" sz="1463" dirty="0"/>
            </a:p>
          </p:txBody>
        </p:sp>
      </p:grpSp>
    </p:spTree>
    <p:extLst>
      <p:ext uri="{BB962C8B-B14F-4D97-AF65-F5344CB8AC3E}">
        <p14:creationId xmlns:p14="http://schemas.microsoft.com/office/powerpoint/2010/main" val="3270892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96BDF09-B5E5-47B3-9D8D-6A29B9F32DEA}"/>
              </a:ext>
            </a:extLst>
          </p:cNvPr>
          <p:cNvSpPr>
            <a:spLocks noGrp="1"/>
          </p:cNvSpPr>
          <p:nvPr>
            <p:ph type="ftr" sz="quarter" idx="11"/>
          </p:nvPr>
        </p:nvSpPr>
        <p:spPr/>
        <p:txBody>
          <a:bodyPr/>
          <a:lstStyle/>
          <a:p>
            <a:r>
              <a:rPr lang="en-GB"/>
              <a:t>2022 Full Year Results Presentation, April 2023</a:t>
            </a:r>
            <a:endParaRPr lang="en-GB" dirty="0"/>
          </a:p>
        </p:txBody>
      </p:sp>
      <p:sp>
        <p:nvSpPr>
          <p:cNvPr id="4" name="Slide Number Placeholder 3">
            <a:extLst>
              <a:ext uri="{FF2B5EF4-FFF2-40B4-BE49-F238E27FC236}">
                <a16:creationId xmlns:a16="http://schemas.microsoft.com/office/drawing/2014/main" id="{E86BE6A5-EE2C-4DC2-8AB2-F50A025D5BB2}"/>
              </a:ext>
            </a:extLst>
          </p:cNvPr>
          <p:cNvSpPr>
            <a:spLocks noGrp="1"/>
          </p:cNvSpPr>
          <p:nvPr>
            <p:ph type="sldNum" sz="quarter" idx="12"/>
          </p:nvPr>
        </p:nvSpPr>
        <p:spPr/>
        <p:txBody>
          <a:bodyPr/>
          <a:lstStyle/>
          <a:p>
            <a:fld id="{88476D58-9353-4E68-BA19-6B4C3BA837E1}" type="slidenum">
              <a:rPr lang="en-GB" smtClean="0"/>
              <a:t>‹#›</a:t>
            </a:fld>
            <a:endParaRPr lang="en-GB" dirty="0"/>
          </a:p>
        </p:txBody>
      </p:sp>
    </p:spTree>
    <p:extLst>
      <p:ext uri="{BB962C8B-B14F-4D97-AF65-F5344CB8AC3E}">
        <p14:creationId xmlns:p14="http://schemas.microsoft.com/office/powerpoint/2010/main" val="282653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Left Panel">
    <p:spTree>
      <p:nvGrpSpPr>
        <p:cNvPr id="1" name=""/>
        <p:cNvGrpSpPr/>
        <p:nvPr/>
      </p:nvGrpSpPr>
      <p:grpSpPr>
        <a:xfrm>
          <a:off x="0" y="0"/>
          <a:ext cx="0" cy="0"/>
          <a:chOff x="0" y="0"/>
          <a:chExt cx="0" cy="0"/>
        </a:xfrm>
      </p:grpSpPr>
      <p:pic>
        <p:nvPicPr>
          <p:cNvPr id="12" name="Picture 11" descr="A couple of men wearing hard hats&#10;&#10;Description automatically generated with low confidence">
            <a:extLst>
              <a:ext uri="{FF2B5EF4-FFF2-40B4-BE49-F238E27FC236}">
                <a16:creationId xmlns:a16="http://schemas.microsoft.com/office/drawing/2014/main" id="{AC758FC4-2660-4547-B350-F3D51E9C55C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1"/>
            <a:ext cx="3631331" cy="6857999"/>
          </a:xfrm>
          <a:prstGeom prst="rect">
            <a:avLst/>
          </a:prstGeom>
        </p:spPr>
      </p:pic>
      <p:sp>
        <p:nvSpPr>
          <p:cNvPr id="14" name="Rectangle 13">
            <a:extLst>
              <a:ext uri="{FF2B5EF4-FFF2-40B4-BE49-F238E27FC236}">
                <a16:creationId xmlns:a16="http://schemas.microsoft.com/office/drawing/2014/main" id="{DD4BD5C4-369D-456C-A19B-AAB519EE6E95}"/>
              </a:ext>
            </a:extLst>
          </p:cNvPr>
          <p:cNvSpPr/>
          <p:nvPr userDrawn="1"/>
        </p:nvSpPr>
        <p:spPr>
          <a:xfrm>
            <a:off x="1" y="0"/>
            <a:ext cx="3631330" cy="6857999"/>
          </a:xfrm>
          <a:prstGeom prst="rect">
            <a:avLst/>
          </a:prstGeom>
          <a:gradFill flip="none" rotWithShape="1">
            <a:gsLst>
              <a:gs pos="0">
                <a:schemeClr val="accent3">
                  <a:alpha val="82000"/>
                </a:schemeClr>
              </a:gs>
              <a:gs pos="100000">
                <a:schemeClr val="accent2">
                  <a:alpha val="86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BE42020-E679-4541-8339-BEA1FB335AEE}"/>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4" name="Footer Placeholder 3">
            <a:extLst>
              <a:ext uri="{FF2B5EF4-FFF2-40B4-BE49-F238E27FC236}">
                <a16:creationId xmlns:a16="http://schemas.microsoft.com/office/drawing/2014/main" id="{F2295058-811A-4678-88D2-877B271037ED}"/>
              </a:ext>
            </a:extLst>
          </p:cNvPr>
          <p:cNvSpPr>
            <a:spLocks noGrp="1"/>
          </p:cNvSpPr>
          <p:nvPr>
            <p:ph type="ftr" sz="quarter" idx="11"/>
          </p:nvPr>
        </p:nvSpPr>
        <p:spPr/>
        <p:txBody>
          <a:bodyPr/>
          <a:lstStyle/>
          <a:p>
            <a:r>
              <a:rPr lang="en-GB"/>
              <a:t>2022 Full Year Results Presentation, April 2023</a:t>
            </a:r>
            <a:endParaRPr lang="en-GB" dirty="0"/>
          </a:p>
        </p:txBody>
      </p:sp>
      <p:sp>
        <p:nvSpPr>
          <p:cNvPr id="5" name="Slide Number Placeholder 4">
            <a:extLst>
              <a:ext uri="{FF2B5EF4-FFF2-40B4-BE49-F238E27FC236}">
                <a16:creationId xmlns:a16="http://schemas.microsoft.com/office/drawing/2014/main" id="{8C4A9793-D477-480D-BE6D-148910740D3E}"/>
              </a:ext>
            </a:extLst>
          </p:cNvPr>
          <p:cNvSpPr>
            <a:spLocks noGrp="1"/>
          </p:cNvSpPr>
          <p:nvPr>
            <p:ph type="sldNum" sz="quarter" idx="12"/>
          </p:nvPr>
        </p:nvSpPr>
        <p:spPr/>
        <p:txBody>
          <a:bodyPr/>
          <a:lstStyle/>
          <a:p>
            <a:fld id="{88476D58-9353-4E68-BA19-6B4C3BA837E1}" type="slidenum">
              <a:rPr lang="en-GB" smtClean="0"/>
              <a:t>‹#›</a:t>
            </a:fld>
            <a:endParaRPr lang="en-GB" dirty="0"/>
          </a:p>
        </p:txBody>
      </p:sp>
      <p:sp>
        <p:nvSpPr>
          <p:cNvPr id="6" name="Text Placeholder 8">
            <a:extLst>
              <a:ext uri="{FF2B5EF4-FFF2-40B4-BE49-F238E27FC236}">
                <a16:creationId xmlns:a16="http://schemas.microsoft.com/office/drawing/2014/main" id="{842B79FD-FB96-4F89-9A35-86346E8CD949}"/>
              </a:ext>
            </a:extLst>
          </p:cNvPr>
          <p:cNvSpPr>
            <a:spLocks noGrp="1"/>
          </p:cNvSpPr>
          <p:nvPr>
            <p:ph type="body" sz="quarter" idx="13"/>
          </p:nvPr>
        </p:nvSpPr>
        <p:spPr>
          <a:xfrm>
            <a:off x="371477" y="328622"/>
            <a:ext cx="9159181" cy="169545"/>
          </a:xfrm>
        </p:spPr>
        <p:txBody>
          <a:bodyPr>
            <a:normAutofit/>
          </a:bodyPr>
          <a:lstStyle>
            <a:lvl1pPr>
              <a:defRPr sz="1000" b="0">
                <a:solidFill>
                  <a:schemeClr val="bg1"/>
                </a:solidFill>
              </a:defRPr>
            </a:lvl1pPr>
          </a:lstStyle>
          <a:p>
            <a:pPr lvl="0"/>
            <a:r>
              <a:rPr lang="en-US"/>
              <a:t>Click to edit Master text styles</a:t>
            </a:r>
          </a:p>
        </p:txBody>
      </p:sp>
      <p:pic>
        <p:nvPicPr>
          <p:cNvPr id="11" name="Graphic 10">
            <a:extLst>
              <a:ext uri="{FF2B5EF4-FFF2-40B4-BE49-F238E27FC236}">
                <a16:creationId xmlns:a16="http://schemas.microsoft.com/office/drawing/2014/main" id="{99372A14-8351-4517-A0E0-0FBC1E4168E9}"/>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1475" y="6303600"/>
            <a:ext cx="895402" cy="288000"/>
          </a:xfrm>
          <a:prstGeom prst="rect">
            <a:avLst/>
          </a:prstGeom>
        </p:spPr>
      </p:pic>
    </p:spTree>
    <p:extLst>
      <p:ext uri="{BB962C8B-B14F-4D97-AF65-F5344CB8AC3E}">
        <p14:creationId xmlns:p14="http://schemas.microsoft.com/office/powerpoint/2010/main" val="220614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blipFill dpi="0" rotWithShape="1">
          <a:blip r:embed="rId2">
            <a:lum/>
          </a:blip>
          <a:srcRect/>
          <a:tile tx="-812800" ty="-762000" sx="100000" sy="100000" flip="none" algn="tl"/>
        </a:blip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62691DC-2B0C-4C0C-A8DC-E0C2C1E6425F}"/>
              </a:ext>
            </a:extLst>
          </p:cNvPr>
          <p:cNvSpPr/>
          <p:nvPr userDrawn="1"/>
        </p:nvSpPr>
        <p:spPr>
          <a:xfrm>
            <a:off x="0" y="0"/>
            <a:ext cx="9906000" cy="6858000"/>
          </a:xfrm>
          <a:custGeom>
            <a:avLst/>
            <a:gdLst>
              <a:gd name="connsiteX0" fmla="*/ 0 w 9906000"/>
              <a:gd name="connsiteY0" fmla="*/ 6199078 h 6858000"/>
              <a:gd name="connsiteX1" fmla="*/ 168642 w 9906000"/>
              <a:gd name="connsiteY1" fmla="*/ 6387425 h 6858000"/>
              <a:gd name="connsiteX2" fmla="*/ 655404 w 9906000"/>
              <a:gd name="connsiteY2" fmla="*/ 6809694 h 6858000"/>
              <a:gd name="connsiteX3" fmla="*/ 724027 w 9906000"/>
              <a:gd name="connsiteY3" fmla="*/ 6858000 h 6858000"/>
              <a:gd name="connsiteX4" fmla="*/ 0 w 9906000"/>
              <a:gd name="connsiteY4" fmla="*/ 6858000 h 6858000"/>
              <a:gd name="connsiteX5" fmla="*/ 3191036 w 9906000"/>
              <a:gd name="connsiteY5" fmla="*/ 1387413 h 6858000"/>
              <a:gd name="connsiteX6" fmla="*/ 4618835 w 9906000"/>
              <a:gd name="connsiteY6" fmla="*/ 2001231 h 6858000"/>
              <a:gd name="connsiteX7" fmla="*/ 3169729 w 9906000"/>
              <a:gd name="connsiteY7" fmla="*/ 3449434 h 6858000"/>
              <a:gd name="connsiteX8" fmla="*/ 4586835 w 9906000"/>
              <a:gd name="connsiteY8" fmla="*/ 4866540 h 6858000"/>
              <a:gd name="connsiteX9" fmla="*/ 4580624 w 9906000"/>
              <a:gd name="connsiteY9" fmla="*/ 4872667 h 6858000"/>
              <a:gd name="connsiteX10" fmla="*/ 1709175 w 9906000"/>
              <a:gd name="connsiteY10" fmla="*/ 4834357 h 6858000"/>
              <a:gd name="connsiteX11" fmla="*/ 1747400 w 9906000"/>
              <a:gd name="connsiteY11" fmla="*/ 1962977 h 6858000"/>
              <a:gd name="connsiteX12" fmla="*/ 3191036 w 9906000"/>
              <a:gd name="connsiteY12" fmla="*/ 1387413 h 6858000"/>
              <a:gd name="connsiteX13" fmla="*/ 5639697 w 9906000"/>
              <a:gd name="connsiteY13" fmla="*/ 0 h 6858000"/>
              <a:gd name="connsiteX14" fmla="*/ 9906000 w 9906000"/>
              <a:gd name="connsiteY14" fmla="*/ 0 h 6858000"/>
              <a:gd name="connsiteX15" fmla="*/ 9906000 w 9906000"/>
              <a:gd name="connsiteY15" fmla="*/ 6858000 h 6858000"/>
              <a:gd name="connsiteX16" fmla="*/ 5608674 w 9906000"/>
              <a:gd name="connsiteY16" fmla="*/ 6858000 h 6858000"/>
              <a:gd name="connsiteX17" fmla="*/ 5644896 w 9906000"/>
              <a:gd name="connsiteY17" fmla="*/ 6833006 h 6858000"/>
              <a:gd name="connsiteX18" fmla="*/ 6135597 w 9906000"/>
              <a:gd name="connsiteY18" fmla="*/ 6415317 h 6858000"/>
              <a:gd name="connsiteX19" fmla="*/ 4586835 w 9906000"/>
              <a:gd name="connsiteY19" fmla="*/ 4866540 h 6858000"/>
              <a:gd name="connsiteX20" fmla="*/ 4618835 w 9906000"/>
              <a:gd name="connsiteY20" fmla="*/ 2001231 h 6858000"/>
              <a:gd name="connsiteX21" fmla="*/ 6167597 w 9906000"/>
              <a:gd name="connsiteY21" fmla="*/ 452468 h 6858000"/>
              <a:gd name="connsiteX22" fmla="*/ 6163491 w 9906000"/>
              <a:gd name="connsiteY22" fmla="*/ 448332 h 6858000"/>
              <a:gd name="connsiteX23" fmla="*/ 5676725 w 9906000"/>
              <a:gd name="connsiteY23" fmla="*/ 26065 h 6858000"/>
              <a:gd name="connsiteX24" fmla="*/ 0 w 9906000"/>
              <a:gd name="connsiteY24" fmla="*/ 0 h 6858000"/>
              <a:gd name="connsiteX25" fmla="*/ 691182 w 9906000"/>
              <a:gd name="connsiteY25" fmla="*/ 0 h 6858000"/>
              <a:gd name="connsiteX26" fmla="*/ 687225 w 9906000"/>
              <a:gd name="connsiteY26" fmla="*/ 2731 h 6858000"/>
              <a:gd name="connsiteX27" fmla="*/ 196520 w 9906000"/>
              <a:gd name="connsiteY27" fmla="*/ 420426 h 6858000"/>
              <a:gd name="connsiteX28" fmla="*/ 0 w 9906000"/>
              <a:gd name="connsiteY28" fmla="*/ 6358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06000" h="6858000">
                <a:moveTo>
                  <a:pt x="0" y="6199078"/>
                </a:moveTo>
                <a:lnTo>
                  <a:pt x="168642" y="6387425"/>
                </a:lnTo>
                <a:cubicBezTo>
                  <a:pt x="322392" y="6542624"/>
                  <a:pt x="485209" y="6683383"/>
                  <a:pt x="655404" y="6809694"/>
                </a:cubicBezTo>
                <a:lnTo>
                  <a:pt x="724027" y="6858000"/>
                </a:lnTo>
                <a:lnTo>
                  <a:pt x="0" y="6858000"/>
                </a:lnTo>
                <a:close/>
                <a:moveTo>
                  <a:pt x="3191036" y="1387413"/>
                </a:moveTo>
                <a:cubicBezTo>
                  <a:pt x="3710670" y="1394335"/>
                  <a:pt x="4227664" y="1599487"/>
                  <a:pt x="4618835" y="2001231"/>
                </a:cubicBezTo>
                <a:lnTo>
                  <a:pt x="3169729" y="3449434"/>
                </a:lnTo>
                <a:lnTo>
                  <a:pt x="4586835" y="4866540"/>
                </a:lnTo>
                <a:cubicBezTo>
                  <a:pt x="4584732" y="4868559"/>
                  <a:pt x="4582629" y="4870662"/>
                  <a:pt x="4580624" y="4872667"/>
                </a:cubicBezTo>
                <a:cubicBezTo>
                  <a:pt x="3777066" y="5655009"/>
                  <a:pt x="2491517" y="5637915"/>
                  <a:pt x="1709175" y="4834357"/>
                </a:cubicBezTo>
                <a:cubicBezTo>
                  <a:pt x="926748" y="4030926"/>
                  <a:pt x="943941" y="2745334"/>
                  <a:pt x="1747400" y="1962977"/>
                </a:cubicBezTo>
                <a:cubicBezTo>
                  <a:pt x="2149129" y="1571799"/>
                  <a:pt x="2671403" y="1380491"/>
                  <a:pt x="3191036" y="1387413"/>
                </a:cubicBezTo>
                <a:close/>
                <a:moveTo>
                  <a:pt x="5639697" y="0"/>
                </a:moveTo>
                <a:lnTo>
                  <a:pt x="9906000" y="0"/>
                </a:lnTo>
                <a:lnTo>
                  <a:pt x="9906000" y="6858000"/>
                </a:lnTo>
                <a:lnTo>
                  <a:pt x="5608674" y="6858000"/>
                </a:lnTo>
                <a:lnTo>
                  <a:pt x="5644896" y="6833006"/>
                </a:lnTo>
                <a:cubicBezTo>
                  <a:pt x="5816268" y="6708295"/>
                  <a:pt x="5980398" y="6569068"/>
                  <a:pt x="6135597" y="6415317"/>
                </a:cubicBezTo>
                <a:lnTo>
                  <a:pt x="4586835" y="4866540"/>
                </a:lnTo>
                <a:cubicBezTo>
                  <a:pt x="5386003" y="4083774"/>
                  <a:pt x="5400345" y="2801669"/>
                  <a:pt x="4618835" y="2001231"/>
                </a:cubicBezTo>
                <a:lnTo>
                  <a:pt x="6167597" y="452468"/>
                </a:lnTo>
                <a:cubicBezTo>
                  <a:pt x="6166228" y="451085"/>
                  <a:pt x="6164859" y="449701"/>
                  <a:pt x="6163491" y="448332"/>
                </a:cubicBezTo>
                <a:cubicBezTo>
                  <a:pt x="6009738" y="293134"/>
                  <a:pt x="5846922" y="152376"/>
                  <a:pt x="5676725" y="26065"/>
                </a:cubicBezTo>
                <a:close/>
                <a:moveTo>
                  <a:pt x="0" y="0"/>
                </a:moveTo>
                <a:lnTo>
                  <a:pt x="691182" y="0"/>
                </a:lnTo>
                <a:lnTo>
                  <a:pt x="687225" y="2731"/>
                </a:lnTo>
                <a:cubicBezTo>
                  <a:pt x="515852" y="127443"/>
                  <a:pt x="351721" y="266673"/>
                  <a:pt x="196520" y="420426"/>
                </a:cubicBezTo>
                <a:lnTo>
                  <a:pt x="0" y="635811"/>
                </a:lnTo>
                <a:close/>
              </a:path>
            </a:pathLst>
          </a:cu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0" name="Freeform: Shape 9">
            <a:extLst>
              <a:ext uri="{FF2B5EF4-FFF2-40B4-BE49-F238E27FC236}">
                <a16:creationId xmlns:a16="http://schemas.microsoft.com/office/drawing/2014/main" id="{A63F99BA-981C-4576-8683-852D08B6794A}"/>
              </a:ext>
            </a:extLst>
          </p:cNvPr>
          <p:cNvSpPr/>
          <p:nvPr userDrawn="1"/>
        </p:nvSpPr>
        <p:spPr>
          <a:xfrm>
            <a:off x="2" y="0"/>
            <a:ext cx="6167595" cy="6858000"/>
          </a:xfrm>
          <a:custGeom>
            <a:avLst/>
            <a:gdLst>
              <a:gd name="connsiteX0" fmla="*/ 4618833 w 6167595"/>
              <a:gd name="connsiteY0" fmla="*/ 2001231 h 6858000"/>
              <a:gd name="connsiteX1" fmla="*/ 4586833 w 6167595"/>
              <a:gd name="connsiteY1" fmla="*/ 4866540 h 6858000"/>
              <a:gd name="connsiteX2" fmla="*/ 3169727 w 6167595"/>
              <a:gd name="connsiteY2" fmla="*/ 3449434 h 6858000"/>
              <a:gd name="connsiteX3" fmla="*/ 691180 w 6167595"/>
              <a:gd name="connsiteY3" fmla="*/ 0 h 6858000"/>
              <a:gd name="connsiteX4" fmla="*/ 5639695 w 6167595"/>
              <a:gd name="connsiteY4" fmla="*/ 0 h 6858000"/>
              <a:gd name="connsiteX5" fmla="*/ 5676723 w 6167595"/>
              <a:gd name="connsiteY5" fmla="*/ 26066 h 6858000"/>
              <a:gd name="connsiteX6" fmla="*/ 6163488 w 6167595"/>
              <a:gd name="connsiteY6" fmla="*/ 448332 h 6858000"/>
              <a:gd name="connsiteX7" fmla="*/ 6167595 w 6167595"/>
              <a:gd name="connsiteY7" fmla="*/ 452468 h 6858000"/>
              <a:gd name="connsiteX8" fmla="*/ 4618833 w 6167595"/>
              <a:gd name="connsiteY8" fmla="*/ 2001231 h 6858000"/>
              <a:gd name="connsiteX9" fmla="*/ 1747398 w 6167595"/>
              <a:gd name="connsiteY9" fmla="*/ 1962978 h 6858000"/>
              <a:gd name="connsiteX10" fmla="*/ 1709173 w 6167595"/>
              <a:gd name="connsiteY10" fmla="*/ 4834357 h 6858000"/>
              <a:gd name="connsiteX11" fmla="*/ 4580622 w 6167595"/>
              <a:gd name="connsiteY11" fmla="*/ 4872667 h 6858000"/>
              <a:gd name="connsiteX12" fmla="*/ 4586833 w 6167595"/>
              <a:gd name="connsiteY12" fmla="*/ 4866540 h 6858000"/>
              <a:gd name="connsiteX13" fmla="*/ 6135595 w 6167595"/>
              <a:gd name="connsiteY13" fmla="*/ 6415317 h 6858000"/>
              <a:gd name="connsiteX14" fmla="*/ 5644894 w 6167595"/>
              <a:gd name="connsiteY14" fmla="*/ 6833006 h 6858000"/>
              <a:gd name="connsiteX15" fmla="*/ 5608672 w 6167595"/>
              <a:gd name="connsiteY15" fmla="*/ 6858000 h 6858000"/>
              <a:gd name="connsiteX16" fmla="*/ 724025 w 6167595"/>
              <a:gd name="connsiteY16" fmla="*/ 6858000 h 6858000"/>
              <a:gd name="connsiteX17" fmla="*/ 655402 w 6167595"/>
              <a:gd name="connsiteY17" fmla="*/ 6809694 h 6858000"/>
              <a:gd name="connsiteX18" fmla="*/ 168640 w 6167595"/>
              <a:gd name="connsiteY18" fmla="*/ 6387425 h 6858000"/>
              <a:gd name="connsiteX19" fmla="*/ 19730 w 6167595"/>
              <a:gd name="connsiteY19" fmla="*/ 6229311 h 6858000"/>
              <a:gd name="connsiteX20" fmla="*/ 0 w 6167595"/>
              <a:gd name="connsiteY20" fmla="*/ 6206114 h 6858000"/>
              <a:gd name="connsiteX21" fmla="*/ 0 w 6167595"/>
              <a:gd name="connsiteY21" fmla="*/ 630356 h 6858000"/>
              <a:gd name="connsiteX22" fmla="*/ 46132 w 6167595"/>
              <a:gd name="connsiteY22" fmla="*/ 577137 h 6858000"/>
              <a:gd name="connsiteX23" fmla="*/ 196518 w 6167595"/>
              <a:gd name="connsiteY23" fmla="*/ 420426 h 6858000"/>
              <a:gd name="connsiteX24" fmla="*/ 687223 w 6167595"/>
              <a:gd name="connsiteY24" fmla="*/ 273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7595" h="6858000">
                <a:moveTo>
                  <a:pt x="4618833" y="2001231"/>
                </a:moveTo>
                <a:cubicBezTo>
                  <a:pt x="5400343" y="2801669"/>
                  <a:pt x="5386001" y="4083774"/>
                  <a:pt x="4586833" y="4866540"/>
                </a:cubicBezTo>
                <a:lnTo>
                  <a:pt x="3169727" y="3449434"/>
                </a:lnTo>
                <a:close/>
                <a:moveTo>
                  <a:pt x="691180" y="0"/>
                </a:moveTo>
                <a:lnTo>
                  <a:pt x="5639695" y="0"/>
                </a:lnTo>
                <a:lnTo>
                  <a:pt x="5676723" y="26066"/>
                </a:lnTo>
                <a:cubicBezTo>
                  <a:pt x="5846919" y="152376"/>
                  <a:pt x="6009736" y="293134"/>
                  <a:pt x="6163488" y="448332"/>
                </a:cubicBezTo>
                <a:cubicBezTo>
                  <a:pt x="6164857" y="449702"/>
                  <a:pt x="6166226" y="451085"/>
                  <a:pt x="6167595" y="452468"/>
                </a:cubicBezTo>
                <a:lnTo>
                  <a:pt x="4618833" y="2001231"/>
                </a:lnTo>
                <a:cubicBezTo>
                  <a:pt x="3836491" y="1197743"/>
                  <a:pt x="2550857" y="1180621"/>
                  <a:pt x="1747398" y="1962978"/>
                </a:cubicBezTo>
                <a:cubicBezTo>
                  <a:pt x="943939" y="2745334"/>
                  <a:pt x="926746" y="4030926"/>
                  <a:pt x="1709173" y="4834357"/>
                </a:cubicBezTo>
                <a:cubicBezTo>
                  <a:pt x="2491515" y="5637915"/>
                  <a:pt x="3777064" y="5655009"/>
                  <a:pt x="4580622" y="4872667"/>
                </a:cubicBezTo>
                <a:cubicBezTo>
                  <a:pt x="4582627" y="4870662"/>
                  <a:pt x="4584730" y="4868559"/>
                  <a:pt x="4586833" y="4866540"/>
                </a:cubicBezTo>
                <a:lnTo>
                  <a:pt x="6135595" y="6415317"/>
                </a:lnTo>
                <a:cubicBezTo>
                  <a:pt x="5980396" y="6569068"/>
                  <a:pt x="5816266" y="6708295"/>
                  <a:pt x="5644894" y="6833006"/>
                </a:cubicBezTo>
                <a:lnTo>
                  <a:pt x="5608672" y="6858000"/>
                </a:lnTo>
                <a:lnTo>
                  <a:pt x="724025" y="6858000"/>
                </a:lnTo>
                <a:lnTo>
                  <a:pt x="655402" y="6809694"/>
                </a:lnTo>
                <a:cubicBezTo>
                  <a:pt x="485207" y="6683383"/>
                  <a:pt x="322390" y="6542624"/>
                  <a:pt x="168640" y="6387425"/>
                </a:cubicBezTo>
                <a:cubicBezTo>
                  <a:pt x="117390" y="6335691"/>
                  <a:pt x="67753" y="6282966"/>
                  <a:pt x="19730" y="6229311"/>
                </a:cubicBezTo>
                <a:lnTo>
                  <a:pt x="0" y="6206114"/>
                </a:lnTo>
                <a:lnTo>
                  <a:pt x="0" y="630356"/>
                </a:lnTo>
                <a:lnTo>
                  <a:pt x="46132" y="577137"/>
                </a:lnTo>
                <a:cubicBezTo>
                  <a:pt x="94656" y="523934"/>
                  <a:pt x="144785" y="471676"/>
                  <a:pt x="196518" y="420426"/>
                </a:cubicBezTo>
                <a:cubicBezTo>
                  <a:pt x="351719" y="266673"/>
                  <a:pt x="515850" y="127444"/>
                  <a:pt x="687223" y="2731"/>
                </a:cubicBezTo>
                <a:close/>
              </a:path>
            </a:pathLst>
          </a:custGeom>
          <a:gradFill flip="none" rotWithShape="1">
            <a:gsLst>
              <a:gs pos="0">
                <a:schemeClr val="accent3">
                  <a:alpha val="46000"/>
                </a:schemeClr>
              </a:gs>
              <a:gs pos="100000">
                <a:schemeClr val="accent2"/>
              </a:gs>
            </a:gsLst>
            <a:lin ang="18900000" scaled="1"/>
            <a:tileRect/>
          </a:gradFill>
          <a:ln w="6477" cap="flat">
            <a:noFill/>
            <a:prstDash val="solid"/>
            <a:miter/>
          </a:ln>
        </p:spPr>
        <p:txBody>
          <a:bodyPr wrap="square" rtlCol="0" anchor="ctr">
            <a:noAutofit/>
          </a:bodyPr>
          <a:lstStyle/>
          <a:p>
            <a:endParaRPr lang="en-GB" dirty="0"/>
          </a:p>
        </p:txBody>
      </p:sp>
      <p:pic>
        <p:nvPicPr>
          <p:cNvPr id="8" name="Graphic 7">
            <a:extLst>
              <a:ext uri="{FF2B5EF4-FFF2-40B4-BE49-F238E27FC236}">
                <a16:creationId xmlns:a16="http://schemas.microsoft.com/office/drawing/2014/main" id="{379F9259-720F-4347-AF17-5D9E85F373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09708" y="363745"/>
            <a:ext cx="920948" cy="759600"/>
          </a:xfrm>
          <a:prstGeom prst="rect">
            <a:avLst/>
          </a:prstGeom>
        </p:spPr>
      </p:pic>
      <p:sp>
        <p:nvSpPr>
          <p:cNvPr id="4" name="Footer Placeholder 3">
            <a:extLst>
              <a:ext uri="{FF2B5EF4-FFF2-40B4-BE49-F238E27FC236}">
                <a16:creationId xmlns:a16="http://schemas.microsoft.com/office/drawing/2014/main" id="{F2295058-811A-4678-88D2-877B271037ED}"/>
              </a:ext>
            </a:extLst>
          </p:cNvPr>
          <p:cNvSpPr>
            <a:spLocks noGrp="1"/>
          </p:cNvSpPr>
          <p:nvPr>
            <p:ph type="ftr" sz="quarter" idx="11"/>
          </p:nvPr>
        </p:nvSpPr>
        <p:spPr/>
        <p:txBody>
          <a:bodyPr/>
          <a:lstStyle/>
          <a:p>
            <a:r>
              <a:rPr lang="en-GB"/>
              <a:t>2022 Full Year Results Presentation, April 2023</a:t>
            </a:r>
            <a:endParaRPr lang="en-GB" dirty="0"/>
          </a:p>
        </p:txBody>
      </p:sp>
      <p:sp>
        <p:nvSpPr>
          <p:cNvPr id="5" name="Slide Number Placeholder 4">
            <a:extLst>
              <a:ext uri="{FF2B5EF4-FFF2-40B4-BE49-F238E27FC236}">
                <a16:creationId xmlns:a16="http://schemas.microsoft.com/office/drawing/2014/main" id="{8C4A9793-D477-480D-BE6D-148910740D3E}"/>
              </a:ext>
            </a:extLst>
          </p:cNvPr>
          <p:cNvSpPr>
            <a:spLocks noGrp="1"/>
          </p:cNvSpPr>
          <p:nvPr>
            <p:ph type="sldNum" sz="quarter" idx="12"/>
          </p:nvPr>
        </p:nvSpPr>
        <p:spPr/>
        <p:txBody>
          <a:bodyPr/>
          <a:lstStyle/>
          <a:p>
            <a:fld id="{88476D58-9353-4E68-BA19-6B4C3BA837E1}" type="slidenum">
              <a:rPr lang="en-GB" smtClean="0"/>
              <a:t>‹#›</a:t>
            </a:fld>
            <a:endParaRPr lang="en-GB" dirty="0"/>
          </a:p>
        </p:txBody>
      </p:sp>
      <p:sp>
        <p:nvSpPr>
          <p:cNvPr id="19" name="Text Placeholder 16">
            <a:extLst>
              <a:ext uri="{FF2B5EF4-FFF2-40B4-BE49-F238E27FC236}">
                <a16:creationId xmlns:a16="http://schemas.microsoft.com/office/drawing/2014/main" id="{CA1876AA-6401-4220-B1D8-272ACC6BD12C}"/>
              </a:ext>
            </a:extLst>
          </p:cNvPr>
          <p:cNvSpPr>
            <a:spLocks noGrp="1"/>
          </p:cNvSpPr>
          <p:nvPr>
            <p:ph type="body" sz="quarter" idx="13"/>
          </p:nvPr>
        </p:nvSpPr>
        <p:spPr>
          <a:xfrm>
            <a:off x="5476113" y="1659878"/>
            <a:ext cx="4053600" cy="3594985"/>
          </a:xfrm>
        </p:spPr>
        <p:txBody>
          <a:bodyPr anchor="ctr" anchorCtr="0">
            <a:normAutofit/>
          </a:bodyPr>
          <a:lstStyle>
            <a:lvl1pPr algn="l">
              <a:defRPr sz="5200"/>
            </a:lvl1pPr>
          </a:lstStyle>
          <a:p>
            <a:pPr lvl="0"/>
            <a:r>
              <a:rPr lang="en-US"/>
              <a:t>Click to edit Master text styles</a:t>
            </a:r>
          </a:p>
        </p:txBody>
      </p:sp>
    </p:spTree>
    <p:extLst>
      <p:ext uri="{BB962C8B-B14F-4D97-AF65-F5344CB8AC3E}">
        <p14:creationId xmlns:p14="http://schemas.microsoft.com/office/powerpoint/2010/main" val="4283158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Contact">
    <p:spTree>
      <p:nvGrpSpPr>
        <p:cNvPr id="1" name=""/>
        <p:cNvGrpSpPr/>
        <p:nvPr/>
      </p:nvGrpSpPr>
      <p:grpSpPr>
        <a:xfrm>
          <a:off x="0" y="0"/>
          <a:ext cx="0" cy="0"/>
          <a:chOff x="0" y="0"/>
          <a:chExt cx="0" cy="0"/>
        </a:xfrm>
      </p:grpSpPr>
      <p:pic>
        <p:nvPicPr>
          <p:cNvPr id="14" name="Picture 13" descr="A picture containing factory, outdoor, building&#10;&#10;Description automatically generated">
            <a:extLst>
              <a:ext uri="{FF2B5EF4-FFF2-40B4-BE49-F238E27FC236}">
                <a16:creationId xmlns:a16="http://schemas.microsoft.com/office/drawing/2014/main" id="{F983CF39-A3BF-48DF-B9A5-0CBB2315CA2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616189" y="-2"/>
            <a:ext cx="8289811" cy="6858001"/>
          </a:xfrm>
          <a:prstGeom prst="rect">
            <a:avLst/>
          </a:prstGeom>
        </p:spPr>
      </p:pic>
      <p:sp>
        <p:nvSpPr>
          <p:cNvPr id="20" name="Freeform: Shape 19">
            <a:extLst>
              <a:ext uri="{FF2B5EF4-FFF2-40B4-BE49-F238E27FC236}">
                <a16:creationId xmlns:a16="http://schemas.microsoft.com/office/drawing/2014/main" id="{2BA56718-D22B-4F25-97F2-A1C7728F92F5}"/>
              </a:ext>
            </a:extLst>
          </p:cNvPr>
          <p:cNvSpPr/>
          <p:nvPr userDrawn="1"/>
        </p:nvSpPr>
        <p:spPr>
          <a:xfrm rot="8100000">
            <a:off x="4189652" y="-2389854"/>
            <a:ext cx="4347557" cy="10595935"/>
          </a:xfrm>
          <a:custGeom>
            <a:avLst/>
            <a:gdLst>
              <a:gd name="connsiteX0" fmla="*/ 32962 w 4347557"/>
              <a:gd name="connsiteY0" fmla="*/ 2428833 h 10595935"/>
              <a:gd name="connsiteX1" fmla="*/ 2461795 w 4347557"/>
              <a:gd name="connsiteY1" fmla="*/ 0 h 10595935"/>
              <a:gd name="connsiteX2" fmla="*/ 3957243 w 4347557"/>
              <a:gd name="connsiteY2" fmla="*/ 1495448 h 10595935"/>
              <a:gd name="connsiteX3" fmla="*/ 2124191 w 4347557"/>
              <a:gd name="connsiteY3" fmla="*/ 3328501 h 10595935"/>
              <a:gd name="connsiteX4" fmla="*/ 316341 w 4347557"/>
              <a:gd name="connsiteY4" fmla="*/ 2446149 h 10595935"/>
              <a:gd name="connsiteX5" fmla="*/ 2077283 w 4347557"/>
              <a:gd name="connsiteY5" fmla="*/ 7528652 h 10595935"/>
              <a:gd name="connsiteX6" fmla="*/ 0 w 4347557"/>
              <a:gd name="connsiteY6" fmla="*/ 5451368 h 10595935"/>
              <a:gd name="connsiteX7" fmla="*/ 2124191 w 4347557"/>
              <a:gd name="connsiteY7" fmla="*/ 3328501 h 10595935"/>
              <a:gd name="connsiteX8" fmla="*/ 2077283 w 4347557"/>
              <a:gd name="connsiteY8" fmla="*/ 7528652 h 10595935"/>
              <a:gd name="connsiteX9" fmla="*/ 3359054 w 4347557"/>
              <a:gd name="connsiteY9" fmla="*/ 10595935 h 10595935"/>
              <a:gd name="connsiteX10" fmla="*/ 974898 w 4347557"/>
              <a:gd name="connsiteY10" fmla="*/ 8211779 h 10595935"/>
              <a:gd name="connsiteX11" fmla="*/ 1074840 w 4347557"/>
              <a:gd name="connsiteY11" fmla="*/ 8178309 h 10595935"/>
              <a:gd name="connsiteX12" fmla="*/ 2068179 w 4347557"/>
              <a:gd name="connsiteY12" fmla="*/ 7537631 h 10595935"/>
              <a:gd name="connsiteX13" fmla="*/ 2077283 w 4347557"/>
              <a:gd name="connsiteY13" fmla="*/ 7528652 h 10595935"/>
              <a:gd name="connsiteX14" fmla="*/ 4347557 w 4347557"/>
              <a:gd name="connsiteY14" fmla="*/ 9798946 h 10595935"/>
              <a:gd name="connsiteX15" fmla="*/ 3373600 w 4347557"/>
              <a:gd name="connsiteY15" fmla="*/ 10586939 h 1059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47557" h="10595935">
                <a:moveTo>
                  <a:pt x="32962" y="2428833"/>
                </a:moveTo>
                <a:lnTo>
                  <a:pt x="2461795" y="0"/>
                </a:lnTo>
                <a:lnTo>
                  <a:pt x="3957243" y="1495448"/>
                </a:lnTo>
                <a:lnTo>
                  <a:pt x="2124191" y="3328501"/>
                </a:lnTo>
                <a:cubicBezTo>
                  <a:pt x="1622463" y="2813212"/>
                  <a:pt x="979524" y="2518559"/>
                  <a:pt x="316341" y="2446149"/>
                </a:cubicBezTo>
                <a:close/>
                <a:moveTo>
                  <a:pt x="2077283" y="7528652"/>
                </a:moveTo>
                <a:lnTo>
                  <a:pt x="0" y="5451368"/>
                </a:lnTo>
                <a:lnTo>
                  <a:pt x="2124191" y="3328501"/>
                </a:lnTo>
                <a:cubicBezTo>
                  <a:pt x="3269777" y="4501835"/>
                  <a:pt x="3248754" y="6381224"/>
                  <a:pt x="2077283" y="7528652"/>
                </a:cubicBezTo>
                <a:close/>
                <a:moveTo>
                  <a:pt x="3359054" y="10595935"/>
                </a:moveTo>
                <a:lnTo>
                  <a:pt x="974898" y="8211779"/>
                </a:lnTo>
                <a:lnTo>
                  <a:pt x="1074840" y="8178309"/>
                </a:lnTo>
                <a:cubicBezTo>
                  <a:pt x="1435068" y="8037793"/>
                  <a:pt x="1773703" y="7824333"/>
                  <a:pt x="2068179" y="7537631"/>
                </a:cubicBezTo>
                <a:cubicBezTo>
                  <a:pt x="2071117" y="7534693"/>
                  <a:pt x="2074200" y="7531610"/>
                  <a:pt x="2077283" y="7528652"/>
                </a:cubicBezTo>
                <a:lnTo>
                  <a:pt x="4347557" y="9798946"/>
                </a:lnTo>
                <a:cubicBezTo>
                  <a:pt x="4044222" y="10099448"/>
                  <a:pt x="3717616" y="10362104"/>
                  <a:pt x="3373600" y="10586939"/>
                </a:cubicBezTo>
                <a:close/>
              </a:path>
            </a:pathLst>
          </a:custGeom>
          <a:gradFill flip="none" rotWithShape="1">
            <a:gsLst>
              <a:gs pos="0">
                <a:schemeClr val="accent3">
                  <a:alpha val="46000"/>
                </a:schemeClr>
              </a:gs>
              <a:gs pos="100000">
                <a:schemeClr val="accent2"/>
              </a:gs>
            </a:gsLst>
            <a:lin ang="18900000" scaled="1"/>
            <a:tileRect/>
          </a:gradFill>
          <a:ln w="6477" cap="flat">
            <a:noFill/>
            <a:prstDash val="solid"/>
            <a:miter/>
          </a:ln>
        </p:spPr>
        <p:txBody>
          <a:bodyPr wrap="square" rtlCol="0" anchor="ctr">
            <a:noAutofit/>
          </a:bodyPr>
          <a:lstStyle/>
          <a:p>
            <a:endParaRPr lang="en-GB" dirty="0"/>
          </a:p>
        </p:txBody>
      </p:sp>
      <p:sp>
        <p:nvSpPr>
          <p:cNvPr id="23" name="Freeform: Shape 22">
            <a:extLst>
              <a:ext uri="{FF2B5EF4-FFF2-40B4-BE49-F238E27FC236}">
                <a16:creationId xmlns:a16="http://schemas.microsoft.com/office/drawing/2014/main" id="{1CD335DE-880F-4976-86F7-E5E2640E88F4}"/>
              </a:ext>
            </a:extLst>
          </p:cNvPr>
          <p:cNvSpPr/>
          <p:nvPr userDrawn="1"/>
        </p:nvSpPr>
        <p:spPr>
          <a:xfrm>
            <a:off x="1" y="2"/>
            <a:ext cx="7831063" cy="6857999"/>
          </a:xfrm>
          <a:custGeom>
            <a:avLst/>
            <a:gdLst>
              <a:gd name="connsiteX0" fmla="*/ 7791118 w 7831063"/>
              <a:gd name="connsiteY0" fmla="*/ 4264817 h 6857999"/>
              <a:gd name="connsiteX1" fmla="*/ 7831063 w 7831063"/>
              <a:gd name="connsiteY1" fmla="*/ 4264817 h 6857999"/>
              <a:gd name="connsiteX2" fmla="*/ 7791118 w 7831063"/>
              <a:gd name="connsiteY2" fmla="*/ 4265672 h 6857999"/>
              <a:gd name="connsiteX3" fmla="*/ 0 w 7831063"/>
              <a:gd name="connsiteY3" fmla="*/ 0 h 6857999"/>
              <a:gd name="connsiteX4" fmla="*/ 1779086 w 7831063"/>
              <a:gd name="connsiteY4" fmla="*/ 0 h 6857999"/>
              <a:gd name="connsiteX5" fmla="*/ 1775163 w 7831063"/>
              <a:gd name="connsiteY5" fmla="*/ 16647 h 6857999"/>
              <a:gd name="connsiteX6" fmla="*/ 1643665 w 7831063"/>
              <a:gd name="connsiteY6" fmla="*/ 1262534 h 6857999"/>
              <a:gd name="connsiteX7" fmla="*/ 4833339 w 7831063"/>
              <a:gd name="connsiteY7" fmla="*/ 1262548 h 6857999"/>
              <a:gd name="connsiteX8" fmla="*/ 4833339 w 7831063"/>
              <a:gd name="connsiteY8" fmla="*/ 1264920 h 6857999"/>
              <a:gd name="connsiteX9" fmla="*/ 4854427 w 7831063"/>
              <a:gd name="connsiteY9" fmla="*/ 1264920 h 6857999"/>
              <a:gd name="connsiteX10" fmla="*/ 4866498 w 7831063"/>
              <a:gd name="connsiteY10" fmla="*/ 1566275 h 6857999"/>
              <a:gd name="connsiteX11" fmla="*/ 7791118 w 7831063"/>
              <a:gd name="connsiteY11" fmla="*/ 4265672 h 6857999"/>
              <a:gd name="connsiteX12" fmla="*/ 7791118 w 7831063"/>
              <a:gd name="connsiteY12" fmla="*/ 6857999 h 6857999"/>
              <a:gd name="connsiteX13" fmla="*/ 0 w 7831063"/>
              <a:gd name="connsiteY13"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31063" h="6857999">
                <a:moveTo>
                  <a:pt x="7791118" y="4264817"/>
                </a:moveTo>
                <a:lnTo>
                  <a:pt x="7831063" y="4264817"/>
                </a:lnTo>
                <a:lnTo>
                  <a:pt x="7791118" y="4265672"/>
                </a:lnTo>
                <a:close/>
                <a:moveTo>
                  <a:pt x="0" y="0"/>
                </a:moveTo>
                <a:lnTo>
                  <a:pt x="1779086" y="0"/>
                </a:lnTo>
                <a:lnTo>
                  <a:pt x="1775163" y="16647"/>
                </a:lnTo>
                <a:cubicBezTo>
                  <a:pt x="1690888" y="418885"/>
                  <a:pt x="1645669" y="835556"/>
                  <a:pt x="1643665" y="1262534"/>
                </a:cubicBezTo>
                <a:lnTo>
                  <a:pt x="4833339" y="1262548"/>
                </a:lnTo>
                <a:lnTo>
                  <a:pt x="4833339" y="1264920"/>
                </a:lnTo>
                <a:lnTo>
                  <a:pt x="4854427" y="1264920"/>
                </a:lnTo>
                <a:lnTo>
                  <a:pt x="4866498" y="1566275"/>
                </a:lnTo>
                <a:cubicBezTo>
                  <a:pt x="5002861" y="3065059"/>
                  <a:pt x="6253878" y="4247279"/>
                  <a:pt x="7791118" y="4265672"/>
                </a:cubicBezTo>
                <a:lnTo>
                  <a:pt x="7791118"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8" name="TextBox 7">
            <a:extLst>
              <a:ext uri="{FF2B5EF4-FFF2-40B4-BE49-F238E27FC236}">
                <a16:creationId xmlns:a16="http://schemas.microsoft.com/office/drawing/2014/main" id="{4B250EF2-EC92-400C-847A-8EA1120FDE2A}"/>
              </a:ext>
            </a:extLst>
          </p:cNvPr>
          <p:cNvSpPr txBox="1"/>
          <p:nvPr userDrawn="1"/>
        </p:nvSpPr>
        <p:spPr>
          <a:xfrm>
            <a:off x="371475" y="6179105"/>
            <a:ext cx="3604254" cy="338554"/>
          </a:xfrm>
          <a:prstGeom prst="rect">
            <a:avLst/>
          </a:prstGeom>
          <a:noFill/>
        </p:spPr>
        <p:txBody>
          <a:bodyPr wrap="square" lIns="0" tIns="0" rIns="0" bIns="0" rtlCol="0">
            <a:spAutoFit/>
          </a:bodyPr>
          <a:lstStyle/>
          <a:p>
            <a:pPr algn="l"/>
            <a:r>
              <a:rPr kumimoji="0" lang="en-GB" sz="2200" b="1" i="0" u="none" strike="noStrike" kern="1200" cap="none" spc="0" normalizeH="0" baseline="0" noProof="0" dirty="0">
                <a:ln>
                  <a:noFill/>
                </a:ln>
                <a:solidFill>
                  <a:schemeClr val="accent2"/>
                </a:solidFill>
                <a:effectLst/>
                <a:uLnTx/>
                <a:uFillTx/>
                <a:latin typeface="Arial" panose="020B0604020202020204" pitchFamily="34" charset="0"/>
                <a:ea typeface="+mn-ea"/>
                <a:cs typeface="Arial" panose="020B0604020202020204" pitchFamily="34" charset="0"/>
              </a:rPr>
              <a:t>www.capricornenergy.com</a:t>
            </a:r>
            <a:endParaRPr lang="en-GB" sz="2200" b="1" dirty="0">
              <a:solidFill>
                <a:schemeClr val="accent2"/>
              </a:solidFill>
              <a:latin typeface="Arial" panose="020B0604020202020204" pitchFamily="34" charset="0"/>
              <a:cs typeface="Arial" panose="020B0604020202020204" pitchFamily="34" charset="0"/>
            </a:endParaRPr>
          </a:p>
        </p:txBody>
      </p:sp>
      <p:pic>
        <p:nvPicPr>
          <p:cNvPr id="10" name="Picture 9" descr="Logo&#10;&#10;Description automatically generated">
            <a:extLst>
              <a:ext uri="{FF2B5EF4-FFF2-40B4-BE49-F238E27FC236}">
                <a16:creationId xmlns:a16="http://schemas.microsoft.com/office/drawing/2014/main" id="{25BA9EF9-736A-D721-7CC0-C7957840E234}"/>
              </a:ext>
            </a:extLst>
          </p:cNvPr>
          <p:cNvPicPr>
            <a:picLocks noChangeAspect="1"/>
          </p:cNvPicPr>
          <p:nvPr userDrawn="1"/>
        </p:nvPicPr>
        <p:blipFill>
          <a:blip r:embed="rId3"/>
          <a:stretch>
            <a:fillRect/>
          </a:stretch>
        </p:blipFill>
        <p:spPr>
          <a:xfrm>
            <a:off x="490469" y="2507911"/>
            <a:ext cx="3366267" cy="2972477"/>
          </a:xfrm>
          <a:prstGeom prst="rect">
            <a:avLst/>
          </a:prstGeom>
        </p:spPr>
      </p:pic>
    </p:spTree>
    <p:extLst>
      <p:ext uri="{BB962C8B-B14F-4D97-AF65-F5344CB8AC3E}">
        <p14:creationId xmlns:p14="http://schemas.microsoft.com/office/powerpoint/2010/main" val="3117628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14" name="Picture 13" descr="A picture containing factory, outdoor, building&#10;&#10;Description automatically generated">
            <a:extLst>
              <a:ext uri="{FF2B5EF4-FFF2-40B4-BE49-F238E27FC236}">
                <a16:creationId xmlns:a16="http://schemas.microsoft.com/office/drawing/2014/main" id="{F983CF39-A3BF-48DF-B9A5-0CBB2315CA2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616189" y="-2"/>
            <a:ext cx="8289811" cy="6858001"/>
          </a:xfrm>
          <a:prstGeom prst="rect">
            <a:avLst/>
          </a:prstGeom>
        </p:spPr>
      </p:pic>
      <p:sp>
        <p:nvSpPr>
          <p:cNvPr id="20" name="Freeform: Shape 19">
            <a:extLst>
              <a:ext uri="{FF2B5EF4-FFF2-40B4-BE49-F238E27FC236}">
                <a16:creationId xmlns:a16="http://schemas.microsoft.com/office/drawing/2014/main" id="{2BA56718-D22B-4F25-97F2-A1C7728F92F5}"/>
              </a:ext>
            </a:extLst>
          </p:cNvPr>
          <p:cNvSpPr/>
          <p:nvPr userDrawn="1"/>
        </p:nvSpPr>
        <p:spPr>
          <a:xfrm rot="8100000">
            <a:off x="4189652" y="-2389854"/>
            <a:ext cx="4347557" cy="10595935"/>
          </a:xfrm>
          <a:custGeom>
            <a:avLst/>
            <a:gdLst>
              <a:gd name="connsiteX0" fmla="*/ 32962 w 4347557"/>
              <a:gd name="connsiteY0" fmla="*/ 2428833 h 10595935"/>
              <a:gd name="connsiteX1" fmla="*/ 2461795 w 4347557"/>
              <a:gd name="connsiteY1" fmla="*/ 0 h 10595935"/>
              <a:gd name="connsiteX2" fmla="*/ 3957243 w 4347557"/>
              <a:gd name="connsiteY2" fmla="*/ 1495448 h 10595935"/>
              <a:gd name="connsiteX3" fmla="*/ 2124191 w 4347557"/>
              <a:gd name="connsiteY3" fmla="*/ 3328501 h 10595935"/>
              <a:gd name="connsiteX4" fmla="*/ 316341 w 4347557"/>
              <a:gd name="connsiteY4" fmla="*/ 2446149 h 10595935"/>
              <a:gd name="connsiteX5" fmla="*/ 2077283 w 4347557"/>
              <a:gd name="connsiteY5" fmla="*/ 7528652 h 10595935"/>
              <a:gd name="connsiteX6" fmla="*/ 0 w 4347557"/>
              <a:gd name="connsiteY6" fmla="*/ 5451368 h 10595935"/>
              <a:gd name="connsiteX7" fmla="*/ 2124191 w 4347557"/>
              <a:gd name="connsiteY7" fmla="*/ 3328501 h 10595935"/>
              <a:gd name="connsiteX8" fmla="*/ 2077283 w 4347557"/>
              <a:gd name="connsiteY8" fmla="*/ 7528652 h 10595935"/>
              <a:gd name="connsiteX9" fmla="*/ 3359054 w 4347557"/>
              <a:gd name="connsiteY9" fmla="*/ 10595935 h 10595935"/>
              <a:gd name="connsiteX10" fmla="*/ 974898 w 4347557"/>
              <a:gd name="connsiteY10" fmla="*/ 8211779 h 10595935"/>
              <a:gd name="connsiteX11" fmla="*/ 1074840 w 4347557"/>
              <a:gd name="connsiteY11" fmla="*/ 8178309 h 10595935"/>
              <a:gd name="connsiteX12" fmla="*/ 2068179 w 4347557"/>
              <a:gd name="connsiteY12" fmla="*/ 7537631 h 10595935"/>
              <a:gd name="connsiteX13" fmla="*/ 2077283 w 4347557"/>
              <a:gd name="connsiteY13" fmla="*/ 7528652 h 10595935"/>
              <a:gd name="connsiteX14" fmla="*/ 4347557 w 4347557"/>
              <a:gd name="connsiteY14" fmla="*/ 9798946 h 10595935"/>
              <a:gd name="connsiteX15" fmla="*/ 3373600 w 4347557"/>
              <a:gd name="connsiteY15" fmla="*/ 10586939 h 1059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47557" h="10595935">
                <a:moveTo>
                  <a:pt x="32962" y="2428833"/>
                </a:moveTo>
                <a:lnTo>
                  <a:pt x="2461795" y="0"/>
                </a:lnTo>
                <a:lnTo>
                  <a:pt x="3957243" y="1495448"/>
                </a:lnTo>
                <a:lnTo>
                  <a:pt x="2124191" y="3328501"/>
                </a:lnTo>
                <a:cubicBezTo>
                  <a:pt x="1622463" y="2813212"/>
                  <a:pt x="979524" y="2518559"/>
                  <a:pt x="316341" y="2446149"/>
                </a:cubicBezTo>
                <a:close/>
                <a:moveTo>
                  <a:pt x="2077283" y="7528652"/>
                </a:moveTo>
                <a:lnTo>
                  <a:pt x="0" y="5451368"/>
                </a:lnTo>
                <a:lnTo>
                  <a:pt x="2124191" y="3328501"/>
                </a:lnTo>
                <a:cubicBezTo>
                  <a:pt x="3269777" y="4501835"/>
                  <a:pt x="3248754" y="6381224"/>
                  <a:pt x="2077283" y="7528652"/>
                </a:cubicBezTo>
                <a:close/>
                <a:moveTo>
                  <a:pt x="3359054" y="10595935"/>
                </a:moveTo>
                <a:lnTo>
                  <a:pt x="974898" y="8211779"/>
                </a:lnTo>
                <a:lnTo>
                  <a:pt x="1074840" y="8178309"/>
                </a:lnTo>
                <a:cubicBezTo>
                  <a:pt x="1435068" y="8037793"/>
                  <a:pt x="1773703" y="7824333"/>
                  <a:pt x="2068179" y="7537631"/>
                </a:cubicBezTo>
                <a:cubicBezTo>
                  <a:pt x="2071117" y="7534693"/>
                  <a:pt x="2074200" y="7531610"/>
                  <a:pt x="2077283" y="7528652"/>
                </a:cubicBezTo>
                <a:lnTo>
                  <a:pt x="4347557" y="9798946"/>
                </a:lnTo>
                <a:cubicBezTo>
                  <a:pt x="4044222" y="10099448"/>
                  <a:pt x="3717616" y="10362104"/>
                  <a:pt x="3373600" y="10586939"/>
                </a:cubicBezTo>
                <a:close/>
              </a:path>
            </a:pathLst>
          </a:custGeom>
          <a:gradFill flip="none" rotWithShape="1">
            <a:gsLst>
              <a:gs pos="0">
                <a:schemeClr val="accent3">
                  <a:alpha val="46000"/>
                </a:schemeClr>
              </a:gs>
              <a:gs pos="100000">
                <a:schemeClr val="accent2"/>
              </a:gs>
            </a:gsLst>
            <a:lin ang="18900000" scaled="1"/>
            <a:tileRect/>
          </a:gradFill>
          <a:ln w="6477" cap="flat">
            <a:noFill/>
            <a:prstDash val="solid"/>
            <a:miter/>
          </a:ln>
        </p:spPr>
        <p:txBody>
          <a:bodyPr wrap="square" rtlCol="0" anchor="ctr">
            <a:noAutofit/>
          </a:bodyPr>
          <a:lstStyle/>
          <a:p>
            <a:endParaRPr lang="en-GB" dirty="0"/>
          </a:p>
        </p:txBody>
      </p:sp>
      <p:sp>
        <p:nvSpPr>
          <p:cNvPr id="23" name="Freeform: Shape 22">
            <a:extLst>
              <a:ext uri="{FF2B5EF4-FFF2-40B4-BE49-F238E27FC236}">
                <a16:creationId xmlns:a16="http://schemas.microsoft.com/office/drawing/2014/main" id="{1CD335DE-880F-4976-86F7-E5E2640E88F4}"/>
              </a:ext>
            </a:extLst>
          </p:cNvPr>
          <p:cNvSpPr/>
          <p:nvPr userDrawn="1"/>
        </p:nvSpPr>
        <p:spPr>
          <a:xfrm>
            <a:off x="1" y="2"/>
            <a:ext cx="7831063" cy="6857999"/>
          </a:xfrm>
          <a:custGeom>
            <a:avLst/>
            <a:gdLst>
              <a:gd name="connsiteX0" fmla="*/ 7791118 w 7831063"/>
              <a:gd name="connsiteY0" fmla="*/ 4264817 h 6857999"/>
              <a:gd name="connsiteX1" fmla="*/ 7831063 w 7831063"/>
              <a:gd name="connsiteY1" fmla="*/ 4264817 h 6857999"/>
              <a:gd name="connsiteX2" fmla="*/ 7791118 w 7831063"/>
              <a:gd name="connsiteY2" fmla="*/ 4265672 h 6857999"/>
              <a:gd name="connsiteX3" fmla="*/ 0 w 7831063"/>
              <a:gd name="connsiteY3" fmla="*/ 0 h 6857999"/>
              <a:gd name="connsiteX4" fmla="*/ 1779086 w 7831063"/>
              <a:gd name="connsiteY4" fmla="*/ 0 h 6857999"/>
              <a:gd name="connsiteX5" fmla="*/ 1775163 w 7831063"/>
              <a:gd name="connsiteY5" fmla="*/ 16647 h 6857999"/>
              <a:gd name="connsiteX6" fmla="*/ 1643665 w 7831063"/>
              <a:gd name="connsiteY6" fmla="*/ 1262534 h 6857999"/>
              <a:gd name="connsiteX7" fmla="*/ 4833339 w 7831063"/>
              <a:gd name="connsiteY7" fmla="*/ 1262548 h 6857999"/>
              <a:gd name="connsiteX8" fmla="*/ 4833339 w 7831063"/>
              <a:gd name="connsiteY8" fmla="*/ 1264920 h 6857999"/>
              <a:gd name="connsiteX9" fmla="*/ 4854427 w 7831063"/>
              <a:gd name="connsiteY9" fmla="*/ 1264920 h 6857999"/>
              <a:gd name="connsiteX10" fmla="*/ 4866498 w 7831063"/>
              <a:gd name="connsiteY10" fmla="*/ 1566275 h 6857999"/>
              <a:gd name="connsiteX11" fmla="*/ 7791118 w 7831063"/>
              <a:gd name="connsiteY11" fmla="*/ 4265672 h 6857999"/>
              <a:gd name="connsiteX12" fmla="*/ 7791118 w 7831063"/>
              <a:gd name="connsiteY12" fmla="*/ 6857999 h 6857999"/>
              <a:gd name="connsiteX13" fmla="*/ 0 w 7831063"/>
              <a:gd name="connsiteY13"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31063" h="6857999">
                <a:moveTo>
                  <a:pt x="7791118" y="4264817"/>
                </a:moveTo>
                <a:lnTo>
                  <a:pt x="7831063" y="4264817"/>
                </a:lnTo>
                <a:lnTo>
                  <a:pt x="7791118" y="4265672"/>
                </a:lnTo>
                <a:close/>
                <a:moveTo>
                  <a:pt x="0" y="0"/>
                </a:moveTo>
                <a:lnTo>
                  <a:pt x="1779086" y="0"/>
                </a:lnTo>
                <a:lnTo>
                  <a:pt x="1775163" y="16647"/>
                </a:lnTo>
                <a:cubicBezTo>
                  <a:pt x="1690888" y="418885"/>
                  <a:pt x="1645669" y="835556"/>
                  <a:pt x="1643665" y="1262534"/>
                </a:cubicBezTo>
                <a:lnTo>
                  <a:pt x="4833339" y="1262548"/>
                </a:lnTo>
                <a:lnTo>
                  <a:pt x="4833339" y="1264920"/>
                </a:lnTo>
                <a:lnTo>
                  <a:pt x="4854427" y="1264920"/>
                </a:lnTo>
                <a:lnTo>
                  <a:pt x="4866498" y="1566275"/>
                </a:lnTo>
                <a:cubicBezTo>
                  <a:pt x="5002861" y="3065059"/>
                  <a:pt x="6253878" y="4247279"/>
                  <a:pt x="7791118" y="4265672"/>
                </a:cubicBezTo>
                <a:lnTo>
                  <a:pt x="7791118"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8" name="TextBox 7">
            <a:extLst>
              <a:ext uri="{FF2B5EF4-FFF2-40B4-BE49-F238E27FC236}">
                <a16:creationId xmlns:a16="http://schemas.microsoft.com/office/drawing/2014/main" id="{4B250EF2-EC92-400C-847A-8EA1120FDE2A}"/>
              </a:ext>
            </a:extLst>
          </p:cNvPr>
          <p:cNvSpPr txBox="1"/>
          <p:nvPr userDrawn="1"/>
        </p:nvSpPr>
        <p:spPr>
          <a:xfrm>
            <a:off x="371475" y="6179105"/>
            <a:ext cx="3604254" cy="338554"/>
          </a:xfrm>
          <a:prstGeom prst="rect">
            <a:avLst/>
          </a:prstGeom>
          <a:noFill/>
        </p:spPr>
        <p:txBody>
          <a:bodyPr wrap="square" lIns="0" tIns="0" rIns="0" bIns="0" rtlCol="0">
            <a:spAutoFit/>
          </a:bodyPr>
          <a:lstStyle/>
          <a:p>
            <a:pPr algn="l"/>
            <a:r>
              <a:rPr kumimoji="0" lang="en-GB" sz="2200" b="1" i="0" u="none" strike="noStrike" kern="1200" cap="none" spc="0" normalizeH="0" baseline="0" noProof="0" dirty="0">
                <a:ln>
                  <a:noFill/>
                </a:ln>
                <a:solidFill>
                  <a:schemeClr val="accent2"/>
                </a:solidFill>
                <a:effectLst/>
                <a:uLnTx/>
                <a:uFillTx/>
                <a:latin typeface="Arial" panose="020B0604020202020204" pitchFamily="34" charset="0"/>
                <a:ea typeface="+mn-ea"/>
                <a:cs typeface="Arial" panose="020B0604020202020204" pitchFamily="34" charset="0"/>
              </a:rPr>
              <a:t>www.capricornenergy.com</a:t>
            </a:r>
            <a:endParaRPr lang="en-GB" sz="2200" b="1" dirty="0">
              <a:solidFill>
                <a:schemeClr val="accent2"/>
              </a:solidFill>
              <a:latin typeface="Arial" panose="020B0604020202020204" pitchFamily="34" charset="0"/>
              <a:cs typeface="Arial" panose="020B0604020202020204" pitchFamily="34" charset="0"/>
            </a:endParaRPr>
          </a:p>
        </p:txBody>
      </p:sp>
      <p:pic>
        <p:nvPicPr>
          <p:cNvPr id="12" name="Graphic 11">
            <a:extLst>
              <a:ext uri="{FF2B5EF4-FFF2-40B4-BE49-F238E27FC236}">
                <a16:creationId xmlns:a16="http://schemas.microsoft.com/office/drawing/2014/main" id="{46841347-779F-416D-AFA9-7F9AB8933A5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71476" y="363745"/>
            <a:ext cx="920948" cy="759600"/>
          </a:xfrm>
          <a:prstGeom prst="rect">
            <a:avLst/>
          </a:prstGeom>
        </p:spPr>
      </p:pic>
      <p:sp>
        <p:nvSpPr>
          <p:cNvPr id="2" name="TextBox 1">
            <a:extLst>
              <a:ext uri="{FF2B5EF4-FFF2-40B4-BE49-F238E27FC236}">
                <a16:creationId xmlns:a16="http://schemas.microsoft.com/office/drawing/2014/main" id="{0569D8E5-20D8-05CE-C511-646898F7099F}"/>
              </a:ext>
            </a:extLst>
          </p:cNvPr>
          <p:cNvSpPr txBox="1"/>
          <p:nvPr userDrawn="1"/>
        </p:nvSpPr>
        <p:spPr>
          <a:xfrm>
            <a:off x="371474" y="1736211"/>
            <a:ext cx="1959743" cy="1636345"/>
          </a:xfrm>
          <a:prstGeom prst="rect">
            <a:avLst/>
          </a:prstGeom>
          <a:noFill/>
        </p:spPr>
        <p:txBody>
          <a:bodyPr wrap="square" lIns="0" tIns="0" rIns="0" bIns="0" rtlCol="0">
            <a:spAutoFit/>
          </a:bodyPr>
          <a:lstStyle/>
          <a:p>
            <a:pPr defTabSz="372661">
              <a:spcAft>
                <a:spcPts val="244"/>
              </a:spcAft>
            </a:pPr>
            <a:r>
              <a:rPr lang="en-GB" sz="1400" b="1" dirty="0">
                <a:solidFill>
                  <a:schemeClr val="accent2"/>
                </a:solidFill>
                <a:cs typeface="Arial" panose="020B0604020202020204" pitchFamily="34" charset="0"/>
              </a:rPr>
              <a:t>Head Office</a:t>
            </a:r>
          </a:p>
          <a:p>
            <a:pPr defTabSz="372661">
              <a:spcAft>
                <a:spcPts val="244"/>
              </a:spcAft>
            </a:pPr>
            <a:r>
              <a:rPr lang="en-US" sz="1200" dirty="0">
                <a:solidFill>
                  <a:schemeClr val="tx1"/>
                </a:solidFill>
                <a:cs typeface="Arial" panose="020B0604020202020204" pitchFamily="34" charset="0"/>
              </a:rPr>
              <a:t>50 Lothian Road </a:t>
            </a:r>
            <a:br>
              <a:rPr lang="en-US" sz="1200" dirty="0">
                <a:solidFill>
                  <a:schemeClr val="tx1"/>
                </a:solidFill>
                <a:cs typeface="Arial" panose="020B0604020202020204" pitchFamily="34" charset="0"/>
              </a:rPr>
            </a:br>
            <a:r>
              <a:rPr lang="en-US" sz="1200" dirty="0">
                <a:solidFill>
                  <a:schemeClr val="tx1"/>
                </a:solidFill>
                <a:cs typeface="Arial" panose="020B0604020202020204" pitchFamily="34" charset="0"/>
              </a:rPr>
              <a:t>Edinburgh </a:t>
            </a:r>
            <a:br>
              <a:rPr lang="en-US" sz="1200" dirty="0">
                <a:solidFill>
                  <a:schemeClr val="tx1"/>
                </a:solidFill>
                <a:cs typeface="Arial" panose="020B0604020202020204" pitchFamily="34" charset="0"/>
              </a:rPr>
            </a:br>
            <a:r>
              <a:rPr lang="en-US" sz="1200" dirty="0">
                <a:solidFill>
                  <a:schemeClr val="tx1"/>
                </a:solidFill>
                <a:cs typeface="Arial" panose="020B0604020202020204" pitchFamily="34" charset="0"/>
              </a:rPr>
              <a:t>EH3 9BY</a:t>
            </a:r>
          </a:p>
          <a:p>
            <a:pPr defTabSz="372661">
              <a:spcAft>
                <a:spcPts val="244"/>
              </a:spcAft>
            </a:pPr>
            <a:r>
              <a:rPr lang="en-US" sz="1200" dirty="0">
                <a:solidFill>
                  <a:schemeClr val="tx1"/>
                </a:solidFill>
                <a:cs typeface="Arial" panose="020B0604020202020204" pitchFamily="34" charset="0"/>
              </a:rPr>
              <a:t>United Kingdom</a:t>
            </a:r>
          </a:p>
          <a:p>
            <a:pPr defTabSz="372661">
              <a:spcAft>
                <a:spcPts val="244"/>
              </a:spcAft>
              <a:tabLst>
                <a:tab pos="1602026" algn="l"/>
              </a:tabLst>
            </a:pPr>
            <a:r>
              <a:rPr lang="en-US" sz="1200" b="1" dirty="0">
                <a:solidFill>
                  <a:schemeClr val="accent2"/>
                </a:solidFill>
                <a:cs typeface="Arial" panose="020B0604020202020204" pitchFamily="34" charset="0"/>
              </a:rPr>
              <a:t>T: </a:t>
            </a:r>
            <a:r>
              <a:rPr lang="en-US" sz="1200" dirty="0">
                <a:solidFill>
                  <a:schemeClr val="tx1"/>
                </a:solidFill>
                <a:cs typeface="Arial" panose="020B0604020202020204" pitchFamily="34" charset="0"/>
              </a:rPr>
              <a:t>+44 131 475 3000</a:t>
            </a:r>
          </a:p>
          <a:p>
            <a:pPr defTabSz="372661">
              <a:spcAft>
                <a:spcPts val="244"/>
              </a:spcAft>
              <a:tabLst>
                <a:tab pos="1602026" algn="l"/>
              </a:tabLst>
            </a:pPr>
            <a:r>
              <a:rPr lang="en-US" sz="1200" b="1" dirty="0">
                <a:solidFill>
                  <a:schemeClr val="accent2"/>
                </a:solidFill>
                <a:cs typeface="Arial" panose="020B0604020202020204" pitchFamily="34" charset="0"/>
              </a:rPr>
              <a:t>F: </a:t>
            </a:r>
            <a:r>
              <a:rPr lang="en-US" sz="1200" dirty="0">
                <a:solidFill>
                  <a:schemeClr val="tx1"/>
                </a:solidFill>
                <a:cs typeface="Arial" panose="020B0604020202020204" pitchFamily="34" charset="0"/>
              </a:rPr>
              <a:t>+44 131 475 3030 </a:t>
            </a:r>
          </a:p>
          <a:p>
            <a:pPr defTabSz="372661">
              <a:spcAft>
                <a:spcPts val="244"/>
              </a:spcAft>
            </a:pPr>
            <a:r>
              <a:rPr lang="en-US" sz="1200" b="1" dirty="0">
                <a:solidFill>
                  <a:schemeClr val="accent2"/>
                </a:solidFill>
                <a:cs typeface="Arial" panose="020B0604020202020204" pitchFamily="34" charset="0"/>
              </a:rPr>
              <a:t>E: </a:t>
            </a:r>
            <a:r>
              <a:rPr lang="en-US" sz="1200" dirty="0">
                <a:solidFill>
                  <a:schemeClr val="tx1"/>
                </a:solidFill>
                <a:cs typeface="Arial" panose="020B0604020202020204" pitchFamily="34" charset="0"/>
              </a:rPr>
              <a:t>pr@capricornenergy.com </a:t>
            </a:r>
          </a:p>
        </p:txBody>
      </p:sp>
      <p:sp>
        <p:nvSpPr>
          <p:cNvPr id="3" name="TextBox 2">
            <a:extLst>
              <a:ext uri="{FF2B5EF4-FFF2-40B4-BE49-F238E27FC236}">
                <a16:creationId xmlns:a16="http://schemas.microsoft.com/office/drawing/2014/main" id="{B600E287-C226-BB6F-388C-C1DF34895751}"/>
              </a:ext>
            </a:extLst>
          </p:cNvPr>
          <p:cNvSpPr txBox="1"/>
          <p:nvPr userDrawn="1"/>
        </p:nvSpPr>
        <p:spPr>
          <a:xfrm>
            <a:off x="2656063" y="1732979"/>
            <a:ext cx="1319666" cy="1374735"/>
          </a:xfrm>
          <a:prstGeom prst="rect">
            <a:avLst/>
          </a:prstGeom>
          <a:noFill/>
        </p:spPr>
        <p:txBody>
          <a:bodyPr wrap="square" lIns="0" tIns="0" rIns="0" bIns="0" rtlCol="0">
            <a:spAutoFit/>
          </a:bodyPr>
          <a:lstStyle/>
          <a:p>
            <a:pPr defTabSz="372661">
              <a:spcAft>
                <a:spcPts val="244"/>
              </a:spcAft>
            </a:pPr>
            <a:r>
              <a:rPr lang="en-GB" sz="1400" b="1" dirty="0">
                <a:solidFill>
                  <a:schemeClr val="accent2"/>
                </a:solidFill>
                <a:cs typeface="Arial" panose="020B0604020202020204" pitchFamily="34" charset="0"/>
              </a:rPr>
              <a:t>London</a:t>
            </a:r>
          </a:p>
          <a:p>
            <a:pPr defTabSz="372661">
              <a:spcAft>
                <a:spcPts val="244"/>
              </a:spcAft>
            </a:pPr>
            <a:r>
              <a:rPr lang="en-US" sz="1200" dirty="0">
                <a:solidFill>
                  <a:schemeClr val="tx1"/>
                </a:solidFill>
                <a:cs typeface="Arial" panose="020B0604020202020204" pitchFamily="34" charset="0"/>
              </a:rPr>
              <a:t>4th Floor </a:t>
            </a:r>
            <a:br>
              <a:rPr lang="en-US" sz="1200" dirty="0">
                <a:solidFill>
                  <a:schemeClr val="tx1"/>
                </a:solidFill>
                <a:cs typeface="Arial" panose="020B0604020202020204" pitchFamily="34" charset="0"/>
              </a:rPr>
            </a:br>
            <a:r>
              <a:rPr lang="en-US" sz="1200" dirty="0">
                <a:solidFill>
                  <a:schemeClr val="tx1"/>
                </a:solidFill>
                <a:cs typeface="Arial" panose="020B0604020202020204" pitchFamily="34" charset="0"/>
              </a:rPr>
              <a:t>Wellington House</a:t>
            </a:r>
            <a:br>
              <a:rPr lang="en-US" sz="1200" dirty="0">
                <a:solidFill>
                  <a:schemeClr val="tx1"/>
                </a:solidFill>
                <a:cs typeface="Arial" panose="020B0604020202020204" pitchFamily="34" charset="0"/>
              </a:rPr>
            </a:br>
            <a:r>
              <a:rPr lang="en-US" sz="1200" dirty="0">
                <a:solidFill>
                  <a:schemeClr val="tx1"/>
                </a:solidFill>
                <a:cs typeface="Arial" panose="020B0604020202020204" pitchFamily="34" charset="0"/>
              </a:rPr>
              <a:t>125 Strand </a:t>
            </a:r>
            <a:br>
              <a:rPr lang="en-US" sz="1200" dirty="0">
                <a:solidFill>
                  <a:schemeClr val="tx1"/>
                </a:solidFill>
                <a:cs typeface="Arial" panose="020B0604020202020204" pitchFamily="34" charset="0"/>
              </a:rPr>
            </a:br>
            <a:r>
              <a:rPr lang="en-US" sz="1200" dirty="0">
                <a:solidFill>
                  <a:schemeClr val="tx1"/>
                </a:solidFill>
                <a:cs typeface="Arial" panose="020B0604020202020204" pitchFamily="34" charset="0"/>
              </a:rPr>
              <a:t>London </a:t>
            </a:r>
            <a:br>
              <a:rPr lang="en-US" sz="1200" dirty="0">
                <a:solidFill>
                  <a:schemeClr val="tx1"/>
                </a:solidFill>
                <a:cs typeface="Arial" panose="020B0604020202020204" pitchFamily="34" charset="0"/>
              </a:rPr>
            </a:br>
            <a:r>
              <a:rPr lang="en-US" sz="1200" dirty="0">
                <a:solidFill>
                  <a:schemeClr val="tx1"/>
                </a:solidFill>
                <a:cs typeface="Arial" panose="020B0604020202020204" pitchFamily="34" charset="0"/>
              </a:rPr>
              <a:t>WC2R 0AP</a:t>
            </a:r>
          </a:p>
          <a:p>
            <a:pPr defTabSz="372661">
              <a:spcAft>
                <a:spcPts val="244"/>
              </a:spcAft>
            </a:pPr>
            <a:r>
              <a:rPr lang="en-US" sz="1200" dirty="0">
                <a:solidFill>
                  <a:schemeClr val="tx1"/>
                </a:solidFill>
                <a:cs typeface="Arial" panose="020B0604020202020204" pitchFamily="34" charset="0"/>
              </a:rPr>
              <a:t>United Kingdom</a:t>
            </a:r>
          </a:p>
        </p:txBody>
      </p:sp>
      <p:sp>
        <p:nvSpPr>
          <p:cNvPr id="4" name="TextBox 3">
            <a:extLst>
              <a:ext uri="{FF2B5EF4-FFF2-40B4-BE49-F238E27FC236}">
                <a16:creationId xmlns:a16="http://schemas.microsoft.com/office/drawing/2014/main" id="{C4F2261B-DC7B-A40B-D6DA-9295888BBA96}"/>
              </a:ext>
            </a:extLst>
          </p:cNvPr>
          <p:cNvSpPr txBox="1"/>
          <p:nvPr userDrawn="1"/>
        </p:nvSpPr>
        <p:spPr>
          <a:xfrm>
            <a:off x="371475" y="3895354"/>
            <a:ext cx="2052235" cy="1744067"/>
          </a:xfrm>
          <a:prstGeom prst="rect">
            <a:avLst/>
          </a:prstGeom>
          <a:noFill/>
        </p:spPr>
        <p:txBody>
          <a:bodyPr wrap="square" lIns="0" tIns="0" rIns="0" bIns="0" rtlCol="0">
            <a:spAutoFit/>
          </a:bodyPr>
          <a:lstStyle/>
          <a:p>
            <a:pPr defTabSz="372661">
              <a:spcAft>
                <a:spcPts val="244"/>
              </a:spcAft>
            </a:pPr>
            <a:r>
              <a:rPr lang="en-GB" sz="1400" b="1" dirty="0">
                <a:solidFill>
                  <a:schemeClr val="accent2"/>
                </a:solidFill>
                <a:cs typeface="Arial" panose="020B0604020202020204" pitchFamily="34" charset="0"/>
              </a:rPr>
              <a:t>Mexico</a:t>
            </a:r>
          </a:p>
          <a:p>
            <a:pPr defTabSz="372661">
              <a:spcAft>
                <a:spcPts val="244"/>
              </a:spcAft>
            </a:pPr>
            <a:r>
              <a:rPr lang="es-ES" sz="1200" dirty="0">
                <a:solidFill>
                  <a:schemeClr val="tx1"/>
                </a:solidFill>
                <a:cs typeface="Arial" panose="020B0604020202020204" pitchFamily="34" charset="0"/>
              </a:rPr>
              <a:t>Capricorn Americas México </a:t>
            </a:r>
            <a:br>
              <a:rPr lang="es-ES" sz="1200" dirty="0">
                <a:solidFill>
                  <a:schemeClr val="tx1"/>
                </a:solidFill>
                <a:cs typeface="Arial" panose="020B0604020202020204" pitchFamily="34" charset="0"/>
              </a:rPr>
            </a:br>
            <a:r>
              <a:rPr lang="es-ES" sz="1200" dirty="0">
                <a:solidFill>
                  <a:schemeClr val="tx1"/>
                </a:solidFill>
                <a:cs typeface="Arial" panose="020B0604020202020204" pitchFamily="34" charset="0"/>
              </a:rPr>
              <a:t>Torre Mayor </a:t>
            </a:r>
            <a:br>
              <a:rPr lang="es-ES" sz="1200" dirty="0">
                <a:solidFill>
                  <a:schemeClr val="tx1"/>
                </a:solidFill>
                <a:cs typeface="Arial" panose="020B0604020202020204" pitchFamily="34" charset="0"/>
              </a:rPr>
            </a:br>
            <a:r>
              <a:rPr lang="es-ES" sz="1200" dirty="0">
                <a:solidFill>
                  <a:schemeClr val="tx1"/>
                </a:solidFill>
                <a:cs typeface="Arial" panose="020B0604020202020204" pitchFamily="34" charset="0"/>
              </a:rPr>
              <a:t>Avienda de la Reforma 505 </a:t>
            </a:r>
            <a:br>
              <a:rPr lang="es-ES" sz="1200" dirty="0">
                <a:solidFill>
                  <a:schemeClr val="tx1"/>
                </a:solidFill>
                <a:cs typeface="Arial" panose="020B0604020202020204" pitchFamily="34" charset="0"/>
              </a:rPr>
            </a:br>
            <a:r>
              <a:rPr lang="es-ES" sz="1200" dirty="0">
                <a:solidFill>
                  <a:schemeClr val="tx1"/>
                </a:solidFill>
                <a:cs typeface="Arial" panose="020B0604020202020204" pitchFamily="34" charset="0"/>
              </a:rPr>
              <a:t>Piso 36 </a:t>
            </a:r>
            <a:br>
              <a:rPr lang="es-ES" sz="1200" dirty="0">
                <a:solidFill>
                  <a:schemeClr val="tx1"/>
                </a:solidFill>
                <a:cs typeface="Arial" panose="020B0604020202020204" pitchFamily="34" charset="0"/>
              </a:rPr>
            </a:br>
            <a:r>
              <a:rPr lang="es-ES" sz="1200" dirty="0">
                <a:solidFill>
                  <a:schemeClr val="tx1"/>
                </a:solidFill>
                <a:cs typeface="Arial" panose="020B0604020202020204" pitchFamily="34" charset="0"/>
              </a:rPr>
              <a:t>Colonia Cuauhtémoc </a:t>
            </a:r>
            <a:br>
              <a:rPr lang="es-ES" sz="1200" dirty="0">
                <a:solidFill>
                  <a:schemeClr val="tx1"/>
                </a:solidFill>
                <a:cs typeface="Arial" panose="020B0604020202020204" pitchFamily="34" charset="0"/>
              </a:rPr>
            </a:br>
            <a:r>
              <a:rPr lang="es-ES" sz="1200" dirty="0">
                <a:solidFill>
                  <a:schemeClr val="tx1"/>
                </a:solidFill>
                <a:cs typeface="Arial" panose="020B0604020202020204" pitchFamily="34" charset="0"/>
              </a:rPr>
              <a:t>Delegación Cuauhtémoc </a:t>
            </a:r>
            <a:br>
              <a:rPr lang="es-ES" sz="1200" dirty="0">
                <a:solidFill>
                  <a:schemeClr val="tx1"/>
                </a:solidFill>
                <a:cs typeface="Arial" panose="020B0604020202020204" pitchFamily="34" charset="0"/>
              </a:rPr>
            </a:br>
            <a:r>
              <a:rPr lang="es-ES" sz="1200" dirty="0">
                <a:solidFill>
                  <a:schemeClr val="tx1"/>
                </a:solidFill>
                <a:cs typeface="Arial" panose="020B0604020202020204" pitchFamily="34" charset="0"/>
              </a:rPr>
              <a:t>06500 Ciudad de México</a:t>
            </a:r>
          </a:p>
          <a:p>
            <a:pPr defTabSz="372661">
              <a:spcAft>
                <a:spcPts val="244"/>
              </a:spcAft>
            </a:pPr>
            <a:r>
              <a:rPr lang="es-ES" sz="1200" dirty="0" err="1">
                <a:solidFill>
                  <a:schemeClr val="tx1"/>
                </a:solidFill>
                <a:cs typeface="Arial" panose="020B0604020202020204" pitchFamily="34" charset="0"/>
              </a:rPr>
              <a:t>Mexico</a:t>
            </a:r>
            <a:endParaRPr lang="es-ES" sz="1200" dirty="0">
              <a:solidFill>
                <a:schemeClr val="tx1"/>
              </a:solidFill>
              <a:cs typeface="Arial" panose="020B0604020202020204" pitchFamily="34" charset="0"/>
            </a:endParaRPr>
          </a:p>
        </p:txBody>
      </p:sp>
      <p:sp>
        <p:nvSpPr>
          <p:cNvPr id="5" name="TextBox 4">
            <a:extLst>
              <a:ext uri="{FF2B5EF4-FFF2-40B4-BE49-F238E27FC236}">
                <a16:creationId xmlns:a16="http://schemas.microsoft.com/office/drawing/2014/main" id="{2E7BD673-EF64-30C3-938D-F5C0A569A294}"/>
              </a:ext>
            </a:extLst>
          </p:cNvPr>
          <p:cNvSpPr txBox="1"/>
          <p:nvPr userDrawn="1"/>
        </p:nvSpPr>
        <p:spPr>
          <a:xfrm>
            <a:off x="2656065" y="3895354"/>
            <a:ext cx="2052235" cy="1533753"/>
          </a:xfrm>
          <a:prstGeom prst="rect">
            <a:avLst/>
          </a:prstGeom>
          <a:noFill/>
        </p:spPr>
        <p:txBody>
          <a:bodyPr wrap="square" lIns="0" tIns="0" rIns="0" bIns="0" rtlCol="0">
            <a:spAutoFit/>
          </a:bodyPr>
          <a:lstStyle/>
          <a:p>
            <a:pPr marL="0" marR="0" lvl="0" indent="0" algn="l" defTabSz="372661" rtl="0" eaLnBrk="1" fontAlgn="auto" latinLnBrk="0" hangingPunct="1">
              <a:lnSpc>
                <a:spcPct val="100000"/>
              </a:lnSpc>
              <a:spcBef>
                <a:spcPts val="0"/>
              </a:spcBef>
              <a:spcAft>
                <a:spcPts val="244"/>
              </a:spcAft>
              <a:buClrTx/>
              <a:buSzTx/>
              <a:buFontTx/>
              <a:buNone/>
              <a:tabLst/>
              <a:defRPr/>
            </a:pPr>
            <a:r>
              <a:rPr kumimoji="0" lang="en-GB" sz="1400" b="1" i="0" u="none" strike="noStrike" kern="1200" cap="none" spc="0" normalizeH="0" baseline="0" noProof="0" dirty="0">
                <a:ln>
                  <a:noFill/>
                </a:ln>
                <a:solidFill>
                  <a:srgbClr val="251B5B"/>
                </a:solidFill>
                <a:effectLst/>
                <a:uLnTx/>
                <a:uFillTx/>
                <a:latin typeface="Arial" panose="020B0604020202020204"/>
                <a:ea typeface="+mn-ea"/>
                <a:cs typeface="Arial" panose="020B0604020202020204" pitchFamily="34" charset="0"/>
              </a:rPr>
              <a:t>Egypt</a:t>
            </a:r>
          </a:p>
          <a:p>
            <a:pPr marL="0" marR="0" lvl="0" indent="0" algn="l" defTabSz="372661" rtl="0" eaLnBrk="1" fontAlgn="auto" latinLnBrk="0" hangingPunct="1">
              <a:lnSpc>
                <a:spcPct val="100000"/>
              </a:lnSpc>
              <a:spcBef>
                <a:spcPts val="0"/>
              </a:spcBef>
              <a:spcAft>
                <a:spcPts val="244"/>
              </a:spcAft>
              <a:buClrTx/>
              <a:buSzTx/>
              <a:buFontTx/>
              <a:buNone/>
              <a:tabLst/>
              <a:defRPr/>
            </a:pPr>
            <a:r>
              <a:rPr kumimoji="0" lang="es-ES" sz="1200" b="0" i="0" u="none" strike="noStrike" kern="1200" cap="none" spc="0" normalizeH="0" baseline="0" noProof="0" dirty="0">
                <a:ln>
                  <a:noFill/>
                </a:ln>
                <a:solidFill>
                  <a:srgbClr val="1D1D1B"/>
                </a:solidFill>
                <a:effectLst/>
                <a:uLnTx/>
                <a:uFillTx/>
                <a:latin typeface="Arial" panose="020B0604020202020204"/>
                <a:ea typeface="+mn-ea"/>
                <a:cs typeface="Arial" panose="020B0604020202020204" pitchFamily="34" charset="0"/>
              </a:rPr>
              <a:t>Capricorn Egypt Limited</a:t>
            </a:r>
            <a:br>
              <a:rPr kumimoji="0" lang="es-ES" sz="1200" b="0" i="0" u="none" strike="noStrike" kern="1200" cap="none" spc="0" normalizeH="0" baseline="0" noProof="0" dirty="0">
                <a:ln>
                  <a:noFill/>
                </a:ln>
                <a:solidFill>
                  <a:srgbClr val="1D1D1B"/>
                </a:solidFill>
                <a:effectLst/>
                <a:uLnTx/>
                <a:uFillTx/>
                <a:latin typeface="Arial" panose="020B0604020202020204"/>
                <a:ea typeface="+mn-ea"/>
                <a:cs typeface="Arial" panose="020B0604020202020204" pitchFamily="34" charset="0"/>
              </a:rPr>
            </a:br>
            <a:r>
              <a:rPr kumimoji="0" lang="en-GB" sz="1200" b="0" i="0" u="none" strike="noStrike" kern="1200" cap="none" spc="0" normalizeH="0" baseline="0" noProof="0" dirty="0">
                <a:ln>
                  <a:noFill/>
                </a:ln>
                <a:solidFill>
                  <a:srgbClr val="1D1D1B"/>
                </a:solidFill>
                <a:effectLst/>
                <a:uLnTx/>
                <a:uFillTx/>
                <a:latin typeface="Arial" panose="020B0604020202020204"/>
                <a:ea typeface="+mn-ea"/>
                <a:cs typeface="Arial" panose="020B0604020202020204" pitchFamily="34" charset="0"/>
              </a:rPr>
              <a:t>Building G,</a:t>
            </a:r>
            <a:br>
              <a:rPr kumimoji="0" lang="en-GB" sz="1200" b="0" i="0" u="none" strike="noStrike" kern="1200" cap="none" spc="0" normalizeH="0" baseline="0" noProof="0" dirty="0">
                <a:ln>
                  <a:noFill/>
                </a:ln>
                <a:solidFill>
                  <a:srgbClr val="1D1D1B"/>
                </a:solidFill>
                <a:effectLst/>
                <a:uLnTx/>
                <a:uFillTx/>
                <a:latin typeface="Arial" panose="020B0604020202020204"/>
                <a:ea typeface="+mn-ea"/>
                <a:cs typeface="Arial" panose="020B0604020202020204" pitchFamily="34" charset="0"/>
              </a:rPr>
            </a:br>
            <a:r>
              <a:rPr kumimoji="0" lang="en-GB" sz="1200" b="0" i="0" u="none" strike="noStrike" kern="1200" cap="none" spc="0" normalizeH="0" baseline="0" noProof="0" dirty="0">
                <a:ln>
                  <a:noFill/>
                </a:ln>
                <a:solidFill>
                  <a:srgbClr val="1D1D1B"/>
                </a:solidFill>
                <a:effectLst/>
                <a:uLnTx/>
                <a:uFillTx/>
                <a:latin typeface="Arial" panose="020B0604020202020204"/>
                <a:ea typeface="+mn-ea"/>
                <a:cs typeface="Arial" panose="020B0604020202020204" pitchFamily="34" charset="0"/>
              </a:rPr>
              <a:t>Second Floor</a:t>
            </a:r>
            <a:br>
              <a:rPr kumimoji="0" lang="en-GB" sz="1200" b="0" i="0" u="none" strike="noStrike" kern="1200" cap="none" spc="0" normalizeH="0" baseline="0" noProof="0" dirty="0">
                <a:ln>
                  <a:noFill/>
                </a:ln>
                <a:solidFill>
                  <a:srgbClr val="1D1D1B"/>
                </a:solidFill>
                <a:effectLst/>
                <a:uLnTx/>
                <a:uFillTx/>
                <a:latin typeface="Arial" panose="020B0604020202020204"/>
                <a:ea typeface="+mn-ea"/>
                <a:cs typeface="Arial" panose="020B0604020202020204" pitchFamily="34" charset="0"/>
              </a:rPr>
            </a:br>
            <a:r>
              <a:rPr kumimoji="0" lang="en-GB" sz="1200" b="0" i="0" u="none" strike="noStrike" kern="1200" cap="none" spc="0" normalizeH="0" baseline="0" noProof="0" dirty="0">
                <a:ln>
                  <a:noFill/>
                </a:ln>
                <a:solidFill>
                  <a:srgbClr val="1D1D1B"/>
                </a:solidFill>
                <a:effectLst/>
                <a:uLnTx/>
                <a:uFillTx/>
                <a:latin typeface="Arial" panose="020B0604020202020204"/>
                <a:ea typeface="+mn-ea"/>
                <a:cs typeface="Arial" panose="020B0604020202020204" pitchFamily="34" charset="0"/>
              </a:rPr>
              <a:t>5A by Waterway,</a:t>
            </a:r>
            <a:br>
              <a:rPr kumimoji="0" lang="en-GB" sz="1200" b="0" i="0" u="none" strike="noStrike" kern="1200" cap="none" spc="0" normalizeH="0" baseline="0" noProof="0" dirty="0">
                <a:ln>
                  <a:noFill/>
                </a:ln>
                <a:solidFill>
                  <a:srgbClr val="1D1D1B"/>
                </a:solidFill>
                <a:effectLst/>
                <a:uLnTx/>
                <a:uFillTx/>
                <a:latin typeface="Arial" panose="020B0604020202020204"/>
                <a:ea typeface="+mn-ea"/>
                <a:cs typeface="Arial" panose="020B0604020202020204" pitchFamily="34" charset="0"/>
              </a:rPr>
            </a:br>
            <a:r>
              <a:rPr kumimoji="0" lang="en-GB" sz="1200" b="0" i="0" u="none" strike="noStrike" kern="1200" cap="none" spc="0" normalizeH="0" baseline="0" noProof="0" dirty="0">
                <a:ln>
                  <a:noFill/>
                </a:ln>
                <a:solidFill>
                  <a:srgbClr val="1D1D1B"/>
                </a:solidFill>
                <a:effectLst/>
                <a:uLnTx/>
                <a:uFillTx/>
                <a:latin typeface="Arial" panose="020B0604020202020204"/>
                <a:ea typeface="+mn-ea"/>
                <a:cs typeface="Arial" panose="020B0604020202020204" pitchFamily="34" charset="0"/>
              </a:rPr>
              <a:t>New Cairo,</a:t>
            </a:r>
            <a:br>
              <a:rPr kumimoji="0" lang="en-GB" sz="1200" b="0" i="0" u="none" strike="noStrike" kern="1200" cap="none" spc="0" normalizeH="0" baseline="0" noProof="0" dirty="0">
                <a:ln>
                  <a:noFill/>
                </a:ln>
                <a:solidFill>
                  <a:srgbClr val="1D1D1B"/>
                </a:solidFill>
                <a:effectLst/>
                <a:uLnTx/>
                <a:uFillTx/>
                <a:latin typeface="Arial" panose="020B0604020202020204"/>
                <a:ea typeface="+mn-ea"/>
                <a:cs typeface="Arial" panose="020B0604020202020204" pitchFamily="34" charset="0"/>
              </a:rPr>
            </a:br>
            <a:r>
              <a:rPr kumimoji="0" lang="en-GB" sz="1200" b="0" i="0" u="none" strike="noStrike" kern="1200" cap="none" spc="0" normalizeH="0" baseline="0" noProof="0" dirty="0">
                <a:ln>
                  <a:noFill/>
                </a:ln>
                <a:solidFill>
                  <a:srgbClr val="1D1D1B"/>
                </a:solidFill>
                <a:effectLst/>
                <a:uLnTx/>
                <a:uFillTx/>
                <a:latin typeface="Arial" panose="020B0604020202020204"/>
                <a:ea typeface="+mn-ea"/>
                <a:cs typeface="Arial" panose="020B0604020202020204" pitchFamily="34" charset="0"/>
              </a:rPr>
              <a:t>Cairo</a:t>
            </a:r>
            <a:br>
              <a:rPr kumimoji="0" lang="en-GB" sz="1200" b="0" i="0" u="none" strike="noStrike" kern="1200" cap="none" spc="0" normalizeH="0" baseline="0" noProof="0" dirty="0">
                <a:ln>
                  <a:noFill/>
                </a:ln>
                <a:solidFill>
                  <a:srgbClr val="1D1D1B"/>
                </a:solidFill>
                <a:effectLst/>
                <a:uLnTx/>
                <a:uFillTx/>
                <a:latin typeface="Arial" panose="020B0604020202020204"/>
                <a:ea typeface="+mn-ea"/>
                <a:cs typeface="Arial" panose="020B0604020202020204" pitchFamily="34" charset="0"/>
              </a:rPr>
            </a:br>
            <a:r>
              <a:rPr kumimoji="0" lang="en-GB" sz="1200" b="0" i="0" u="none" strike="noStrike" kern="1200" cap="none" spc="0" normalizeH="0" baseline="0" noProof="0" dirty="0">
                <a:ln>
                  <a:noFill/>
                </a:ln>
                <a:solidFill>
                  <a:srgbClr val="1D1D1B"/>
                </a:solidFill>
                <a:effectLst/>
                <a:uLnTx/>
                <a:uFillTx/>
                <a:latin typeface="Arial" panose="020B0604020202020204"/>
                <a:ea typeface="+mn-ea"/>
                <a:cs typeface="Arial" panose="020B0604020202020204" pitchFamily="34" charset="0"/>
              </a:rPr>
              <a:t>Egypt</a:t>
            </a:r>
          </a:p>
        </p:txBody>
      </p:sp>
      <p:sp>
        <p:nvSpPr>
          <p:cNvPr id="6" name="TextBox 5">
            <a:extLst>
              <a:ext uri="{FF2B5EF4-FFF2-40B4-BE49-F238E27FC236}">
                <a16:creationId xmlns:a16="http://schemas.microsoft.com/office/drawing/2014/main" id="{494D8DB2-6808-65BD-9461-4923A6596AC1}"/>
              </a:ext>
            </a:extLst>
          </p:cNvPr>
          <p:cNvSpPr txBox="1"/>
          <p:nvPr userDrawn="1"/>
        </p:nvSpPr>
        <p:spPr>
          <a:xfrm>
            <a:off x="4733522" y="3895359"/>
            <a:ext cx="2052235" cy="1426031"/>
          </a:xfrm>
          <a:prstGeom prst="rect">
            <a:avLst/>
          </a:prstGeom>
          <a:noFill/>
        </p:spPr>
        <p:txBody>
          <a:bodyPr wrap="square" lIns="0" tIns="0" rIns="0" bIns="0" rtlCol="0">
            <a:spAutoFit/>
          </a:bodyPr>
          <a:lstStyle/>
          <a:p>
            <a:pPr defTabSz="372661">
              <a:spcAft>
                <a:spcPts val="244"/>
              </a:spcAft>
            </a:pPr>
            <a:r>
              <a:rPr lang="en-GB" sz="1400" b="1" dirty="0">
                <a:solidFill>
                  <a:schemeClr val="accent2"/>
                </a:solidFill>
                <a:cs typeface="Arial" panose="020B0604020202020204" pitchFamily="34" charset="0"/>
              </a:rPr>
              <a:t>Mauritania</a:t>
            </a:r>
          </a:p>
          <a:p>
            <a:pPr defTabSz="372661">
              <a:spcAft>
                <a:spcPts val="244"/>
              </a:spcAft>
            </a:pPr>
            <a:r>
              <a:rPr lang="es-ES" sz="1200" dirty="0">
                <a:solidFill>
                  <a:schemeClr val="tx1"/>
                </a:solidFill>
                <a:cs typeface="Arial" panose="020B0604020202020204" pitchFamily="34" charset="0"/>
              </a:rPr>
              <a:t>ILOT 0, 91-92,</a:t>
            </a:r>
            <a:br>
              <a:rPr lang="es-ES" sz="1200" dirty="0">
                <a:solidFill>
                  <a:schemeClr val="tx1"/>
                </a:solidFill>
                <a:cs typeface="Arial" panose="020B0604020202020204" pitchFamily="34" charset="0"/>
              </a:rPr>
            </a:br>
            <a:r>
              <a:rPr lang="es-ES" sz="1200" dirty="0">
                <a:solidFill>
                  <a:schemeClr val="tx1"/>
                </a:solidFill>
                <a:cs typeface="Arial" panose="020B0604020202020204" pitchFamily="34" charset="0"/>
              </a:rPr>
              <a:t>Rue </a:t>
            </a:r>
            <a:r>
              <a:rPr lang="es-ES" sz="1200" dirty="0" err="1">
                <a:solidFill>
                  <a:schemeClr val="tx1"/>
                </a:solidFill>
                <a:cs typeface="Arial" panose="020B0604020202020204" pitchFamily="34" charset="0"/>
              </a:rPr>
              <a:t>Mamadou</a:t>
            </a:r>
            <a:r>
              <a:rPr lang="es-ES" sz="1200" dirty="0">
                <a:solidFill>
                  <a:schemeClr val="tx1"/>
                </a:solidFill>
                <a:cs typeface="Arial" panose="020B0604020202020204" pitchFamily="34" charset="0"/>
              </a:rPr>
              <a:t> </a:t>
            </a:r>
            <a:r>
              <a:rPr lang="es-ES" sz="1200" dirty="0" err="1">
                <a:solidFill>
                  <a:schemeClr val="tx1"/>
                </a:solidFill>
                <a:cs typeface="Arial" panose="020B0604020202020204" pitchFamily="34" charset="0"/>
              </a:rPr>
              <a:t>Keita</a:t>
            </a:r>
            <a:r>
              <a:rPr lang="es-ES" sz="1200" dirty="0">
                <a:solidFill>
                  <a:schemeClr val="tx1"/>
                </a:solidFill>
                <a:cs typeface="Arial" panose="020B0604020202020204" pitchFamily="34" charset="0"/>
              </a:rPr>
              <a:t>,</a:t>
            </a:r>
            <a:br>
              <a:rPr lang="es-ES" sz="1200" dirty="0">
                <a:solidFill>
                  <a:schemeClr val="tx1"/>
                </a:solidFill>
                <a:cs typeface="Arial" panose="020B0604020202020204" pitchFamily="34" charset="0"/>
              </a:rPr>
            </a:br>
            <a:r>
              <a:rPr lang="es-ES" sz="1200" dirty="0">
                <a:solidFill>
                  <a:schemeClr val="tx1"/>
                </a:solidFill>
                <a:cs typeface="Arial" panose="020B0604020202020204" pitchFamily="34" charset="0"/>
              </a:rPr>
              <a:t>Tevragh Zeina,</a:t>
            </a:r>
          </a:p>
          <a:p>
            <a:pPr defTabSz="372661">
              <a:spcAft>
                <a:spcPts val="244"/>
              </a:spcAft>
            </a:pPr>
            <a:r>
              <a:rPr lang="es-ES" sz="1200" dirty="0">
                <a:solidFill>
                  <a:schemeClr val="tx1"/>
                </a:solidFill>
                <a:cs typeface="Arial" panose="020B0604020202020204" pitchFamily="34" charset="0"/>
              </a:rPr>
              <a:t>Nouakchott</a:t>
            </a:r>
          </a:p>
          <a:p>
            <a:pPr defTabSz="372661">
              <a:spcAft>
                <a:spcPts val="244"/>
              </a:spcAft>
            </a:pPr>
            <a:r>
              <a:rPr lang="es-ES" sz="1200" dirty="0">
                <a:solidFill>
                  <a:schemeClr val="tx1"/>
                </a:solidFill>
                <a:cs typeface="Arial" panose="020B0604020202020204" pitchFamily="34" charset="0"/>
              </a:rPr>
              <a:t>4973</a:t>
            </a:r>
          </a:p>
          <a:p>
            <a:pPr defTabSz="372661">
              <a:spcAft>
                <a:spcPts val="244"/>
              </a:spcAft>
            </a:pPr>
            <a:r>
              <a:rPr lang="es-ES" sz="1200" dirty="0">
                <a:solidFill>
                  <a:schemeClr val="tx1"/>
                </a:solidFill>
                <a:cs typeface="Arial" panose="020B0604020202020204" pitchFamily="34" charset="0"/>
              </a:rPr>
              <a:t>Mauritania</a:t>
            </a:r>
          </a:p>
        </p:txBody>
      </p:sp>
    </p:spTree>
    <p:extLst>
      <p:ext uri="{BB962C8B-B14F-4D97-AF65-F5344CB8AC3E}">
        <p14:creationId xmlns:p14="http://schemas.microsoft.com/office/powerpoint/2010/main" val="360465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38" Type="http://schemas.openxmlformats.org/officeDocument/2006/relationships/image" Target="../media/image3.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34" Type="http://schemas.openxmlformats.org/officeDocument/2006/relationships/image" Target="../media/image1.emf"/><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oleObject" Target="../embeddings/oleObject2.bin"/><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tags" Target="../tags/tag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theme" Target="../theme/theme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35" Type="http://schemas.openxmlformats.org/officeDocument/2006/relationships/image" Target="../media/image2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34" Type="http://schemas.openxmlformats.org/officeDocument/2006/relationships/tags" Target="../tags/tag4.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theme" Target="../theme/theme3.xml"/><Relationship Id="rId38" Type="http://schemas.openxmlformats.org/officeDocument/2006/relationships/image" Target="../media/image3.svg"/><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slideLayout" Target="../slideLayouts/slideLayout91.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slideLayout" Target="../slideLayouts/slideLayout94.xml"/><Relationship Id="rId37" Type="http://schemas.openxmlformats.org/officeDocument/2006/relationships/image" Target="../media/image2.png"/><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36" Type="http://schemas.openxmlformats.org/officeDocument/2006/relationships/image" Target="../media/image1.emf"/><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slideLayout" Target="../slideLayouts/slideLayout93.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35" Type="http://schemas.openxmlformats.org/officeDocument/2006/relationships/oleObject" Target="../embeddings/oleObject3.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E7CCAE0-182D-47FA-B11F-BECF12185B34}"/>
              </a:ext>
            </a:extLst>
          </p:cNvPr>
          <p:cNvGraphicFramePr>
            <a:graphicFrameLocks noChangeAspect="1"/>
          </p:cNvGraphicFramePr>
          <p:nvPr userDrawn="1">
            <p:custDataLst>
              <p:tags r:id="rId34"/>
            </p:custDataLst>
            <p:extLst>
              <p:ext uri="{D42A27DB-BD31-4B8C-83A1-F6EECF244321}">
                <p14:modId xmlns:p14="http://schemas.microsoft.com/office/powerpoint/2010/main" val="17363995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5" imgW="425" imgH="424" progId="TCLayout.ActiveDocument.1">
                  <p:embed/>
                </p:oleObj>
              </mc:Choice>
              <mc:Fallback>
                <p:oleObj name="think-cell Slide" r:id="rId35" imgW="425" imgH="424" progId="TCLayout.ActiveDocument.1">
                  <p:embed/>
                  <p:pic>
                    <p:nvPicPr>
                      <p:cNvPr id="7" name="Object 6" hidden="1">
                        <a:extLst>
                          <a:ext uri="{FF2B5EF4-FFF2-40B4-BE49-F238E27FC236}">
                            <a16:creationId xmlns:a16="http://schemas.microsoft.com/office/drawing/2014/main" id="{5E7CCAE0-182D-47FA-B11F-BECF12185B34}"/>
                          </a:ext>
                        </a:extLst>
                      </p:cNvPr>
                      <p:cNvPicPr/>
                      <p:nvPr/>
                    </p:nvPicPr>
                    <p:blipFill>
                      <a:blip r:embed="rId36"/>
                      <a:stretch>
                        <a:fillRect/>
                      </a:stretch>
                    </p:blipFill>
                    <p:spPr>
                      <a:xfrm>
                        <a:off x="1588" y="1588"/>
                        <a:ext cx="1588" cy="1588"/>
                      </a:xfrm>
                      <a:prstGeom prst="rect">
                        <a:avLst/>
                      </a:prstGeom>
                    </p:spPr>
                  </p:pic>
                </p:oleObj>
              </mc:Fallback>
            </mc:AlternateContent>
          </a:graphicData>
        </a:graphic>
      </p:graphicFrame>
      <p:pic>
        <p:nvPicPr>
          <p:cNvPr id="10" name="Graphic 9">
            <a:extLst>
              <a:ext uri="{FF2B5EF4-FFF2-40B4-BE49-F238E27FC236}">
                <a16:creationId xmlns:a16="http://schemas.microsoft.com/office/drawing/2014/main" id="{6CA3E27A-A130-4A32-AC6A-52B020BF208D}"/>
              </a:ext>
            </a:extLst>
          </p:cNvPr>
          <p:cNvPicPr>
            <a:picLocks noChangeAspect="1"/>
          </p:cNvPicPr>
          <p:nvPr userDrawn="1"/>
        </p:nvPicPr>
        <p:blipFill>
          <a:blip r:embed="rId37" cstate="print">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371475" y="6304498"/>
            <a:ext cx="896400" cy="287241"/>
          </a:xfrm>
          <a:prstGeom prst="rect">
            <a:avLst/>
          </a:prstGeom>
        </p:spPr>
      </p:pic>
      <p:sp>
        <p:nvSpPr>
          <p:cNvPr id="2" name="Title Placeholder 1">
            <a:extLst>
              <a:ext uri="{FF2B5EF4-FFF2-40B4-BE49-F238E27FC236}">
                <a16:creationId xmlns:a16="http://schemas.microsoft.com/office/drawing/2014/main" id="{C18337A3-02B2-4286-B19C-B169A2B2546C}"/>
              </a:ext>
            </a:extLst>
          </p:cNvPr>
          <p:cNvSpPr>
            <a:spLocks noGrp="1"/>
          </p:cNvSpPr>
          <p:nvPr>
            <p:ph type="title"/>
          </p:nvPr>
        </p:nvSpPr>
        <p:spPr>
          <a:xfrm>
            <a:off x="374402" y="553502"/>
            <a:ext cx="9155311" cy="422812"/>
          </a:xfrm>
          <a:prstGeom prst="rect">
            <a:avLst/>
          </a:prstGeom>
        </p:spPr>
        <p:txBody>
          <a:bodyPr vert="horz" lIns="0" tIns="0" rIns="0" bIns="0" rtlCol="0" anchor="t" anchorCtr="0">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449BD091-7BA0-4AF5-8187-A7A2B8EACC4A}"/>
              </a:ext>
            </a:extLst>
          </p:cNvPr>
          <p:cNvSpPr>
            <a:spLocks noGrp="1"/>
          </p:cNvSpPr>
          <p:nvPr>
            <p:ph type="body" idx="1"/>
          </p:nvPr>
        </p:nvSpPr>
        <p:spPr>
          <a:xfrm>
            <a:off x="375346" y="1200151"/>
            <a:ext cx="9155311" cy="471328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FD71FCCC-38B1-4DAA-81BD-9B7137F54253}"/>
              </a:ext>
            </a:extLst>
          </p:cNvPr>
          <p:cNvSpPr>
            <a:spLocks noGrp="1"/>
          </p:cNvSpPr>
          <p:nvPr>
            <p:ph type="ftr" sz="quarter" idx="3"/>
          </p:nvPr>
        </p:nvSpPr>
        <p:spPr>
          <a:xfrm>
            <a:off x="4046587" y="6265867"/>
            <a:ext cx="5111651" cy="365125"/>
          </a:xfrm>
          <a:prstGeom prst="rect">
            <a:avLst/>
          </a:prstGeom>
        </p:spPr>
        <p:txBody>
          <a:bodyPr vert="horz" lIns="0" tIns="0" rIns="0" bIns="0" rtlCol="0" anchor="ctr"/>
          <a:lstStyle>
            <a:lvl1pPr algn="r">
              <a:defRPr sz="800" b="0">
                <a:solidFill>
                  <a:schemeClr val="tx1"/>
                </a:solidFill>
              </a:defRPr>
            </a:lvl1pPr>
          </a:lstStyle>
          <a:p>
            <a:r>
              <a:rPr lang="en-GB"/>
              <a:t>2022 Full Year Results Presentation, April 2023</a:t>
            </a:r>
            <a:endParaRPr lang="en-GB" dirty="0"/>
          </a:p>
        </p:txBody>
      </p:sp>
      <p:sp>
        <p:nvSpPr>
          <p:cNvPr id="6" name="Slide Number Placeholder 5">
            <a:extLst>
              <a:ext uri="{FF2B5EF4-FFF2-40B4-BE49-F238E27FC236}">
                <a16:creationId xmlns:a16="http://schemas.microsoft.com/office/drawing/2014/main" id="{7CBF57C8-3ED4-43C2-8C2F-A9567E09276C}"/>
              </a:ext>
            </a:extLst>
          </p:cNvPr>
          <p:cNvSpPr>
            <a:spLocks noGrp="1"/>
          </p:cNvSpPr>
          <p:nvPr>
            <p:ph type="sldNum" sz="quarter" idx="4"/>
          </p:nvPr>
        </p:nvSpPr>
        <p:spPr>
          <a:xfrm>
            <a:off x="9158238" y="6265867"/>
            <a:ext cx="371475" cy="365125"/>
          </a:xfrm>
          <a:prstGeom prst="rect">
            <a:avLst/>
          </a:prstGeom>
        </p:spPr>
        <p:txBody>
          <a:bodyPr vert="horz" lIns="0" tIns="0" rIns="0" bIns="0" rtlCol="0" anchor="ctr"/>
          <a:lstStyle>
            <a:lvl1pPr algn="r">
              <a:defRPr sz="800">
                <a:solidFill>
                  <a:schemeClr val="tx1"/>
                </a:solidFill>
              </a:defRPr>
            </a:lvl1pPr>
          </a:lstStyle>
          <a:p>
            <a:fld id="{88476D58-9353-4E68-BA19-6B4C3BA837E1}" type="slidenum">
              <a:rPr lang="en-GB" smtClean="0"/>
              <a:pPr/>
              <a:t>‹#›</a:t>
            </a:fld>
            <a:endParaRPr lang="en-GB" dirty="0"/>
          </a:p>
        </p:txBody>
      </p:sp>
    </p:spTree>
    <p:extLst>
      <p:ext uri="{BB962C8B-B14F-4D97-AF65-F5344CB8AC3E}">
        <p14:creationId xmlns:p14="http://schemas.microsoft.com/office/powerpoint/2010/main" val="2832439626"/>
      </p:ext>
    </p:extLst>
  </p:cSld>
  <p:clrMap bg1="lt1" tx1="dk1" bg2="lt2" tx2="dk2" accent1="accent1" accent2="accent2" accent3="accent3" accent4="accent4" accent5="accent5" accent6="accent6" hlink="hlink" folHlink="folHlink"/>
  <p:sldLayoutIdLst>
    <p:sldLayoutId id="2147483692" r:id="rId1"/>
    <p:sldLayoutId id="2147483707" r:id="rId2"/>
    <p:sldLayoutId id="2147483708" r:id="rId3"/>
    <p:sldLayoutId id="2147483710" r:id="rId4"/>
    <p:sldLayoutId id="2147483709" r:id="rId5"/>
    <p:sldLayoutId id="2147483661" r:id="rId6"/>
    <p:sldLayoutId id="2147483674" r:id="rId7"/>
    <p:sldLayoutId id="2147483698" r:id="rId8"/>
    <p:sldLayoutId id="2147483699" r:id="rId9"/>
    <p:sldLayoutId id="2147483694" r:id="rId10"/>
    <p:sldLayoutId id="2147483695" r:id="rId11"/>
    <p:sldLayoutId id="2147483696" r:id="rId12"/>
    <p:sldLayoutId id="2147483697" r:id="rId13"/>
    <p:sldLayoutId id="2147483700" r:id="rId14"/>
    <p:sldLayoutId id="2147483650" r:id="rId15"/>
    <p:sldLayoutId id="2147483652" r:id="rId16"/>
    <p:sldLayoutId id="2147483677" r:id="rId17"/>
    <p:sldLayoutId id="2147483678" r:id="rId18"/>
    <p:sldLayoutId id="2147483693" r:id="rId19"/>
    <p:sldLayoutId id="2147483681" r:id="rId20"/>
    <p:sldLayoutId id="2147483679" r:id="rId21"/>
    <p:sldLayoutId id="2147483682" r:id="rId22"/>
    <p:sldLayoutId id="2147483680" r:id="rId23"/>
    <p:sldLayoutId id="2147483683" r:id="rId24"/>
    <p:sldLayoutId id="2147483675" r:id="rId25"/>
    <p:sldLayoutId id="2147483676" r:id="rId26"/>
    <p:sldLayoutId id="2147483654" r:id="rId27"/>
    <p:sldLayoutId id="2147483655" r:id="rId28"/>
    <p:sldLayoutId id="2147483687" r:id="rId29"/>
    <p:sldLayoutId id="2147483689" r:id="rId30"/>
    <p:sldLayoutId id="2147483711" r:id="rId31"/>
    <p:sldLayoutId id="2147483691"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742969" rtl="0" eaLnBrk="1" latinLnBrk="0" hangingPunct="1">
        <a:lnSpc>
          <a:spcPct val="90000"/>
        </a:lnSpc>
        <a:spcBef>
          <a:spcPct val="0"/>
        </a:spcBef>
        <a:buNone/>
        <a:defRPr sz="2600" b="1" kern="1200">
          <a:solidFill>
            <a:schemeClr val="accent2"/>
          </a:solidFill>
          <a:latin typeface="+mj-lt"/>
          <a:ea typeface="+mj-ea"/>
          <a:cs typeface="+mj-cs"/>
        </a:defRPr>
      </a:lvl1pPr>
    </p:titleStyle>
    <p:bodyStyle>
      <a:lvl1pPr marL="0" indent="0" algn="l" defTabSz="742969" rtl="0" eaLnBrk="1" latinLnBrk="0" hangingPunct="1">
        <a:lnSpc>
          <a:spcPct val="90000"/>
        </a:lnSpc>
        <a:spcBef>
          <a:spcPts val="975"/>
        </a:spcBef>
        <a:spcAft>
          <a:spcPts val="163"/>
        </a:spcAft>
        <a:buFont typeface="Arial" panose="020B0604020202020204" pitchFamily="34" charset="0"/>
        <a:buNone/>
        <a:defRPr sz="1600" b="1" kern="1200">
          <a:solidFill>
            <a:schemeClr val="accent2"/>
          </a:solidFill>
          <a:latin typeface="+mn-lt"/>
          <a:ea typeface="+mn-ea"/>
          <a:cs typeface="+mn-cs"/>
        </a:defRPr>
      </a:lvl1pPr>
      <a:lvl2pPr marL="0" indent="0" algn="l" defTabSz="742969" rtl="0" eaLnBrk="1" latinLnBrk="0" hangingPunct="1">
        <a:lnSpc>
          <a:spcPct val="90000"/>
        </a:lnSpc>
        <a:spcBef>
          <a:spcPts val="406"/>
        </a:spcBef>
        <a:spcAft>
          <a:spcPts val="325"/>
        </a:spcAft>
        <a:buClr>
          <a:schemeClr val="accent1"/>
        </a:buClr>
        <a:buFont typeface="Arial" panose="020B0604020202020204" pitchFamily="34" charset="0"/>
        <a:buNone/>
        <a:defRPr sz="1400" kern="1200">
          <a:solidFill>
            <a:schemeClr val="tx1"/>
          </a:solidFill>
          <a:latin typeface="+mn-lt"/>
          <a:ea typeface="+mn-ea"/>
          <a:cs typeface="+mn-cs"/>
        </a:defRPr>
      </a:lvl2pPr>
      <a:lvl3pPr marL="147045" indent="-147045" algn="l" defTabSz="742969" rtl="0" eaLnBrk="1" latinLnBrk="0" hangingPunct="1">
        <a:lnSpc>
          <a:spcPct val="90000"/>
        </a:lnSpc>
        <a:spcBef>
          <a:spcPts val="406"/>
        </a:spcBef>
        <a:spcAft>
          <a:spcPts val="325"/>
        </a:spcAft>
        <a:buClr>
          <a:schemeClr val="accent3"/>
        </a:buClr>
        <a:buFont typeface="Arial" panose="020B0604020202020204" pitchFamily="34" charset="0"/>
        <a:buChar char="•"/>
        <a:defRPr sz="1400" kern="1200">
          <a:solidFill>
            <a:schemeClr val="tx1"/>
          </a:solidFill>
          <a:latin typeface="+mn-lt"/>
          <a:ea typeface="+mn-ea"/>
          <a:cs typeface="+mn-cs"/>
        </a:defRPr>
      </a:lvl3pPr>
      <a:lvl4pPr marL="290223" indent="-143176" algn="l" defTabSz="742969" rtl="0" eaLnBrk="1" latinLnBrk="0" hangingPunct="1">
        <a:lnSpc>
          <a:spcPct val="90000"/>
        </a:lnSpc>
        <a:spcBef>
          <a:spcPts val="163"/>
        </a:spcBef>
        <a:spcAft>
          <a:spcPts val="325"/>
        </a:spcAft>
        <a:buClr>
          <a:schemeClr val="accent3"/>
        </a:buClr>
        <a:buFont typeface="Arial" panose="020B0604020202020204" pitchFamily="34" charset="0"/>
        <a:buChar char="•"/>
        <a:defRPr sz="1200" kern="1200">
          <a:solidFill>
            <a:schemeClr val="tx1"/>
          </a:solidFill>
          <a:latin typeface="+mn-lt"/>
          <a:ea typeface="+mn-ea"/>
          <a:cs typeface="+mn-cs"/>
        </a:defRPr>
      </a:lvl4pPr>
      <a:lvl5pPr marL="437268" indent="-147045" algn="l" defTabSz="742969" rtl="0" eaLnBrk="1" latinLnBrk="0" hangingPunct="1">
        <a:lnSpc>
          <a:spcPct val="90000"/>
        </a:lnSpc>
        <a:spcBef>
          <a:spcPts val="163"/>
        </a:spcBef>
        <a:spcAft>
          <a:spcPts val="325"/>
        </a:spcAft>
        <a:buClr>
          <a:schemeClr val="accent3"/>
        </a:buClr>
        <a:buFont typeface="Arial" panose="020B0604020202020204" pitchFamily="34" charset="0"/>
        <a:buChar char="•"/>
        <a:defRPr sz="1200" kern="1200">
          <a:solidFill>
            <a:schemeClr val="tx1"/>
          </a:solidFill>
          <a:latin typeface="+mn-lt"/>
          <a:ea typeface="+mn-ea"/>
          <a:cs typeface="+mn-cs"/>
        </a:defRPr>
      </a:lvl5pPr>
      <a:lvl6pPr marL="2043164"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648"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132"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617"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69" rtl="0" eaLnBrk="1" latinLnBrk="0" hangingPunct="1">
        <a:defRPr sz="1463" kern="1200">
          <a:solidFill>
            <a:schemeClr val="tx1"/>
          </a:solidFill>
          <a:latin typeface="+mn-lt"/>
          <a:ea typeface="+mn-ea"/>
          <a:cs typeface="+mn-cs"/>
        </a:defRPr>
      </a:lvl1pPr>
      <a:lvl2pPr marL="371484" algn="l" defTabSz="742969" rtl="0" eaLnBrk="1" latinLnBrk="0" hangingPunct="1">
        <a:defRPr sz="1463" kern="1200">
          <a:solidFill>
            <a:schemeClr val="tx1"/>
          </a:solidFill>
          <a:latin typeface="+mn-lt"/>
          <a:ea typeface="+mn-ea"/>
          <a:cs typeface="+mn-cs"/>
        </a:defRPr>
      </a:lvl2pPr>
      <a:lvl3pPr marL="742969" algn="l" defTabSz="742969" rtl="0" eaLnBrk="1" latinLnBrk="0" hangingPunct="1">
        <a:defRPr sz="1463" kern="1200">
          <a:solidFill>
            <a:schemeClr val="tx1"/>
          </a:solidFill>
          <a:latin typeface="+mn-lt"/>
          <a:ea typeface="+mn-ea"/>
          <a:cs typeface="+mn-cs"/>
        </a:defRPr>
      </a:lvl3pPr>
      <a:lvl4pPr marL="1114453" algn="l" defTabSz="742969" rtl="0" eaLnBrk="1" latinLnBrk="0" hangingPunct="1">
        <a:defRPr sz="1463" kern="1200">
          <a:solidFill>
            <a:schemeClr val="tx1"/>
          </a:solidFill>
          <a:latin typeface="+mn-lt"/>
          <a:ea typeface="+mn-ea"/>
          <a:cs typeface="+mn-cs"/>
        </a:defRPr>
      </a:lvl4pPr>
      <a:lvl5pPr marL="1485937" algn="l" defTabSz="742969" rtl="0" eaLnBrk="1" latinLnBrk="0" hangingPunct="1">
        <a:defRPr sz="1463" kern="1200">
          <a:solidFill>
            <a:schemeClr val="tx1"/>
          </a:solidFill>
          <a:latin typeface="+mn-lt"/>
          <a:ea typeface="+mn-ea"/>
          <a:cs typeface="+mn-cs"/>
        </a:defRPr>
      </a:lvl5pPr>
      <a:lvl6pPr marL="1857421" algn="l" defTabSz="742969" rtl="0" eaLnBrk="1" latinLnBrk="0" hangingPunct="1">
        <a:defRPr sz="1463" kern="1200">
          <a:solidFill>
            <a:schemeClr val="tx1"/>
          </a:solidFill>
          <a:latin typeface="+mn-lt"/>
          <a:ea typeface="+mn-ea"/>
          <a:cs typeface="+mn-cs"/>
        </a:defRPr>
      </a:lvl6pPr>
      <a:lvl7pPr marL="2228906" algn="l" defTabSz="742969" rtl="0" eaLnBrk="1" latinLnBrk="0" hangingPunct="1">
        <a:defRPr sz="1463" kern="1200">
          <a:solidFill>
            <a:schemeClr val="tx1"/>
          </a:solidFill>
          <a:latin typeface="+mn-lt"/>
          <a:ea typeface="+mn-ea"/>
          <a:cs typeface="+mn-cs"/>
        </a:defRPr>
      </a:lvl7pPr>
      <a:lvl8pPr marL="2600390" algn="l" defTabSz="742969" rtl="0" eaLnBrk="1" latinLnBrk="0" hangingPunct="1">
        <a:defRPr sz="1463" kern="1200">
          <a:solidFill>
            <a:schemeClr val="tx1"/>
          </a:solidFill>
          <a:latin typeface="+mn-lt"/>
          <a:ea typeface="+mn-ea"/>
          <a:cs typeface="+mn-cs"/>
        </a:defRPr>
      </a:lvl8pPr>
      <a:lvl9pPr marL="2971874" algn="l" defTabSz="742969" rtl="0" eaLnBrk="1" latinLnBrk="0" hangingPunct="1">
        <a:defRPr sz="146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46" userDrawn="1">
          <p15:clr>
            <a:srgbClr val="F26B43"/>
          </p15:clr>
        </p15:guide>
        <p15:guide id="2" pos="6004" userDrawn="1">
          <p15:clr>
            <a:srgbClr val="F26B43"/>
          </p15:clr>
        </p15:guide>
        <p15:guide id="3" pos="234" userDrawn="1">
          <p15:clr>
            <a:srgbClr val="F26B43"/>
          </p15:clr>
        </p15:guide>
        <p15:guide id="4" orient="horz" pos="3725" userDrawn="1">
          <p15:clr>
            <a:srgbClr val="F26B43"/>
          </p15:clr>
        </p15:guide>
        <p15:guide id="5" orient="horz" pos="75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E7CCAE0-182D-47FA-B11F-BECF12185B34}"/>
              </a:ext>
            </a:extLst>
          </p:cNvPr>
          <p:cNvGraphicFramePr>
            <a:graphicFrameLocks noChangeAspect="1"/>
          </p:cNvGraphicFramePr>
          <p:nvPr userDrawn="1">
            <p:custDataLst>
              <p:tags r:id="rId32"/>
            </p:custDataLst>
            <p:extLst>
              <p:ext uri="{D42A27DB-BD31-4B8C-83A1-F6EECF244321}">
                <p14:modId xmlns:p14="http://schemas.microsoft.com/office/powerpoint/2010/main" val="17363995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3" imgW="425" imgH="424" progId="TCLayout.ActiveDocument.1">
                  <p:embed/>
                </p:oleObj>
              </mc:Choice>
              <mc:Fallback>
                <p:oleObj name="think-cell Slide" r:id="rId33" imgW="425" imgH="424" progId="TCLayout.ActiveDocument.1">
                  <p:embed/>
                  <p:pic>
                    <p:nvPicPr>
                      <p:cNvPr id="7" name="Object 6" hidden="1">
                        <a:extLst>
                          <a:ext uri="{FF2B5EF4-FFF2-40B4-BE49-F238E27FC236}">
                            <a16:creationId xmlns:a16="http://schemas.microsoft.com/office/drawing/2014/main" id="{5E7CCAE0-182D-47FA-B11F-BECF12185B34}"/>
                          </a:ext>
                        </a:extLst>
                      </p:cNvPr>
                      <p:cNvPicPr/>
                      <p:nvPr/>
                    </p:nvPicPr>
                    <p:blipFill>
                      <a:blip r:embed="rId34"/>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C18337A3-02B2-4286-B19C-B169A2B2546C}"/>
              </a:ext>
            </a:extLst>
          </p:cNvPr>
          <p:cNvSpPr>
            <a:spLocks noGrp="1"/>
          </p:cNvSpPr>
          <p:nvPr>
            <p:ph type="title"/>
          </p:nvPr>
        </p:nvSpPr>
        <p:spPr>
          <a:xfrm>
            <a:off x="374402" y="553502"/>
            <a:ext cx="9155311" cy="422812"/>
          </a:xfrm>
          <a:prstGeom prst="rect">
            <a:avLst/>
          </a:prstGeom>
        </p:spPr>
        <p:txBody>
          <a:bodyPr vert="horz" lIns="0" tIns="0" rIns="0" bIns="0" rtlCol="0" anchor="t" anchorCtr="0">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449BD091-7BA0-4AF5-8187-A7A2B8EACC4A}"/>
              </a:ext>
            </a:extLst>
          </p:cNvPr>
          <p:cNvSpPr>
            <a:spLocks noGrp="1"/>
          </p:cNvSpPr>
          <p:nvPr>
            <p:ph type="body" idx="1"/>
          </p:nvPr>
        </p:nvSpPr>
        <p:spPr>
          <a:xfrm>
            <a:off x="375346" y="1200151"/>
            <a:ext cx="9155311" cy="471328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FD71FCCC-38B1-4DAA-81BD-9B7137F54253}"/>
              </a:ext>
            </a:extLst>
          </p:cNvPr>
          <p:cNvSpPr>
            <a:spLocks noGrp="1"/>
          </p:cNvSpPr>
          <p:nvPr>
            <p:ph type="ftr" sz="quarter" idx="3"/>
          </p:nvPr>
        </p:nvSpPr>
        <p:spPr>
          <a:xfrm>
            <a:off x="4046587" y="6265867"/>
            <a:ext cx="5111651" cy="365125"/>
          </a:xfrm>
          <a:prstGeom prst="rect">
            <a:avLst/>
          </a:prstGeom>
        </p:spPr>
        <p:txBody>
          <a:bodyPr vert="horz" lIns="0" tIns="0" rIns="0" bIns="0" rtlCol="0" anchor="ctr"/>
          <a:lstStyle>
            <a:lvl1pPr algn="r">
              <a:defRPr sz="800" b="0">
                <a:solidFill>
                  <a:schemeClr val="tx1"/>
                </a:solidFill>
              </a:defRPr>
            </a:lvl1pPr>
          </a:lstStyle>
          <a:p>
            <a:r>
              <a:rPr lang="en-GB"/>
              <a:t>2022 Full Year Results Presentation, April 2023</a:t>
            </a:r>
            <a:endParaRPr lang="en-GB" dirty="0"/>
          </a:p>
        </p:txBody>
      </p:sp>
      <p:sp>
        <p:nvSpPr>
          <p:cNvPr id="6" name="Slide Number Placeholder 5">
            <a:extLst>
              <a:ext uri="{FF2B5EF4-FFF2-40B4-BE49-F238E27FC236}">
                <a16:creationId xmlns:a16="http://schemas.microsoft.com/office/drawing/2014/main" id="{7CBF57C8-3ED4-43C2-8C2F-A9567E09276C}"/>
              </a:ext>
            </a:extLst>
          </p:cNvPr>
          <p:cNvSpPr>
            <a:spLocks noGrp="1"/>
          </p:cNvSpPr>
          <p:nvPr>
            <p:ph type="sldNum" sz="quarter" idx="4"/>
          </p:nvPr>
        </p:nvSpPr>
        <p:spPr>
          <a:xfrm>
            <a:off x="9158238" y="6265867"/>
            <a:ext cx="371475" cy="365125"/>
          </a:xfrm>
          <a:prstGeom prst="rect">
            <a:avLst/>
          </a:prstGeom>
        </p:spPr>
        <p:txBody>
          <a:bodyPr vert="horz" lIns="0" tIns="0" rIns="0" bIns="0" rtlCol="0" anchor="ctr"/>
          <a:lstStyle>
            <a:lvl1pPr algn="r">
              <a:defRPr sz="800">
                <a:solidFill>
                  <a:schemeClr val="tx1"/>
                </a:solidFill>
              </a:defRPr>
            </a:lvl1pPr>
          </a:lstStyle>
          <a:p>
            <a:fld id="{88476D58-9353-4E68-BA19-6B4C3BA837E1}" type="slidenum">
              <a:rPr lang="en-GB" smtClean="0"/>
              <a:pPr/>
              <a:t>‹#›</a:t>
            </a:fld>
            <a:endParaRPr lang="en-GB" dirty="0"/>
          </a:p>
        </p:txBody>
      </p:sp>
      <p:pic>
        <p:nvPicPr>
          <p:cNvPr id="8" name="Picture 7" descr="Logo&#10;&#10;Description automatically generated">
            <a:extLst>
              <a:ext uri="{FF2B5EF4-FFF2-40B4-BE49-F238E27FC236}">
                <a16:creationId xmlns:a16="http://schemas.microsoft.com/office/drawing/2014/main" id="{67E06118-1D83-4718-E899-2F42603E7456}"/>
              </a:ext>
            </a:extLst>
          </p:cNvPr>
          <p:cNvPicPr>
            <a:picLocks noChangeAspect="1"/>
          </p:cNvPicPr>
          <p:nvPr userDrawn="1"/>
        </p:nvPicPr>
        <p:blipFill>
          <a:blip r:embed="rId35"/>
          <a:stretch>
            <a:fillRect/>
          </a:stretch>
        </p:blipFill>
        <p:spPr>
          <a:xfrm>
            <a:off x="219075" y="6147919"/>
            <a:ext cx="1203300" cy="600397"/>
          </a:xfrm>
          <a:prstGeom prst="rect">
            <a:avLst/>
          </a:prstGeom>
        </p:spPr>
      </p:pic>
    </p:spTree>
    <p:extLst>
      <p:ext uri="{BB962C8B-B14F-4D97-AF65-F5344CB8AC3E}">
        <p14:creationId xmlns:p14="http://schemas.microsoft.com/office/powerpoint/2010/main" val="339141228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 id="2147483740" r:id="rId28"/>
    <p:sldLayoutId id="2147483741" r:id="rId29"/>
    <p:sldLayoutId id="2147483742"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742969" rtl="0" eaLnBrk="1" latinLnBrk="0" hangingPunct="1">
        <a:lnSpc>
          <a:spcPct val="90000"/>
        </a:lnSpc>
        <a:spcBef>
          <a:spcPct val="0"/>
        </a:spcBef>
        <a:buNone/>
        <a:defRPr sz="2600" b="1" kern="1200">
          <a:solidFill>
            <a:schemeClr val="accent2"/>
          </a:solidFill>
          <a:latin typeface="+mj-lt"/>
          <a:ea typeface="+mj-ea"/>
          <a:cs typeface="+mj-cs"/>
        </a:defRPr>
      </a:lvl1pPr>
    </p:titleStyle>
    <p:bodyStyle>
      <a:lvl1pPr marL="0" indent="0" algn="l" defTabSz="742969" rtl="0" eaLnBrk="1" latinLnBrk="0" hangingPunct="1">
        <a:lnSpc>
          <a:spcPct val="90000"/>
        </a:lnSpc>
        <a:spcBef>
          <a:spcPts val="975"/>
        </a:spcBef>
        <a:spcAft>
          <a:spcPts val="163"/>
        </a:spcAft>
        <a:buFont typeface="Arial" panose="020B0604020202020204" pitchFamily="34" charset="0"/>
        <a:buNone/>
        <a:defRPr sz="1600" b="1" kern="1200">
          <a:solidFill>
            <a:schemeClr val="accent2"/>
          </a:solidFill>
          <a:latin typeface="+mn-lt"/>
          <a:ea typeface="+mn-ea"/>
          <a:cs typeface="+mn-cs"/>
        </a:defRPr>
      </a:lvl1pPr>
      <a:lvl2pPr marL="0" indent="0" algn="l" defTabSz="742969" rtl="0" eaLnBrk="1" latinLnBrk="0" hangingPunct="1">
        <a:lnSpc>
          <a:spcPct val="90000"/>
        </a:lnSpc>
        <a:spcBef>
          <a:spcPts val="406"/>
        </a:spcBef>
        <a:spcAft>
          <a:spcPts val="325"/>
        </a:spcAft>
        <a:buClr>
          <a:schemeClr val="accent1"/>
        </a:buClr>
        <a:buFont typeface="Arial" panose="020B0604020202020204" pitchFamily="34" charset="0"/>
        <a:buNone/>
        <a:defRPr sz="1400" kern="1200">
          <a:solidFill>
            <a:schemeClr val="tx1"/>
          </a:solidFill>
          <a:latin typeface="+mn-lt"/>
          <a:ea typeface="+mn-ea"/>
          <a:cs typeface="+mn-cs"/>
        </a:defRPr>
      </a:lvl2pPr>
      <a:lvl3pPr marL="147045" indent="-147045" algn="l" defTabSz="742969" rtl="0" eaLnBrk="1" latinLnBrk="0" hangingPunct="1">
        <a:lnSpc>
          <a:spcPct val="90000"/>
        </a:lnSpc>
        <a:spcBef>
          <a:spcPts val="406"/>
        </a:spcBef>
        <a:spcAft>
          <a:spcPts val="325"/>
        </a:spcAft>
        <a:buClr>
          <a:schemeClr val="accent3"/>
        </a:buClr>
        <a:buFont typeface="Arial" panose="020B0604020202020204" pitchFamily="34" charset="0"/>
        <a:buChar char="•"/>
        <a:defRPr sz="1400" kern="1200">
          <a:solidFill>
            <a:schemeClr val="tx1"/>
          </a:solidFill>
          <a:latin typeface="+mn-lt"/>
          <a:ea typeface="+mn-ea"/>
          <a:cs typeface="+mn-cs"/>
        </a:defRPr>
      </a:lvl3pPr>
      <a:lvl4pPr marL="290223" indent="-143176" algn="l" defTabSz="742969" rtl="0" eaLnBrk="1" latinLnBrk="0" hangingPunct="1">
        <a:lnSpc>
          <a:spcPct val="90000"/>
        </a:lnSpc>
        <a:spcBef>
          <a:spcPts val="163"/>
        </a:spcBef>
        <a:spcAft>
          <a:spcPts val="325"/>
        </a:spcAft>
        <a:buClr>
          <a:schemeClr val="accent3"/>
        </a:buClr>
        <a:buFont typeface="Arial" panose="020B0604020202020204" pitchFamily="34" charset="0"/>
        <a:buChar char="•"/>
        <a:defRPr sz="1200" kern="1200">
          <a:solidFill>
            <a:schemeClr val="tx1"/>
          </a:solidFill>
          <a:latin typeface="+mn-lt"/>
          <a:ea typeface="+mn-ea"/>
          <a:cs typeface="+mn-cs"/>
        </a:defRPr>
      </a:lvl4pPr>
      <a:lvl5pPr marL="437268" indent="-147045" algn="l" defTabSz="742969" rtl="0" eaLnBrk="1" latinLnBrk="0" hangingPunct="1">
        <a:lnSpc>
          <a:spcPct val="90000"/>
        </a:lnSpc>
        <a:spcBef>
          <a:spcPts val="163"/>
        </a:spcBef>
        <a:spcAft>
          <a:spcPts val="325"/>
        </a:spcAft>
        <a:buClr>
          <a:schemeClr val="accent3"/>
        </a:buClr>
        <a:buFont typeface="Arial" panose="020B0604020202020204" pitchFamily="34" charset="0"/>
        <a:buChar char="•"/>
        <a:defRPr sz="1200" kern="1200">
          <a:solidFill>
            <a:schemeClr val="tx1"/>
          </a:solidFill>
          <a:latin typeface="+mn-lt"/>
          <a:ea typeface="+mn-ea"/>
          <a:cs typeface="+mn-cs"/>
        </a:defRPr>
      </a:lvl5pPr>
      <a:lvl6pPr marL="2043164"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648"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132"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617"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69" rtl="0" eaLnBrk="1" latinLnBrk="0" hangingPunct="1">
        <a:defRPr sz="1463" kern="1200">
          <a:solidFill>
            <a:schemeClr val="tx1"/>
          </a:solidFill>
          <a:latin typeface="+mn-lt"/>
          <a:ea typeface="+mn-ea"/>
          <a:cs typeface="+mn-cs"/>
        </a:defRPr>
      </a:lvl1pPr>
      <a:lvl2pPr marL="371484" algn="l" defTabSz="742969" rtl="0" eaLnBrk="1" latinLnBrk="0" hangingPunct="1">
        <a:defRPr sz="1463" kern="1200">
          <a:solidFill>
            <a:schemeClr val="tx1"/>
          </a:solidFill>
          <a:latin typeface="+mn-lt"/>
          <a:ea typeface="+mn-ea"/>
          <a:cs typeface="+mn-cs"/>
        </a:defRPr>
      </a:lvl2pPr>
      <a:lvl3pPr marL="742969" algn="l" defTabSz="742969" rtl="0" eaLnBrk="1" latinLnBrk="0" hangingPunct="1">
        <a:defRPr sz="1463" kern="1200">
          <a:solidFill>
            <a:schemeClr val="tx1"/>
          </a:solidFill>
          <a:latin typeface="+mn-lt"/>
          <a:ea typeface="+mn-ea"/>
          <a:cs typeface="+mn-cs"/>
        </a:defRPr>
      </a:lvl3pPr>
      <a:lvl4pPr marL="1114453" algn="l" defTabSz="742969" rtl="0" eaLnBrk="1" latinLnBrk="0" hangingPunct="1">
        <a:defRPr sz="1463" kern="1200">
          <a:solidFill>
            <a:schemeClr val="tx1"/>
          </a:solidFill>
          <a:latin typeface="+mn-lt"/>
          <a:ea typeface="+mn-ea"/>
          <a:cs typeface="+mn-cs"/>
        </a:defRPr>
      </a:lvl4pPr>
      <a:lvl5pPr marL="1485937" algn="l" defTabSz="742969" rtl="0" eaLnBrk="1" latinLnBrk="0" hangingPunct="1">
        <a:defRPr sz="1463" kern="1200">
          <a:solidFill>
            <a:schemeClr val="tx1"/>
          </a:solidFill>
          <a:latin typeface="+mn-lt"/>
          <a:ea typeface="+mn-ea"/>
          <a:cs typeface="+mn-cs"/>
        </a:defRPr>
      </a:lvl5pPr>
      <a:lvl6pPr marL="1857421" algn="l" defTabSz="742969" rtl="0" eaLnBrk="1" latinLnBrk="0" hangingPunct="1">
        <a:defRPr sz="1463" kern="1200">
          <a:solidFill>
            <a:schemeClr val="tx1"/>
          </a:solidFill>
          <a:latin typeface="+mn-lt"/>
          <a:ea typeface="+mn-ea"/>
          <a:cs typeface="+mn-cs"/>
        </a:defRPr>
      </a:lvl6pPr>
      <a:lvl7pPr marL="2228906" algn="l" defTabSz="742969" rtl="0" eaLnBrk="1" latinLnBrk="0" hangingPunct="1">
        <a:defRPr sz="1463" kern="1200">
          <a:solidFill>
            <a:schemeClr val="tx1"/>
          </a:solidFill>
          <a:latin typeface="+mn-lt"/>
          <a:ea typeface="+mn-ea"/>
          <a:cs typeface="+mn-cs"/>
        </a:defRPr>
      </a:lvl7pPr>
      <a:lvl8pPr marL="2600390" algn="l" defTabSz="742969" rtl="0" eaLnBrk="1" latinLnBrk="0" hangingPunct="1">
        <a:defRPr sz="1463" kern="1200">
          <a:solidFill>
            <a:schemeClr val="tx1"/>
          </a:solidFill>
          <a:latin typeface="+mn-lt"/>
          <a:ea typeface="+mn-ea"/>
          <a:cs typeface="+mn-cs"/>
        </a:defRPr>
      </a:lvl8pPr>
      <a:lvl9pPr marL="2971874" algn="l" defTabSz="742969" rtl="0" eaLnBrk="1" latinLnBrk="0" hangingPunct="1">
        <a:defRPr sz="146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46">
          <p15:clr>
            <a:srgbClr val="F26B43"/>
          </p15:clr>
        </p15:guide>
        <p15:guide id="2" pos="6004">
          <p15:clr>
            <a:srgbClr val="F26B43"/>
          </p15:clr>
        </p15:guide>
        <p15:guide id="3" pos="234">
          <p15:clr>
            <a:srgbClr val="F26B43"/>
          </p15:clr>
        </p15:guide>
        <p15:guide id="4" orient="horz" pos="3725">
          <p15:clr>
            <a:srgbClr val="F26B43"/>
          </p15:clr>
        </p15:guide>
        <p15:guide id="5" orient="horz" pos="75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E7CCAE0-182D-47FA-B11F-BECF12185B34}"/>
              </a:ext>
            </a:extLst>
          </p:cNvPr>
          <p:cNvGraphicFramePr>
            <a:graphicFrameLocks noChangeAspect="1"/>
          </p:cNvGraphicFramePr>
          <p:nvPr userDrawn="1">
            <p:custDataLst>
              <p:tags r:id="rId34"/>
            </p:custDataLst>
            <p:extLst>
              <p:ext uri="{D42A27DB-BD31-4B8C-83A1-F6EECF244321}">
                <p14:modId xmlns:p14="http://schemas.microsoft.com/office/powerpoint/2010/main" val="17363995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5" imgW="425" imgH="424" progId="TCLayout.ActiveDocument.1">
                  <p:embed/>
                </p:oleObj>
              </mc:Choice>
              <mc:Fallback>
                <p:oleObj name="think-cell Slide" r:id="rId35" imgW="425" imgH="424" progId="TCLayout.ActiveDocument.1">
                  <p:embed/>
                  <p:pic>
                    <p:nvPicPr>
                      <p:cNvPr id="7" name="Object 6" hidden="1">
                        <a:extLst>
                          <a:ext uri="{FF2B5EF4-FFF2-40B4-BE49-F238E27FC236}">
                            <a16:creationId xmlns:a16="http://schemas.microsoft.com/office/drawing/2014/main" id="{5E7CCAE0-182D-47FA-B11F-BECF12185B34}"/>
                          </a:ext>
                        </a:extLst>
                      </p:cNvPr>
                      <p:cNvPicPr/>
                      <p:nvPr/>
                    </p:nvPicPr>
                    <p:blipFill>
                      <a:blip r:embed="rId36"/>
                      <a:stretch>
                        <a:fillRect/>
                      </a:stretch>
                    </p:blipFill>
                    <p:spPr>
                      <a:xfrm>
                        <a:off x="1588" y="1588"/>
                        <a:ext cx="1588" cy="1588"/>
                      </a:xfrm>
                      <a:prstGeom prst="rect">
                        <a:avLst/>
                      </a:prstGeom>
                    </p:spPr>
                  </p:pic>
                </p:oleObj>
              </mc:Fallback>
            </mc:AlternateContent>
          </a:graphicData>
        </a:graphic>
      </p:graphicFrame>
      <p:pic>
        <p:nvPicPr>
          <p:cNvPr id="10" name="Graphic 9">
            <a:extLst>
              <a:ext uri="{FF2B5EF4-FFF2-40B4-BE49-F238E27FC236}">
                <a16:creationId xmlns:a16="http://schemas.microsoft.com/office/drawing/2014/main" id="{6CA3E27A-A130-4A32-AC6A-52B020BF208D}"/>
              </a:ext>
            </a:extLst>
          </p:cNvPr>
          <p:cNvPicPr>
            <a:picLocks noChangeAspect="1"/>
          </p:cNvPicPr>
          <p:nvPr userDrawn="1"/>
        </p:nvPicPr>
        <p:blipFill>
          <a:blip r:embed="rId37" cstate="print">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371475" y="6304498"/>
            <a:ext cx="896400" cy="287241"/>
          </a:xfrm>
          <a:prstGeom prst="rect">
            <a:avLst/>
          </a:prstGeom>
        </p:spPr>
      </p:pic>
      <p:sp>
        <p:nvSpPr>
          <p:cNvPr id="2" name="Title Placeholder 1">
            <a:extLst>
              <a:ext uri="{FF2B5EF4-FFF2-40B4-BE49-F238E27FC236}">
                <a16:creationId xmlns:a16="http://schemas.microsoft.com/office/drawing/2014/main" id="{C18337A3-02B2-4286-B19C-B169A2B2546C}"/>
              </a:ext>
            </a:extLst>
          </p:cNvPr>
          <p:cNvSpPr>
            <a:spLocks noGrp="1"/>
          </p:cNvSpPr>
          <p:nvPr>
            <p:ph type="title"/>
          </p:nvPr>
        </p:nvSpPr>
        <p:spPr>
          <a:xfrm>
            <a:off x="374402" y="553502"/>
            <a:ext cx="9155311" cy="422812"/>
          </a:xfrm>
          <a:prstGeom prst="rect">
            <a:avLst/>
          </a:prstGeom>
        </p:spPr>
        <p:txBody>
          <a:bodyPr vert="horz" lIns="0" tIns="0" rIns="0" bIns="0" rtlCol="0" anchor="t" anchorCtr="0">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449BD091-7BA0-4AF5-8187-A7A2B8EACC4A}"/>
              </a:ext>
            </a:extLst>
          </p:cNvPr>
          <p:cNvSpPr>
            <a:spLocks noGrp="1"/>
          </p:cNvSpPr>
          <p:nvPr>
            <p:ph type="body" idx="1"/>
          </p:nvPr>
        </p:nvSpPr>
        <p:spPr>
          <a:xfrm>
            <a:off x="375346" y="1200151"/>
            <a:ext cx="9155311" cy="471328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FD71FCCC-38B1-4DAA-81BD-9B7137F54253}"/>
              </a:ext>
            </a:extLst>
          </p:cNvPr>
          <p:cNvSpPr>
            <a:spLocks noGrp="1"/>
          </p:cNvSpPr>
          <p:nvPr>
            <p:ph type="ftr" sz="quarter" idx="3"/>
          </p:nvPr>
        </p:nvSpPr>
        <p:spPr>
          <a:xfrm>
            <a:off x="4046587" y="6265867"/>
            <a:ext cx="5111651" cy="365125"/>
          </a:xfrm>
          <a:prstGeom prst="rect">
            <a:avLst/>
          </a:prstGeom>
        </p:spPr>
        <p:txBody>
          <a:bodyPr vert="horz" lIns="0" tIns="0" rIns="0" bIns="0" rtlCol="0" anchor="ctr"/>
          <a:lstStyle>
            <a:lvl1pPr algn="r">
              <a:defRPr sz="800" b="0">
                <a:solidFill>
                  <a:schemeClr val="tx1"/>
                </a:solidFill>
              </a:defRPr>
            </a:lvl1pPr>
          </a:lstStyle>
          <a:p>
            <a:r>
              <a:rPr lang="en-GB"/>
              <a:t>2022 Full Year Results Presentation, April 2023</a:t>
            </a:r>
            <a:endParaRPr lang="en-GB" dirty="0"/>
          </a:p>
        </p:txBody>
      </p:sp>
      <p:sp>
        <p:nvSpPr>
          <p:cNvPr id="6" name="Slide Number Placeholder 5">
            <a:extLst>
              <a:ext uri="{FF2B5EF4-FFF2-40B4-BE49-F238E27FC236}">
                <a16:creationId xmlns:a16="http://schemas.microsoft.com/office/drawing/2014/main" id="{7CBF57C8-3ED4-43C2-8C2F-A9567E09276C}"/>
              </a:ext>
            </a:extLst>
          </p:cNvPr>
          <p:cNvSpPr>
            <a:spLocks noGrp="1"/>
          </p:cNvSpPr>
          <p:nvPr>
            <p:ph type="sldNum" sz="quarter" idx="4"/>
          </p:nvPr>
        </p:nvSpPr>
        <p:spPr>
          <a:xfrm>
            <a:off x="9158238" y="6265867"/>
            <a:ext cx="371475" cy="365125"/>
          </a:xfrm>
          <a:prstGeom prst="rect">
            <a:avLst/>
          </a:prstGeom>
        </p:spPr>
        <p:txBody>
          <a:bodyPr vert="horz" lIns="0" tIns="0" rIns="0" bIns="0" rtlCol="0" anchor="ctr"/>
          <a:lstStyle>
            <a:lvl1pPr algn="r">
              <a:defRPr sz="800">
                <a:solidFill>
                  <a:schemeClr val="tx1"/>
                </a:solidFill>
              </a:defRPr>
            </a:lvl1pPr>
          </a:lstStyle>
          <a:p>
            <a:fld id="{88476D58-9353-4E68-BA19-6B4C3BA837E1}" type="slidenum">
              <a:rPr lang="en-GB" smtClean="0"/>
              <a:pPr/>
              <a:t>‹#›</a:t>
            </a:fld>
            <a:endParaRPr lang="en-GB" dirty="0"/>
          </a:p>
        </p:txBody>
      </p:sp>
    </p:spTree>
    <p:extLst>
      <p:ext uri="{BB962C8B-B14F-4D97-AF65-F5344CB8AC3E}">
        <p14:creationId xmlns:p14="http://schemas.microsoft.com/office/powerpoint/2010/main" val="283243962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 id="2147483764" r:id="rId21"/>
    <p:sldLayoutId id="2147483765" r:id="rId22"/>
    <p:sldLayoutId id="2147483766" r:id="rId23"/>
    <p:sldLayoutId id="2147483767" r:id="rId24"/>
    <p:sldLayoutId id="2147483768" r:id="rId25"/>
    <p:sldLayoutId id="2147483769" r:id="rId26"/>
    <p:sldLayoutId id="2147483770" r:id="rId27"/>
    <p:sldLayoutId id="2147483771" r:id="rId28"/>
    <p:sldLayoutId id="2147483772" r:id="rId29"/>
    <p:sldLayoutId id="2147483773" r:id="rId30"/>
    <p:sldLayoutId id="2147483774" r:id="rId31"/>
    <p:sldLayoutId id="2147483775"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742969" rtl="0" eaLnBrk="1" latinLnBrk="0" hangingPunct="1">
        <a:lnSpc>
          <a:spcPct val="90000"/>
        </a:lnSpc>
        <a:spcBef>
          <a:spcPct val="0"/>
        </a:spcBef>
        <a:buNone/>
        <a:defRPr sz="2600" b="1" kern="1200">
          <a:solidFill>
            <a:schemeClr val="accent2"/>
          </a:solidFill>
          <a:latin typeface="+mj-lt"/>
          <a:ea typeface="+mj-ea"/>
          <a:cs typeface="+mj-cs"/>
        </a:defRPr>
      </a:lvl1pPr>
    </p:titleStyle>
    <p:bodyStyle>
      <a:lvl1pPr marL="0" indent="0" algn="l" defTabSz="742969" rtl="0" eaLnBrk="1" latinLnBrk="0" hangingPunct="1">
        <a:lnSpc>
          <a:spcPct val="90000"/>
        </a:lnSpc>
        <a:spcBef>
          <a:spcPts val="975"/>
        </a:spcBef>
        <a:spcAft>
          <a:spcPts val="163"/>
        </a:spcAft>
        <a:buFont typeface="Arial" panose="020B0604020202020204" pitchFamily="34" charset="0"/>
        <a:buNone/>
        <a:defRPr sz="1600" b="1" kern="1200">
          <a:solidFill>
            <a:schemeClr val="accent2"/>
          </a:solidFill>
          <a:latin typeface="+mn-lt"/>
          <a:ea typeface="+mn-ea"/>
          <a:cs typeface="+mn-cs"/>
        </a:defRPr>
      </a:lvl1pPr>
      <a:lvl2pPr marL="0" indent="0" algn="l" defTabSz="742969" rtl="0" eaLnBrk="1" latinLnBrk="0" hangingPunct="1">
        <a:lnSpc>
          <a:spcPct val="90000"/>
        </a:lnSpc>
        <a:spcBef>
          <a:spcPts val="406"/>
        </a:spcBef>
        <a:spcAft>
          <a:spcPts val="325"/>
        </a:spcAft>
        <a:buClr>
          <a:schemeClr val="accent1"/>
        </a:buClr>
        <a:buFont typeface="Arial" panose="020B0604020202020204" pitchFamily="34" charset="0"/>
        <a:buNone/>
        <a:defRPr sz="1400" kern="1200">
          <a:solidFill>
            <a:schemeClr val="tx1"/>
          </a:solidFill>
          <a:latin typeface="+mn-lt"/>
          <a:ea typeface="+mn-ea"/>
          <a:cs typeface="+mn-cs"/>
        </a:defRPr>
      </a:lvl2pPr>
      <a:lvl3pPr marL="147045" indent="-147045" algn="l" defTabSz="742969" rtl="0" eaLnBrk="1" latinLnBrk="0" hangingPunct="1">
        <a:lnSpc>
          <a:spcPct val="90000"/>
        </a:lnSpc>
        <a:spcBef>
          <a:spcPts val="406"/>
        </a:spcBef>
        <a:spcAft>
          <a:spcPts val="325"/>
        </a:spcAft>
        <a:buClr>
          <a:schemeClr val="accent3"/>
        </a:buClr>
        <a:buFont typeface="Arial" panose="020B0604020202020204" pitchFamily="34" charset="0"/>
        <a:buChar char="•"/>
        <a:defRPr sz="1400" kern="1200">
          <a:solidFill>
            <a:schemeClr val="tx1"/>
          </a:solidFill>
          <a:latin typeface="+mn-lt"/>
          <a:ea typeface="+mn-ea"/>
          <a:cs typeface="+mn-cs"/>
        </a:defRPr>
      </a:lvl3pPr>
      <a:lvl4pPr marL="290223" indent="-143176" algn="l" defTabSz="742969" rtl="0" eaLnBrk="1" latinLnBrk="0" hangingPunct="1">
        <a:lnSpc>
          <a:spcPct val="90000"/>
        </a:lnSpc>
        <a:spcBef>
          <a:spcPts val="163"/>
        </a:spcBef>
        <a:spcAft>
          <a:spcPts val="325"/>
        </a:spcAft>
        <a:buClr>
          <a:schemeClr val="accent3"/>
        </a:buClr>
        <a:buFont typeface="Arial" panose="020B0604020202020204" pitchFamily="34" charset="0"/>
        <a:buChar char="•"/>
        <a:defRPr sz="1200" kern="1200">
          <a:solidFill>
            <a:schemeClr val="tx1"/>
          </a:solidFill>
          <a:latin typeface="+mn-lt"/>
          <a:ea typeface="+mn-ea"/>
          <a:cs typeface="+mn-cs"/>
        </a:defRPr>
      </a:lvl4pPr>
      <a:lvl5pPr marL="437268" indent="-147045" algn="l" defTabSz="742969" rtl="0" eaLnBrk="1" latinLnBrk="0" hangingPunct="1">
        <a:lnSpc>
          <a:spcPct val="90000"/>
        </a:lnSpc>
        <a:spcBef>
          <a:spcPts val="163"/>
        </a:spcBef>
        <a:spcAft>
          <a:spcPts val="325"/>
        </a:spcAft>
        <a:buClr>
          <a:schemeClr val="accent3"/>
        </a:buClr>
        <a:buFont typeface="Arial" panose="020B0604020202020204" pitchFamily="34" charset="0"/>
        <a:buChar char="•"/>
        <a:defRPr sz="1200" kern="1200">
          <a:solidFill>
            <a:schemeClr val="tx1"/>
          </a:solidFill>
          <a:latin typeface="+mn-lt"/>
          <a:ea typeface="+mn-ea"/>
          <a:cs typeface="+mn-cs"/>
        </a:defRPr>
      </a:lvl5pPr>
      <a:lvl6pPr marL="2043164"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648"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132"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617"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69" rtl="0" eaLnBrk="1" latinLnBrk="0" hangingPunct="1">
        <a:defRPr sz="1463" kern="1200">
          <a:solidFill>
            <a:schemeClr val="tx1"/>
          </a:solidFill>
          <a:latin typeface="+mn-lt"/>
          <a:ea typeface="+mn-ea"/>
          <a:cs typeface="+mn-cs"/>
        </a:defRPr>
      </a:lvl1pPr>
      <a:lvl2pPr marL="371484" algn="l" defTabSz="742969" rtl="0" eaLnBrk="1" latinLnBrk="0" hangingPunct="1">
        <a:defRPr sz="1463" kern="1200">
          <a:solidFill>
            <a:schemeClr val="tx1"/>
          </a:solidFill>
          <a:latin typeface="+mn-lt"/>
          <a:ea typeface="+mn-ea"/>
          <a:cs typeface="+mn-cs"/>
        </a:defRPr>
      </a:lvl2pPr>
      <a:lvl3pPr marL="742969" algn="l" defTabSz="742969" rtl="0" eaLnBrk="1" latinLnBrk="0" hangingPunct="1">
        <a:defRPr sz="1463" kern="1200">
          <a:solidFill>
            <a:schemeClr val="tx1"/>
          </a:solidFill>
          <a:latin typeface="+mn-lt"/>
          <a:ea typeface="+mn-ea"/>
          <a:cs typeface="+mn-cs"/>
        </a:defRPr>
      </a:lvl3pPr>
      <a:lvl4pPr marL="1114453" algn="l" defTabSz="742969" rtl="0" eaLnBrk="1" latinLnBrk="0" hangingPunct="1">
        <a:defRPr sz="1463" kern="1200">
          <a:solidFill>
            <a:schemeClr val="tx1"/>
          </a:solidFill>
          <a:latin typeface="+mn-lt"/>
          <a:ea typeface="+mn-ea"/>
          <a:cs typeface="+mn-cs"/>
        </a:defRPr>
      </a:lvl4pPr>
      <a:lvl5pPr marL="1485937" algn="l" defTabSz="742969" rtl="0" eaLnBrk="1" latinLnBrk="0" hangingPunct="1">
        <a:defRPr sz="1463" kern="1200">
          <a:solidFill>
            <a:schemeClr val="tx1"/>
          </a:solidFill>
          <a:latin typeface="+mn-lt"/>
          <a:ea typeface="+mn-ea"/>
          <a:cs typeface="+mn-cs"/>
        </a:defRPr>
      </a:lvl5pPr>
      <a:lvl6pPr marL="1857421" algn="l" defTabSz="742969" rtl="0" eaLnBrk="1" latinLnBrk="0" hangingPunct="1">
        <a:defRPr sz="1463" kern="1200">
          <a:solidFill>
            <a:schemeClr val="tx1"/>
          </a:solidFill>
          <a:latin typeface="+mn-lt"/>
          <a:ea typeface="+mn-ea"/>
          <a:cs typeface="+mn-cs"/>
        </a:defRPr>
      </a:lvl6pPr>
      <a:lvl7pPr marL="2228906" algn="l" defTabSz="742969" rtl="0" eaLnBrk="1" latinLnBrk="0" hangingPunct="1">
        <a:defRPr sz="1463" kern="1200">
          <a:solidFill>
            <a:schemeClr val="tx1"/>
          </a:solidFill>
          <a:latin typeface="+mn-lt"/>
          <a:ea typeface="+mn-ea"/>
          <a:cs typeface="+mn-cs"/>
        </a:defRPr>
      </a:lvl7pPr>
      <a:lvl8pPr marL="2600390" algn="l" defTabSz="742969" rtl="0" eaLnBrk="1" latinLnBrk="0" hangingPunct="1">
        <a:defRPr sz="1463" kern="1200">
          <a:solidFill>
            <a:schemeClr val="tx1"/>
          </a:solidFill>
          <a:latin typeface="+mn-lt"/>
          <a:ea typeface="+mn-ea"/>
          <a:cs typeface="+mn-cs"/>
        </a:defRPr>
      </a:lvl8pPr>
      <a:lvl9pPr marL="2971874" algn="l" defTabSz="742969" rtl="0" eaLnBrk="1" latinLnBrk="0" hangingPunct="1">
        <a:defRPr sz="146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46" userDrawn="1">
          <p15:clr>
            <a:srgbClr val="F26B43"/>
          </p15:clr>
        </p15:guide>
        <p15:guide id="2" pos="6004" userDrawn="1">
          <p15:clr>
            <a:srgbClr val="F26B43"/>
          </p15:clr>
        </p15:guide>
        <p15:guide id="3" pos="234" userDrawn="1">
          <p15:clr>
            <a:srgbClr val="F26B43"/>
          </p15:clr>
        </p15:guide>
        <p15:guide id="4" orient="horz" pos="3725" userDrawn="1">
          <p15:clr>
            <a:srgbClr val="F26B43"/>
          </p15:clr>
        </p15:guide>
        <p15:guide id="5" orient="horz" pos="75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42.jpeg"/><Relationship Id="rId11" Type="http://schemas.openxmlformats.org/officeDocument/2006/relationships/image" Target="../media/image47.jpg"/><Relationship Id="rId5" Type="http://schemas.openxmlformats.org/officeDocument/2006/relationships/image" Target="../media/image41.jpeg"/><Relationship Id="rId10" Type="http://schemas.openxmlformats.org/officeDocument/2006/relationships/image" Target="../media/image46.jpg"/><Relationship Id="rId4" Type="http://schemas.openxmlformats.org/officeDocument/2006/relationships/image" Target="../media/image40.jpeg"/><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C0176-906C-A54F-8B4C-B69C868C4308}"/>
              </a:ext>
            </a:extLst>
          </p:cNvPr>
          <p:cNvSpPr>
            <a:spLocks noGrp="1"/>
          </p:cNvSpPr>
          <p:nvPr>
            <p:ph type="ctrTitle"/>
          </p:nvPr>
        </p:nvSpPr>
        <p:spPr/>
        <p:txBody>
          <a:bodyPr/>
          <a:lstStyle/>
          <a:p>
            <a:r>
              <a:rPr lang="en-GB" dirty="0"/>
              <a:t>Annual General Meeting 2023</a:t>
            </a:r>
          </a:p>
        </p:txBody>
      </p:sp>
      <p:sp>
        <p:nvSpPr>
          <p:cNvPr id="3" name="Subtitle 2">
            <a:extLst>
              <a:ext uri="{FF2B5EF4-FFF2-40B4-BE49-F238E27FC236}">
                <a16:creationId xmlns:a16="http://schemas.microsoft.com/office/drawing/2014/main" id="{C23FEB86-24E1-1B53-7D07-9E8CEC3B25DE}"/>
              </a:ext>
            </a:extLst>
          </p:cNvPr>
          <p:cNvSpPr>
            <a:spLocks noGrp="1"/>
          </p:cNvSpPr>
          <p:nvPr>
            <p:ph type="subTitle" idx="1"/>
          </p:nvPr>
        </p:nvSpPr>
        <p:spPr/>
        <p:txBody>
          <a:bodyPr/>
          <a:lstStyle/>
          <a:p>
            <a:r>
              <a:rPr lang="en-GB" dirty="0"/>
              <a:t>Capricorn Energy PLC</a:t>
            </a:r>
          </a:p>
          <a:p>
            <a:r>
              <a:rPr lang="en-GB" dirty="0"/>
              <a:t>26 June 2023</a:t>
            </a:r>
          </a:p>
          <a:p>
            <a:endParaRPr lang="en-GB" dirty="0"/>
          </a:p>
        </p:txBody>
      </p:sp>
    </p:spTree>
    <p:extLst>
      <p:ext uri="{BB962C8B-B14F-4D97-AF65-F5344CB8AC3E}">
        <p14:creationId xmlns:p14="http://schemas.microsoft.com/office/powerpoint/2010/main" val="3508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C511A30-E673-4FFB-9B22-41F524F007E5}"/>
              </a:ext>
            </a:extLst>
          </p:cNvPr>
          <p:cNvSpPr>
            <a:spLocks noGrp="1"/>
          </p:cNvSpPr>
          <p:nvPr>
            <p:ph type="title"/>
          </p:nvPr>
        </p:nvSpPr>
        <p:spPr/>
        <p:txBody>
          <a:bodyPr/>
          <a:lstStyle/>
          <a:p>
            <a:r>
              <a:rPr lang="en-GB" dirty="0"/>
              <a:t>AGM Resolutions</a:t>
            </a:r>
          </a:p>
        </p:txBody>
      </p:sp>
      <p:sp>
        <p:nvSpPr>
          <p:cNvPr id="3" name="Footer Placeholder 2">
            <a:extLst>
              <a:ext uri="{FF2B5EF4-FFF2-40B4-BE49-F238E27FC236}">
                <a16:creationId xmlns:a16="http://schemas.microsoft.com/office/drawing/2014/main" id="{65DFD391-C915-4981-9598-057702D6D72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1D1D1B"/>
                </a:solidFill>
                <a:effectLst/>
                <a:uLnTx/>
                <a:uFillTx/>
                <a:latin typeface="Arial" panose="020B0604020202020204"/>
                <a:ea typeface="+mn-ea"/>
                <a:cs typeface="+mn-cs"/>
              </a:rPr>
              <a:t>AGM, </a:t>
            </a:r>
            <a:r>
              <a:rPr lang="en-GB" dirty="0">
                <a:solidFill>
                  <a:srgbClr val="1D1D1B"/>
                </a:solidFill>
                <a:latin typeface="Arial" panose="020B0604020202020204"/>
              </a:rPr>
              <a:t>June</a:t>
            </a:r>
            <a:r>
              <a:rPr kumimoji="0" lang="en-GB" sz="800" b="0" i="0" u="none" strike="noStrike" kern="1200" cap="none" spc="0" normalizeH="0" baseline="0" noProof="0" dirty="0">
                <a:ln>
                  <a:noFill/>
                </a:ln>
                <a:solidFill>
                  <a:srgbClr val="1D1D1B"/>
                </a:solidFill>
                <a:effectLst/>
                <a:uLnTx/>
                <a:uFillTx/>
                <a:latin typeface="Arial" panose="020B0604020202020204"/>
                <a:ea typeface="+mn-ea"/>
                <a:cs typeface="+mn-cs"/>
              </a:rPr>
              <a:t> 2023</a:t>
            </a:r>
          </a:p>
        </p:txBody>
      </p:sp>
      <p:sp>
        <p:nvSpPr>
          <p:cNvPr id="4" name="Slide Number Placeholder 3">
            <a:extLst>
              <a:ext uri="{FF2B5EF4-FFF2-40B4-BE49-F238E27FC236}">
                <a16:creationId xmlns:a16="http://schemas.microsoft.com/office/drawing/2014/main" id="{A479BF1A-670B-43A5-90EB-F108657F9A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476D58-9353-4E68-BA19-6B4C3BA837E1}" type="slidenum">
              <a:rPr kumimoji="0" lang="en-GB" sz="800" b="0" i="0" u="none" strike="noStrike" kern="1200" cap="none" spc="0" normalizeH="0" baseline="0" noProof="0" smtClean="0">
                <a:ln>
                  <a:noFill/>
                </a:ln>
                <a:solidFill>
                  <a:srgbClr val="1D1D1B"/>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800" b="0" i="0" u="none" strike="noStrike" kern="1200" cap="none" spc="0" normalizeH="0" baseline="0" noProof="0">
              <a:ln>
                <a:noFill/>
              </a:ln>
              <a:solidFill>
                <a:srgbClr val="1D1D1B"/>
              </a:solidFill>
              <a:effectLst/>
              <a:uLnTx/>
              <a:uFillTx/>
              <a:latin typeface="Arial" panose="020B0604020202020204"/>
              <a:ea typeface="+mn-ea"/>
              <a:cs typeface="+mn-cs"/>
            </a:endParaRPr>
          </a:p>
        </p:txBody>
      </p:sp>
      <p:graphicFrame>
        <p:nvGraphicFramePr>
          <p:cNvPr id="9" name="Table 6">
            <a:extLst>
              <a:ext uri="{FF2B5EF4-FFF2-40B4-BE49-F238E27FC236}">
                <a16:creationId xmlns:a16="http://schemas.microsoft.com/office/drawing/2014/main" id="{BB083B89-5776-45AF-B77C-202CD3F6B220}"/>
              </a:ext>
            </a:extLst>
          </p:cNvPr>
          <p:cNvGraphicFramePr>
            <a:graphicFrameLocks noGrp="1"/>
          </p:cNvGraphicFramePr>
          <p:nvPr/>
        </p:nvGraphicFramePr>
        <p:xfrm>
          <a:off x="373064" y="976314"/>
          <a:ext cx="9155310" cy="4844862"/>
        </p:xfrm>
        <a:graphic>
          <a:graphicData uri="http://schemas.openxmlformats.org/drawingml/2006/table">
            <a:tbl>
              <a:tblPr firstRow="1" bandRow="1">
                <a:tableStyleId>{5C22544A-7EE6-4342-B048-85BDC9FD1C3A}</a:tableStyleId>
              </a:tblPr>
              <a:tblGrid>
                <a:gridCol w="982587">
                  <a:extLst>
                    <a:ext uri="{9D8B030D-6E8A-4147-A177-3AD203B41FA5}">
                      <a16:colId xmlns:a16="http://schemas.microsoft.com/office/drawing/2014/main" val="2606895731"/>
                    </a:ext>
                  </a:extLst>
                </a:gridCol>
                <a:gridCol w="8172723">
                  <a:extLst>
                    <a:ext uri="{9D8B030D-6E8A-4147-A177-3AD203B41FA5}">
                      <a16:colId xmlns:a16="http://schemas.microsoft.com/office/drawing/2014/main" val="2399417598"/>
                    </a:ext>
                  </a:extLst>
                </a:gridCol>
              </a:tblGrid>
              <a:tr h="355957">
                <a:tc>
                  <a:txBody>
                    <a:bodyPr/>
                    <a:lstStyle/>
                    <a:p>
                      <a:r>
                        <a:rPr lang="en-US" sz="1700" dirty="0"/>
                        <a:t>No.</a:t>
                      </a:r>
                      <a:endParaRPr lang="en-GB" sz="1700" dirty="0"/>
                    </a:p>
                  </a:txBody>
                  <a:tcPr marL="108000" anchor="ctr">
                    <a:lnL w="12700" cmpd="sng">
                      <a:noFill/>
                    </a:lnL>
                    <a:lnR w="1270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en-GB" sz="1700" dirty="0"/>
                        <a:t>Resolution</a:t>
                      </a:r>
                    </a:p>
                  </a:txBody>
                  <a:tcPr anchor="ctr">
                    <a:lnL w="12700" cap="flat" cmpd="sng" algn="ctr">
                      <a:no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gradFill>
                      <a:gsLst>
                        <a:gs pos="100000">
                          <a:schemeClr val="accent2"/>
                        </a:gs>
                        <a:gs pos="0">
                          <a:schemeClr val="accent3"/>
                        </a:gs>
                      </a:gsLst>
                      <a:lin ang="0" scaled="1"/>
                    </a:gradFill>
                  </a:tcPr>
                </a:tc>
                <a:extLst>
                  <a:ext uri="{0D108BD9-81ED-4DB2-BD59-A6C34878D82A}">
                    <a16:rowId xmlns:a16="http://schemas.microsoft.com/office/drawing/2014/main" val="758072369"/>
                  </a:ext>
                </a:extLst>
              </a:tr>
              <a:tr h="337831">
                <a:tc>
                  <a:txBody>
                    <a:bodyPr/>
                    <a:lstStyle/>
                    <a:p>
                      <a:r>
                        <a:rPr lang="en-US" sz="1600" dirty="0"/>
                        <a:t>1</a:t>
                      </a:r>
                      <a:endParaRPr lang="en-GB" sz="1600" dirty="0"/>
                    </a:p>
                  </a:txBody>
                  <a:tcPr marL="108000" marR="45720" anchor="ctr">
                    <a:lnL w="12700" cmpd="sng">
                      <a:noFill/>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1600" dirty="0"/>
                        <a:t>To receive the report and accounts for the year ended 31 December 2021.</a:t>
                      </a:r>
                      <a:endParaRPr lang="en-GB" sz="1600" dirty="0">
                        <a:solidFill>
                          <a:schemeClr val="tx2"/>
                        </a:solidFill>
                      </a:endParaRPr>
                    </a:p>
                  </a:txBody>
                  <a:tcPr marL="45720" marR="45720">
                    <a:lnL w="1270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59160303"/>
                  </a:ext>
                </a:extLst>
              </a:tr>
              <a:tr h="309838">
                <a:tc>
                  <a:txBody>
                    <a:bodyPr/>
                    <a:lstStyle/>
                    <a:p>
                      <a:r>
                        <a:rPr lang="en-GB" sz="1600" dirty="0"/>
                        <a:t>2</a:t>
                      </a:r>
                    </a:p>
                  </a:txBody>
                  <a:tcPr marL="108000" marR="45720" anchor="ctr">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buNone/>
                      </a:pPr>
                      <a:r>
                        <a:rPr lang="en-GB" sz="1600" dirty="0"/>
                        <a:t>To approve the directors’ remuneration report contained in the report and accounts.</a:t>
                      </a:r>
                      <a:endParaRPr lang="en-GB" sz="1600" dirty="0">
                        <a:solidFill>
                          <a:schemeClr val="tx2"/>
                        </a:solidFill>
                      </a:endParaRPr>
                    </a:p>
                  </a:txBody>
                  <a:tcPr marL="45720" marR="45720">
                    <a:lnL w="12700" cap="flat" cmpd="sng" algn="ctr">
                      <a:no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57899213"/>
                  </a:ext>
                </a:extLst>
              </a:tr>
              <a:tr h="337296">
                <a:tc>
                  <a:txBody>
                    <a:bodyPr/>
                    <a:lstStyle/>
                    <a:p>
                      <a:r>
                        <a:rPr lang="en-GB" sz="1600" dirty="0"/>
                        <a:t>3</a:t>
                      </a:r>
                    </a:p>
                  </a:txBody>
                  <a:tcPr marL="108000" marR="45720" anchor="ctr">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buNone/>
                      </a:pPr>
                      <a:r>
                        <a:rPr lang="en-GB" sz="1600" dirty="0">
                          <a:solidFill>
                            <a:schemeClr val="tx2"/>
                          </a:solidFill>
                        </a:rPr>
                        <a:t>To approve the directors’ remuneration policy contained in the report and accounts.</a:t>
                      </a:r>
                    </a:p>
                  </a:txBody>
                  <a:tcPr marL="45720" marR="45720">
                    <a:lnL w="12700" cap="flat" cmpd="sng" algn="ctr">
                      <a:no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09900142"/>
                  </a:ext>
                </a:extLst>
              </a:tr>
              <a:tr h="347623">
                <a:tc>
                  <a:txBody>
                    <a:bodyPr/>
                    <a:lstStyle/>
                    <a:p>
                      <a:r>
                        <a:rPr lang="en-GB" sz="1600" dirty="0"/>
                        <a:t>4</a:t>
                      </a:r>
                    </a:p>
                  </a:txBody>
                  <a:tcPr marL="108000" marR="45720" anchor="ctr">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742969" rtl="0" eaLnBrk="1" fontAlgn="auto" latinLnBrk="0" hangingPunct="1">
                        <a:lnSpc>
                          <a:spcPct val="100000"/>
                        </a:lnSpc>
                        <a:spcBef>
                          <a:spcPts val="0"/>
                        </a:spcBef>
                        <a:spcAft>
                          <a:spcPts val="0"/>
                        </a:spcAft>
                        <a:buClrTx/>
                        <a:buSzTx/>
                        <a:buFontTx/>
                        <a:buNone/>
                        <a:tabLst/>
                        <a:defRPr/>
                      </a:pPr>
                      <a:r>
                        <a:rPr lang="en-GB" sz="1600" dirty="0"/>
                        <a:t>To re-appoint PricewaterhouseCoopers LLP as auditor.</a:t>
                      </a:r>
                      <a:endParaRPr lang="en-GB" sz="1600" dirty="0">
                        <a:solidFill>
                          <a:schemeClr val="tx2"/>
                        </a:solidFill>
                      </a:endParaRPr>
                    </a:p>
                  </a:txBody>
                  <a:tcPr marL="45720" marR="45720">
                    <a:lnL w="12700" cap="flat" cmpd="sng" algn="ctr">
                      <a:no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68726771"/>
                  </a:ext>
                </a:extLst>
              </a:tr>
              <a:tr h="340066">
                <a:tc>
                  <a:txBody>
                    <a:bodyPr/>
                    <a:lstStyle/>
                    <a:p>
                      <a:r>
                        <a:rPr lang="en-GB" sz="1600" dirty="0"/>
                        <a:t>5</a:t>
                      </a:r>
                    </a:p>
                  </a:txBody>
                  <a:tcPr marL="108000" marR="45720" anchor="ctr">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742969" rtl="0" eaLnBrk="1" fontAlgn="auto" latinLnBrk="0" hangingPunct="1">
                        <a:lnSpc>
                          <a:spcPct val="100000"/>
                        </a:lnSpc>
                        <a:spcBef>
                          <a:spcPts val="0"/>
                        </a:spcBef>
                        <a:spcAft>
                          <a:spcPts val="0"/>
                        </a:spcAft>
                        <a:buClrTx/>
                        <a:buSzTx/>
                        <a:buFontTx/>
                        <a:buNone/>
                        <a:tabLst/>
                        <a:defRPr/>
                      </a:pPr>
                      <a:r>
                        <a:rPr lang="en-GB" sz="1600" dirty="0"/>
                        <a:t>To authorise the directors to determine the auditor’s remuneration.</a:t>
                      </a:r>
                      <a:endParaRPr lang="en-GB" sz="1600" dirty="0">
                        <a:solidFill>
                          <a:schemeClr val="tx2"/>
                        </a:solidFill>
                      </a:endParaRPr>
                    </a:p>
                  </a:txBody>
                  <a:tcPr marL="45720" marR="45720">
                    <a:lnL w="12700" cap="flat" cmpd="sng" algn="ctr">
                      <a:no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33304885"/>
                  </a:ext>
                </a:extLst>
              </a:tr>
              <a:tr h="317395">
                <a:tc>
                  <a:txBody>
                    <a:bodyPr/>
                    <a:lstStyle/>
                    <a:p>
                      <a:pPr marL="0" marR="0" lvl="0" indent="0" algn="l" defTabSz="742969" rtl="0" eaLnBrk="1" fontAlgn="auto" latinLnBrk="0" hangingPunct="1">
                        <a:lnSpc>
                          <a:spcPct val="100000"/>
                        </a:lnSpc>
                        <a:spcBef>
                          <a:spcPts val="0"/>
                        </a:spcBef>
                        <a:spcAft>
                          <a:spcPts val="0"/>
                        </a:spcAft>
                        <a:buClrTx/>
                        <a:buSzTx/>
                        <a:buFontTx/>
                        <a:buNone/>
                        <a:tabLst/>
                        <a:defRPr/>
                      </a:pPr>
                      <a:r>
                        <a:rPr lang="en-GB" sz="1600" dirty="0"/>
                        <a:t>6 – 12</a:t>
                      </a:r>
                    </a:p>
                  </a:txBody>
                  <a:tcPr marL="108000" marR="45720" anchor="ctr">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742969" rtl="0" eaLnBrk="1" fontAlgn="auto" latinLnBrk="0" hangingPunct="1">
                        <a:lnSpc>
                          <a:spcPct val="100000"/>
                        </a:lnSpc>
                        <a:spcBef>
                          <a:spcPts val="0"/>
                        </a:spcBef>
                        <a:spcAft>
                          <a:spcPts val="0"/>
                        </a:spcAft>
                        <a:buClrTx/>
                        <a:buSzTx/>
                        <a:buFontTx/>
                        <a:buNone/>
                        <a:tabLst/>
                        <a:defRPr/>
                      </a:pPr>
                      <a:r>
                        <a:rPr lang="en-GB" sz="1600" dirty="0"/>
                        <a:t>To elect/re-elect the directors.</a:t>
                      </a:r>
                      <a:endParaRPr lang="en-GB" sz="1600" dirty="0">
                        <a:solidFill>
                          <a:schemeClr val="tx2"/>
                        </a:solidFill>
                      </a:endParaRPr>
                    </a:p>
                  </a:txBody>
                  <a:tcPr marL="45720" marR="45720">
                    <a:lnL w="12700" cap="flat" cmpd="sng" algn="ctr">
                      <a:no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03530056"/>
                  </a:ext>
                </a:extLst>
              </a:tr>
              <a:tr h="352409">
                <a:tc>
                  <a:txBody>
                    <a:bodyPr/>
                    <a:lstStyle/>
                    <a:p>
                      <a:r>
                        <a:rPr lang="en-GB" sz="1600" dirty="0"/>
                        <a:t>13</a:t>
                      </a:r>
                    </a:p>
                  </a:txBody>
                  <a:tcPr marL="108000" marR="45720" anchor="ctr">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buNone/>
                      </a:pPr>
                      <a:r>
                        <a:rPr lang="en-GB" sz="1600" dirty="0"/>
                        <a:t>To authorise the Company to allot relevant securities.</a:t>
                      </a:r>
                      <a:endParaRPr lang="en-GB" sz="1600" dirty="0">
                        <a:solidFill>
                          <a:schemeClr val="tx2"/>
                        </a:solidFill>
                      </a:endParaRPr>
                    </a:p>
                  </a:txBody>
                  <a:tcPr marL="45720" marR="45720">
                    <a:lnL w="12700" cap="flat" cmpd="sng" algn="ctr">
                      <a:no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76133583"/>
                  </a:ext>
                </a:extLst>
              </a:tr>
              <a:tr h="332509">
                <a:tc>
                  <a:txBody>
                    <a:bodyPr/>
                    <a:lstStyle/>
                    <a:p>
                      <a:r>
                        <a:rPr lang="en-GB" sz="1600" dirty="0"/>
                        <a:t>14 – 15</a:t>
                      </a:r>
                    </a:p>
                  </a:txBody>
                  <a:tcPr marL="108000" marR="45720" anchor="ctr">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buNone/>
                      </a:pPr>
                      <a:r>
                        <a:rPr lang="en-GB" sz="1600" dirty="0"/>
                        <a:t>To </a:t>
                      </a:r>
                      <a:r>
                        <a:rPr lang="en-GB" sz="1600" dirty="0" err="1"/>
                        <a:t>disapply</a:t>
                      </a:r>
                      <a:r>
                        <a:rPr lang="en-GB" sz="1600" dirty="0"/>
                        <a:t> pre-emption rights on allotments of equity securities or treasury shares.*</a:t>
                      </a:r>
                      <a:endParaRPr lang="en-GB" sz="1600" dirty="0">
                        <a:solidFill>
                          <a:schemeClr val="tx2"/>
                        </a:solidFill>
                      </a:endParaRPr>
                    </a:p>
                  </a:txBody>
                  <a:tcPr marL="45720" marR="45720">
                    <a:lnL w="12700" cap="flat" cmpd="sng" algn="ctr">
                      <a:no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09583708"/>
                  </a:ext>
                </a:extLst>
              </a:tr>
              <a:tr h="564006">
                <a:tc>
                  <a:txBody>
                    <a:bodyPr/>
                    <a:lstStyle/>
                    <a:p>
                      <a:r>
                        <a:rPr lang="en-GB" sz="1600" dirty="0"/>
                        <a:t>16</a:t>
                      </a:r>
                    </a:p>
                  </a:txBody>
                  <a:tcPr marL="108000" marR="45720" anchor="ctr">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buNone/>
                      </a:pPr>
                      <a:r>
                        <a:rPr lang="en-GB" sz="1600" dirty="0"/>
                        <a:t>To authorise the Company to make market purchases of the ordinary share capital of the Company.*</a:t>
                      </a:r>
                      <a:endParaRPr lang="en-GB" sz="1600" dirty="0">
                        <a:solidFill>
                          <a:schemeClr val="tx2"/>
                        </a:solidFill>
                      </a:endParaRPr>
                    </a:p>
                  </a:txBody>
                  <a:tcPr marL="45720" marR="45720">
                    <a:lnL w="12700" cap="flat" cmpd="sng" algn="ctr">
                      <a:no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07774883"/>
                  </a:ext>
                </a:extLst>
              </a:tr>
              <a:tr h="574334">
                <a:tc>
                  <a:txBody>
                    <a:bodyPr/>
                    <a:lstStyle/>
                    <a:p>
                      <a:pPr marL="0" marR="0" lvl="0" indent="0" algn="l" defTabSz="742969" rtl="0" eaLnBrk="1" fontAlgn="auto" latinLnBrk="0" hangingPunct="1">
                        <a:lnSpc>
                          <a:spcPct val="100000"/>
                        </a:lnSpc>
                        <a:spcBef>
                          <a:spcPts val="0"/>
                        </a:spcBef>
                        <a:spcAft>
                          <a:spcPts val="0"/>
                        </a:spcAft>
                        <a:buClrTx/>
                        <a:buSzTx/>
                        <a:buFontTx/>
                        <a:buNone/>
                        <a:tabLst/>
                        <a:defRPr/>
                      </a:pPr>
                      <a:r>
                        <a:rPr lang="en-GB" sz="1600" dirty="0"/>
                        <a:t>17</a:t>
                      </a:r>
                    </a:p>
                  </a:txBody>
                  <a:tcPr marL="108000" marR="45720" anchor="ctr">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742969" rtl="0" eaLnBrk="1" fontAlgn="auto" latinLnBrk="0" hangingPunct="1">
                        <a:lnSpc>
                          <a:spcPct val="100000"/>
                        </a:lnSpc>
                        <a:spcBef>
                          <a:spcPts val="0"/>
                        </a:spcBef>
                        <a:spcAft>
                          <a:spcPts val="0"/>
                        </a:spcAft>
                        <a:buClrTx/>
                        <a:buSzTx/>
                        <a:buFontTx/>
                        <a:buNone/>
                        <a:tabLst/>
                        <a:defRPr/>
                      </a:pPr>
                      <a:r>
                        <a:rPr lang="en-GB" sz="1600" dirty="0"/>
                        <a:t>To authorise the Company to call a general meeting other than an Annual General Meeting </a:t>
                      </a:r>
                      <a:r>
                        <a:rPr lang="en-GB" sz="1600"/>
                        <a:t>on not less than 14 </a:t>
                      </a:r>
                      <a:r>
                        <a:rPr lang="en-GB" sz="1600" dirty="0"/>
                        <a:t>clear days notice.*</a:t>
                      </a:r>
                      <a:endParaRPr lang="en-GB" sz="1600" dirty="0">
                        <a:solidFill>
                          <a:schemeClr val="tx2"/>
                        </a:solidFill>
                      </a:endParaRPr>
                    </a:p>
                  </a:txBody>
                  <a:tcPr marL="45720" marR="45720">
                    <a:lnL w="12700" cap="flat" cmpd="sng" algn="ctr">
                      <a:no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89720103"/>
                  </a:ext>
                </a:extLst>
              </a:tr>
              <a:tr h="327723">
                <a:tc>
                  <a:txBody>
                    <a:bodyPr/>
                    <a:lstStyle/>
                    <a:p>
                      <a:r>
                        <a:rPr lang="en-GB" sz="1600" dirty="0"/>
                        <a:t>18</a:t>
                      </a:r>
                    </a:p>
                  </a:txBody>
                  <a:tcPr marL="108000" marR="45720" anchor="ctr">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buNone/>
                      </a:pPr>
                      <a:r>
                        <a:rPr lang="en-GB" sz="1600" dirty="0">
                          <a:solidFill>
                            <a:schemeClr val="tx2"/>
                          </a:solidFill>
                        </a:rPr>
                        <a:t>To adopt new articles of association of the Company.*</a:t>
                      </a:r>
                    </a:p>
                  </a:txBody>
                  <a:tcPr marL="45720" marR="45720">
                    <a:lnL w="12700" cap="flat" cmpd="sng" algn="ctr">
                      <a:no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18084763"/>
                  </a:ext>
                </a:extLst>
              </a:tr>
              <a:tr h="266968">
                <a:tc gridSpan="2">
                  <a:txBody>
                    <a:bodyPr/>
                    <a:lstStyle/>
                    <a:p>
                      <a:pPr marL="0" marR="0" lvl="0" indent="0" algn="l" defTabSz="742969" rtl="0" eaLnBrk="1" fontAlgn="auto" latinLnBrk="0" hangingPunct="1">
                        <a:lnSpc>
                          <a:spcPct val="100000"/>
                        </a:lnSpc>
                        <a:spcBef>
                          <a:spcPts val="0"/>
                        </a:spcBef>
                        <a:spcAft>
                          <a:spcPts val="0"/>
                        </a:spcAft>
                        <a:buClrTx/>
                        <a:buSzTx/>
                        <a:buFontTx/>
                        <a:buNone/>
                        <a:tabLst/>
                        <a:defRPr/>
                      </a:pPr>
                      <a:r>
                        <a:rPr lang="en-GB" sz="1200" dirty="0"/>
                        <a:t>*Special Resolutions (all other resolutions are Ordinary Resolutions)</a:t>
                      </a:r>
                      <a:endParaRPr lang="en-GB" sz="1200" dirty="0">
                        <a:solidFill>
                          <a:schemeClr val="tx2"/>
                        </a:solidFill>
                      </a:endParaRPr>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GB" sz="1600" dirty="0"/>
                    </a:p>
                  </a:txBody>
                  <a:tcPr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98094519"/>
                  </a:ext>
                </a:extLst>
              </a:tr>
            </a:tbl>
          </a:graphicData>
        </a:graphic>
      </p:graphicFrame>
      <p:sp>
        <p:nvSpPr>
          <p:cNvPr id="5" name="Text Placeholder 4">
            <a:extLst>
              <a:ext uri="{FF2B5EF4-FFF2-40B4-BE49-F238E27FC236}">
                <a16:creationId xmlns:a16="http://schemas.microsoft.com/office/drawing/2014/main" id="{5BE320A4-9D5A-2BCF-C492-42BACADAE5C4}"/>
              </a:ext>
            </a:extLst>
          </p:cNvPr>
          <p:cNvSpPr>
            <a:spLocks noGrp="1"/>
          </p:cNvSpPr>
          <p:nvPr>
            <p:ph type="body" sz="quarter" idx="13"/>
          </p:nvPr>
        </p:nvSpPr>
        <p:spPr/>
        <p:txBody>
          <a:bodyPr/>
          <a:lstStyle/>
          <a:p>
            <a:r>
              <a:rPr lang="en-GB" dirty="0"/>
              <a:t>2023 AGM</a:t>
            </a:r>
          </a:p>
        </p:txBody>
      </p:sp>
    </p:spTree>
    <p:extLst>
      <p:ext uri="{BB962C8B-B14F-4D97-AF65-F5344CB8AC3E}">
        <p14:creationId xmlns:p14="http://schemas.microsoft.com/office/powerpoint/2010/main" val="104396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C0176-906C-A54F-8B4C-B69C868C4308}"/>
              </a:ext>
            </a:extLst>
          </p:cNvPr>
          <p:cNvSpPr>
            <a:spLocks noGrp="1"/>
          </p:cNvSpPr>
          <p:nvPr>
            <p:ph type="ctrTitle"/>
          </p:nvPr>
        </p:nvSpPr>
        <p:spPr/>
        <p:txBody>
          <a:bodyPr/>
          <a:lstStyle/>
          <a:p>
            <a:r>
              <a:rPr lang="en-GB" dirty="0"/>
              <a:t>Annual General Meeting 2023</a:t>
            </a:r>
          </a:p>
        </p:txBody>
      </p:sp>
      <p:sp>
        <p:nvSpPr>
          <p:cNvPr id="3" name="Subtitle 2">
            <a:extLst>
              <a:ext uri="{FF2B5EF4-FFF2-40B4-BE49-F238E27FC236}">
                <a16:creationId xmlns:a16="http://schemas.microsoft.com/office/drawing/2014/main" id="{C23FEB86-24E1-1B53-7D07-9E8CEC3B25DE}"/>
              </a:ext>
            </a:extLst>
          </p:cNvPr>
          <p:cNvSpPr>
            <a:spLocks noGrp="1"/>
          </p:cNvSpPr>
          <p:nvPr>
            <p:ph type="subTitle" idx="1"/>
          </p:nvPr>
        </p:nvSpPr>
        <p:spPr/>
        <p:txBody>
          <a:bodyPr/>
          <a:lstStyle/>
          <a:p>
            <a:r>
              <a:rPr lang="en-GB" dirty="0"/>
              <a:t>Capricorn Energy PLC</a:t>
            </a:r>
          </a:p>
          <a:p>
            <a:r>
              <a:rPr lang="en-GB" dirty="0"/>
              <a:t>26 June 2023</a:t>
            </a:r>
          </a:p>
          <a:p>
            <a:endParaRPr lang="en-GB" dirty="0"/>
          </a:p>
        </p:txBody>
      </p:sp>
    </p:spTree>
    <p:extLst>
      <p:ext uri="{BB962C8B-B14F-4D97-AF65-F5344CB8AC3E}">
        <p14:creationId xmlns:p14="http://schemas.microsoft.com/office/powerpoint/2010/main" val="33597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1B16E8-7E02-F7E6-1E63-FFF012AB8D98}"/>
              </a:ext>
            </a:extLst>
          </p:cNvPr>
          <p:cNvSpPr>
            <a:spLocks noGrp="1"/>
          </p:cNvSpPr>
          <p:nvPr>
            <p:ph type="title"/>
          </p:nvPr>
        </p:nvSpPr>
        <p:spPr/>
        <p:txBody>
          <a:bodyPr/>
          <a:lstStyle/>
          <a:p>
            <a:r>
              <a:rPr lang="en-GB" dirty="0"/>
              <a:t>Capricorn Board</a:t>
            </a:r>
          </a:p>
        </p:txBody>
      </p:sp>
      <p:sp>
        <p:nvSpPr>
          <p:cNvPr id="3" name="Slide Number Placeholder 2">
            <a:extLst>
              <a:ext uri="{FF2B5EF4-FFF2-40B4-BE49-F238E27FC236}">
                <a16:creationId xmlns:a16="http://schemas.microsoft.com/office/drawing/2014/main" id="{F51C7C6D-1E5C-49BF-9239-87AC654FFE1B}"/>
              </a:ext>
            </a:extLst>
          </p:cNvPr>
          <p:cNvSpPr>
            <a:spLocks noGrp="1"/>
          </p:cNvSpPr>
          <p:nvPr>
            <p:ph type="sldNum" sz="quarter" idx="12"/>
          </p:nvPr>
        </p:nvSpPr>
        <p:spPr/>
        <p:txBody>
          <a:bodyPr/>
          <a:lstStyle/>
          <a:p>
            <a:fld id="{88476D58-9353-4E68-BA19-6B4C3BA837E1}" type="slidenum">
              <a:rPr lang="en-GB" smtClean="0"/>
              <a:t>2</a:t>
            </a:fld>
            <a:endParaRPr lang="en-GB" dirty="0"/>
          </a:p>
        </p:txBody>
      </p:sp>
      <p:grpSp>
        <p:nvGrpSpPr>
          <p:cNvPr id="13" name="Group 12">
            <a:extLst>
              <a:ext uri="{FF2B5EF4-FFF2-40B4-BE49-F238E27FC236}">
                <a16:creationId xmlns:a16="http://schemas.microsoft.com/office/drawing/2014/main" id="{60B375FE-23D2-945E-9F9E-121B0F84EED5}"/>
              </a:ext>
            </a:extLst>
          </p:cNvPr>
          <p:cNvGrpSpPr/>
          <p:nvPr/>
        </p:nvGrpSpPr>
        <p:grpSpPr>
          <a:xfrm>
            <a:off x="432870" y="1169748"/>
            <a:ext cx="1773654" cy="2181932"/>
            <a:chOff x="374650" y="1032992"/>
            <a:chExt cx="2028588" cy="2495547"/>
          </a:xfrm>
        </p:grpSpPr>
        <p:pic>
          <p:nvPicPr>
            <p:cNvPr id="36" name="Picture 35" descr="A person in a suit&#10;&#10;Description automatically generated with medium confidence">
              <a:extLst>
                <a:ext uri="{FF2B5EF4-FFF2-40B4-BE49-F238E27FC236}">
                  <a16:creationId xmlns:a16="http://schemas.microsoft.com/office/drawing/2014/main" id="{038216FA-B8CD-7A8A-4653-A9360A7FB86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4650" y="1032992"/>
              <a:ext cx="2027238" cy="1714358"/>
            </a:xfrm>
            <a:prstGeom prst="rect">
              <a:avLst/>
            </a:prstGeom>
          </p:spPr>
        </p:pic>
        <p:sp>
          <p:nvSpPr>
            <p:cNvPr id="15" name="Content Placeholder 7">
              <a:extLst>
                <a:ext uri="{FF2B5EF4-FFF2-40B4-BE49-F238E27FC236}">
                  <a16:creationId xmlns:a16="http://schemas.microsoft.com/office/drawing/2014/main" id="{4EA4CE0E-8390-424D-80C0-D55F8670B9D7}"/>
                </a:ext>
              </a:extLst>
            </p:cNvPr>
            <p:cNvSpPr txBox="1">
              <a:spLocks/>
            </p:cNvSpPr>
            <p:nvPr/>
          </p:nvSpPr>
          <p:spPr>
            <a:xfrm>
              <a:off x="375349" y="2971188"/>
              <a:ext cx="2027889" cy="557351"/>
            </a:xfrm>
            <a:prstGeom prst="rect">
              <a:avLst/>
            </a:prstGeom>
          </p:spPr>
          <p:txBody>
            <a:bodyPr vert="horz" lIns="0" tIns="0" rIns="0" bIns="0" rtlCol="0">
              <a:normAutofit fontScale="92500" lnSpcReduction="20000"/>
            </a:bodyPr>
            <a:lstStyle>
              <a:lvl1pPr marL="0" indent="0" algn="l" defTabSz="742969" rtl="0" eaLnBrk="1" latinLnBrk="0" hangingPunct="1">
                <a:lnSpc>
                  <a:spcPct val="90000"/>
                </a:lnSpc>
                <a:spcBef>
                  <a:spcPts val="975"/>
                </a:spcBef>
                <a:spcAft>
                  <a:spcPts val="163"/>
                </a:spcAft>
                <a:buFont typeface="Arial" panose="020B0604020202020204" pitchFamily="34" charset="0"/>
                <a:buNone/>
                <a:defRPr sz="1600" b="1" kern="1200">
                  <a:solidFill>
                    <a:schemeClr val="accent2"/>
                  </a:solidFill>
                  <a:latin typeface="+mn-lt"/>
                  <a:ea typeface="+mn-ea"/>
                  <a:cs typeface="+mn-cs"/>
                </a:defRPr>
              </a:lvl1pPr>
              <a:lvl2pPr marL="0" indent="0" algn="l" defTabSz="742969" rtl="0" eaLnBrk="1" latinLnBrk="0" hangingPunct="1">
                <a:lnSpc>
                  <a:spcPct val="90000"/>
                </a:lnSpc>
                <a:spcBef>
                  <a:spcPts val="406"/>
                </a:spcBef>
                <a:spcAft>
                  <a:spcPts val="325"/>
                </a:spcAft>
                <a:buClr>
                  <a:schemeClr val="accent1"/>
                </a:buClr>
                <a:buFont typeface="Arial" panose="020B0604020202020204" pitchFamily="34" charset="0"/>
                <a:buNone/>
                <a:defRPr sz="1400" kern="1200">
                  <a:solidFill>
                    <a:schemeClr val="tx1"/>
                  </a:solidFill>
                  <a:latin typeface="+mn-lt"/>
                  <a:ea typeface="+mn-ea"/>
                  <a:cs typeface="+mn-cs"/>
                </a:defRPr>
              </a:lvl2pPr>
              <a:lvl3pPr marL="147045" indent="-147045" algn="l" defTabSz="742969" rtl="0" eaLnBrk="1" latinLnBrk="0" hangingPunct="1">
                <a:lnSpc>
                  <a:spcPct val="90000"/>
                </a:lnSpc>
                <a:spcBef>
                  <a:spcPts val="406"/>
                </a:spcBef>
                <a:spcAft>
                  <a:spcPts val="325"/>
                </a:spcAft>
                <a:buClr>
                  <a:schemeClr val="accent3"/>
                </a:buClr>
                <a:buFont typeface="Arial" panose="020B0604020202020204" pitchFamily="34" charset="0"/>
                <a:buChar char="•"/>
                <a:defRPr sz="1400" kern="1200">
                  <a:solidFill>
                    <a:schemeClr val="tx1"/>
                  </a:solidFill>
                  <a:latin typeface="+mn-lt"/>
                  <a:ea typeface="+mn-ea"/>
                  <a:cs typeface="+mn-cs"/>
                </a:defRPr>
              </a:lvl3pPr>
              <a:lvl4pPr marL="290223" indent="-143176" algn="l" defTabSz="742969" rtl="0" eaLnBrk="1" latinLnBrk="0" hangingPunct="1">
                <a:lnSpc>
                  <a:spcPct val="90000"/>
                </a:lnSpc>
                <a:spcBef>
                  <a:spcPts val="163"/>
                </a:spcBef>
                <a:spcAft>
                  <a:spcPts val="325"/>
                </a:spcAft>
                <a:buClr>
                  <a:schemeClr val="accent3"/>
                </a:buClr>
                <a:buFont typeface="Arial" panose="020B0604020202020204" pitchFamily="34" charset="0"/>
                <a:buChar char="•"/>
                <a:defRPr sz="1200" kern="1200">
                  <a:solidFill>
                    <a:schemeClr val="tx1"/>
                  </a:solidFill>
                  <a:latin typeface="+mn-lt"/>
                  <a:ea typeface="+mn-ea"/>
                  <a:cs typeface="+mn-cs"/>
                </a:defRPr>
              </a:lvl4pPr>
              <a:lvl5pPr marL="437268" indent="-147045" algn="l" defTabSz="742969" rtl="0" eaLnBrk="1" latinLnBrk="0" hangingPunct="1">
                <a:lnSpc>
                  <a:spcPct val="90000"/>
                </a:lnSpc>
                <a:spcBef>
                  <a:spcPts val="163"/>
                </a:spcBef>
                <a:spcAft>
                  <a:spcPts val="325"/>
                </a:spcAft>
                <a:buClr>
                  <a:schemeClr val="accent3"/>
                </a:buClr>
                <a:buFont typeface="Arial" panose="020B0604020202020204" pitchFamily="34" charset="0"/>
                <a:buChar char="•"/>
                <a:defRPr sz="1200" kern="1200">
                  <a:solidFill>
                    <a:schemeClr val="tx1"/>
                  </a:solidFill>
                  <a:latin typeface="+mn-lt"/>
                  <a:ea typeface="+mn-ea"/>
                  <a:cs typeface="+mn-cs"/>
                </a:defRPr>
              </a:lvl5pPr>
              <a:lvl6pPr marL="2043164"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648"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132"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617"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ctr">
                <a:spcBef>
                  <a:spcPts val="400"/>
                </a:spcBef>
                <a:spcAft>
                  <a:spcPts val="0"/>
                </a:spcAft>
              </a:pPr>
              <a:r>
                <a:rPr lang="en-GB" sz="1400" dirty="0"/>
                <a:t>Craig van der </a:t>
              </a:r>
              <a:r>
                <a:rPr lang="en-GB" sz="1400" dirty="0" err="1"/>
                <a:t>Laan</a:t>
              </a:r>
              <a:endParaRPr lang="en-GB" sz="1400" dirty="0"/>
            </a:p>
            <a:p>
              <a:pPr algn="ctr">
                <a:spcBef>
                  <a:spcPts val="400"/>
                </a:spcBef>
                <a:spcAft>
                  <a:spcPts val="0"/>
                </a:spcAft>
              </a:pPr>
              <a:r>
                <a:rPr lang="en-GB" sz="1200" b="0" dirty="0"/>
                <a:t>Independent</a:t>
              </a:r>
            </a:p>
            <a:p>
              <a:pPr algn="ctr">
                <a:spcBef>
                  <a:spcPts val="400"/>
                </a:spcBef>
                <a:spcAft>
                  <a:spcPts val="0"/>
                </a:spcAft>
              </a:pPr>
              <a:r>
                <a:rPr lang="en-GB" sz="1200" b="0" dirty="0"/>
                <a:t>Non-Executive Chair</a:t>
              </a:r>
            </a:p>
          </p:txBody>
        </p:sp>
      </p:grpSp>
      <p:sp>
        <p:nvSpPr>
          <p:cNvPr id="16" name="Content Placeholder 8">
            <a:extLst>
              <a:ext uri="{FF2B5EF4-FFF2-40B4-BE49-F238E27FC236}">
                <a16:creationId xmlns:a16="http://schemas.microsoft.com/office/drawing/2014/main" id="{D4986373-2DBF-4805-F12F-0BECB3482FED}"/>
              </a:ext>
            </a:extLst>
          </p:cNvPr>
          <p:cNvSpPr txBox="1">
            <a:spLocks/>
          </p:cNvSpPr>
          <p:nvPr/>
        </p:nvSpPr>
        <p:spPr>
          <a:xfrm>
            <a:off x="2328629" y="2843880"/>
            <a:ext cx="1773044" cy="487309"/>
          </a:xfrm>
          <a:prstGeom prst="rect">
            <a:avLst/>
          </a:prstGeom>
        </p:spPr>
        <p:txBody>
          <a:bodyPr vert="horz" lIns="0" tIns="0" rIns="0" bIns="0" rtlCol="0" anchor="t">
            <a:normAutofit/>
          </a:bodyPr>
          <a:lstStyle>
            <a:lvl1pPr marL="0" indent="0" algn="l" defTabSz="742969" rtl="0" eaLnBrk="1" latinLnBrk="0" hangingPunct="1">
              <a:lnSpc>
                <a:spcPct val="90000"/>
              </a:lnSpc>
              <a:spcBef>
                <a:spcPts val="975"/>
              </a:spcBef>
              <a:spcAft>
                <a:spcPts val="163"/>
              </a:spcAft>
              <a:buFont typeface="Arial" panose="020B0604020202020204" pitchFamily="34" charset="0"/>
              <a:buNone/>
              <a:defRPr sz="1600" b="1" kern="1200">
                <a:solidFill>
                  <a:schemeClr val="accent2"/>
                </a:solidFill>
                <a:latin typeface="+mn-lt"/>
                <a:ea typeface="+mn-ea"/>
                <a:cs typeface="+mn-cs"/>
              </a:defRPr>
            </a:lvl1pPr>
            <a:lvl2pPr marL="0" indent="0" algn="l" defTabSz="742969" rtl="0" eaLnBrk="1" latinLnBrk="0" hangingPunct="1">
              <a:lnSpc>
                <a:spcPct val="90000"/>
              </a:lnSpc>
              <a:spcBef>
                <a:spcPts val="406"/>
              </a:spcBef>
              <a:spcAft>
                <a:spcPts val="325"/>
              </a:spcAft>
              <a:buClr>
                <a:schemeClr val="accent1"/>
              </a:buClr>
              <a:buFont typeface="Arial" panose="020B0604020202020204" pitchFamily="34" charset="0"/>
              <a:buNone/>
              <a:defRPr sz="1400" kern="1200">
                <a:solidFill>
                  <a:schemeClr val="tx1"/>
                </a:solidFill>
                <a:latin typeface="+mn-lt"/>
                <a:ea typeface="+mn-ea"/>
                <a:cs typeface="+mn-cs"/>
              </a:defRPr>
            </a:lvl2pPr>
            <a:lvl3pPr marL="147045" indent="-147045" algn="l" defTabSz="742969" rtl="0" eaLnBrk="1" latinLnBrk="0" hangingPunct="1">
              <a:lnSpc>
                <a:spcPct val="90000"/>
              </a:lnSpc>
              <a:spcBef>
                <a:spcPts val="406"/>
              </a:spcBef>
              <a:spcAft>
                <a:spcPts val="325"/>
              </a:spcAft>
              <a:buClr>
                <a:schemeClr val="accent3"/>
              </a:buClr>
              <a:buFont typeface="Arial" panose="020B0604020202020204" pitchFamily="34" charset="0"/>
              <a:buChar char="•"/>
              <a:defRPr sz="1400" kern="1200">
                <a:solidFill>
                  <a:schemeClr val="tx1"/>
                </a:solidFill>
                <a:latin typeface="+mn-lt"/>
                <a:ea typeface="+mn-ea"/>
                <a:cs typeface="+mn-cs"/>
              </a:defRPr>
            </a:lvl3pPr>
            <a:lvl4pPr marL="290223" indent="-143176" algn="l" defTabSz="742969" rtl="0" eaLnBrk="1" latinLnBrk="0" hangingPunct="1">
              <a:lnSpc>
                <a:spcPct val="90000"/>
              </a:lnSpc>
              <a:spcBef>
                <a:spcPts val="163"/>
              </a:spcBef>
              <a:spcAft>
                <a:spcPts val="325"/>
              </a:spcAft>
              <a:buClr>
                <a:schemeClr val="accent3"/>
              </a:buClr>
              <a:buFont typeface="Arial" panose="020B0604020202020204" pitchFamily="34" charset="0"/>
              <a:buChar char="•"/>
              <a:defRPr sz="1200" kern="1200">
                <a:solidFill>
                  <a:schemeClr val="tx1"/>
                </a:solidFill>
                <a:latin typeface="+mn-lt"/>
                <a:ea typeface="+mn-ea"/>
                <a:cs typeface="+mn-cs"/>
              </a:defRPr>
            </a:lvl4pPr>
            <a:lvl5pPr marL="437268" indent="-147045" algn="l" defTabSz="742969" rtl="0" eaLnBrk="1" latinLnBrk="0" hangingPunct="1">
              <a:lnSpc>
                <a:spcPct val="90000"/>
              </a:lnSpc>
              <a:spcBef>
                <a:spcPts val="163"/>
              </a:spcBef>
              <a:spcAft>
                <a:spcPts val="325"/>
              </a:spcAft>
              <a:buClr>
                <a:schemeClr val="accent3"/>
              </a:buClr>
              <a:buFont typeface="Arial" panose="020B0604020202020204" pitchFamily="34" charset="0"/>
              <a:buChar char="•"/>
              <a:defRPr sz="1200" kern="1200">
                <a:solidFill>
                  <a:schemeClr val="tx1"/>
                </a:solidFill>
                <a:latin typeface="+mn-lt"/>
                <a:ea typeface="+mn-ea"/>
                <a:cs typeface="+mn-cs"/>
              </a:defRPr>
            </a:lvl5pPr>
            <a:lvl6pPr marL="2043164"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648"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132"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617"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ctr">
              <a:spcBef>
                <a:spcPts val="400"/>
              </a:spcBef>
              <a:spcAft>
                <a:spcPts val="0"/>
              </a:spcAft>
            </a:pPr>
            <a:r>
              <a:rPr lang="en-GB" sz="1400" dirty="0">
                <a:cs typeface="Arial"/>
              </a:rPr>
              <a:t>Randy Neely </a:t>
            </a:r>
            <a:endParaRPr lang="en-GB" sz="1400" dirty="0"/>
          </a:p>
          <a:p>
            <a:pPr algn="ctr">
              <a:spcBef>
                <a:spcPts val="400"/>
              </a:spcBef>
              <a:spcAft>
                <a:spcPts val="0"/>
              </a:spcAft>
            </a:pPr>
            <a:r>
              <a:rPr lang="en-GB" sz="1200" b="0" dirty="0">
                <a:cs typeface="Arial"/>
              </a:rPr>
              <a:t>Chief Executive</a:t>
            </a:r>
          </a:p>
        </p:txBody>
      </p:sp>
      <p:grpSp>
        <p:nvGrpSpPr>
          <p:cNvPr id="19" name="Group 18">
            <a:extLst>
              <a:ext uri="{FF2B5EF4-FFF2-40B4-BE49-F238E27FC236}">
                <a16:creationId xmlns:a16="http://schemas.microsoft.com/office/drawing/2014/main" id="{E612B6BF-18B8-B936-85A2-43B76DA8F0EA}"/>
              </a:ext>
            </a:extLst>
          </p:cNvPr>
          <p:cNvGrpSpPr/>
          <p:nvPr/>
        </p:nvGrpSpPr>
        <p:grpSpPr>
          <a:xfrm>
            <a:off x="5143459" y="3472689"/>
            <a:ext cx="1818819" cy="2182762"/>
            <a:chOff x="4990501" y="957654"/>
            <a:chExt cx="2080246" cy="2496497"/>
          </a:xfrm>
        </p:grpSpPr>
        <p:sp>
          <p:nvSpPr>
            <p:cNvPr id="17" name="Content Placeholder 10">
              <a:extLst>
                <a:ext uri="{FF2B5EF4-FFF2-40B4-BE49-F238E27FC236}">
                  <a16:creationId xmlns:a16="http://schemas.microsoft.com/office/drawing/2014/main" id="{6BC4AF26-781A-EB86-63F8-6EB11DCBC27A}"/>
                </a:ext>
              </a:extLst>
            </p:cNvPr>
            <p:cNvSpPr txBox="1">
              <a:spLocks/>
            </p:cNvSpPr>
            <p:nvPr/>
          </p:nvSpPr>
          <p:spPr>
            <a:xfrm>
              <a:off x="5042858" y="2896800"/>
              <a:ext cx="2027889" cy="557351"/>
            </a:xfrm>
            <a:prstGeom prst="rect">
              <a:avLst/>
            </a:prstGeom>
          </p:spPr>
          <p:txBody>
            <a:bodyPr vert="horz" lIns="0" tIns="0" rIns="0" bIns="0" rtlCol="0">
              <a:normAutofit fontScale="92500" lnSpcReduction="10000"/>
            </a:bodyPr>
            <a:lstStyle>
              <a:lvl1pPr marL="0" indent="0" algn="l" defTabSz="742969" rtl="0" eaLnBrk="1" latinLnBrk="0" hangingPunct="1">
                <a:lnSpc>
                  <a:spcPct val="90000"/>
                </a:lnSpc>
                <a:spcBef>
                  <a:spcPts val="975"/>
                </a:spcBef>
                <a:spcAft>
                  <a:spcPts val="163"/>
                </a:spcAft>
                <a:buFont typeface="Arial" panose="020B0604020202020204" pitchFamily="34" charset="0"/>
                <a:buNone/>
                <a:defRPr sz="1600" b="1" kern="1200">
                  <a:solidFill>
                    <a:schemeClr val="accent2"/>
                  </a:solidFill>
                  <a:latin typeface="+mn-lt"/>
                  <a:ea typeface="+mn-ea"/>
                  <a:cs typeface="+mn-cs"/>
                </a:defRPr>
              </a:lvl1pPr>
              <a:lvl2pPr marL="0" indent="0" algn="l" defTabSz="742969" rtl="0" eaLnBrk="1" latinLnBrk="0" hangingPunct="1">
                <a:lnSpc>
                  <a:spcPct val="90000"/>
                </a:lnSpc>
                <a:spcBef>
                  <a:spcPts val="406"/>
                </a:spcBef>
                <a:spcAft>
                  <a:spcPts val="325"/>
                </a:spcAft>
                <a:buClr>
                  <a:schemeClr val="accent1"/>
                </a:buClr>
                <a:buFont typeface="Arial" panose="020B0604020202020204" pitchFamily="34" charset="0"/>
                <a:buNone/>
                <a:defRPr sz="1400" kern="1200">
                  <a:solidFill>
                    <a:schemeClr val="tx1"/>
                  </a:solidFill>
                  <a:latin typeface="+mn-lt"/>
                  <a:ea typeface="+mn-ea"/>
                  <a:cs typeface="+mn-cs"/>
                </a:defRPr>
              </a:lvl2pPr>
              <a:lvl3pPr marL="147045" indent="-147045" algn="l" defTabSz="742969" rtl="0" eaLnBrk="1" latinLnBrk="0" hangingPunct="1">
                <a:lnSpc>
                  <a:spcPct val="90000"/>
                </a:lnSpc>
                <a:spcBef>
                  <a:spcPts val="406"/>
                </a:spcBef>
                <a:spcAft>
                  <a:spcPts val="325"/>
                </a:spcAft>
                <a:buClr>
                  <a:schemeClr val="accent3"/>
                </a:buClr>
                <a:buFont typeface="Arial" panose="020B0604020202020204" pitchFamily="34" charset="0"/>
                <a:buChar char="•"/>
                <a:defRPr sz="1400" kern="1200">
                  <a:solidFill>
                    <a:schemeClr val="tx1"/>
                  </a:solidFill>
                  <a:latin typeface="+mn-lt"/>
                  <a:ea typeface="+mn-ea"/>
                  <a:cs typeface="+mn-cs"/>
                </a:defRPr>
              </a:lvl3pPr>
              <a:lvl4pPr marL="290223" indent="-143176" algn="l" defTabSz="742969" rtl="0" eaLnBrk="1" latinLnBrk="0" hangingPunct="1">
                <a:lnSpc>
                  <a:spcPct val="90000"/>
                </a:lnSpc>
                <a:spcBef>
                  <a:spcPts val="163"/>
                </a:spcBef>
                <a:spcAft>
                  <a:spcPts val="325"/>
                </a:spcAft>
                <a:buClr>
                  <a:schemeClr val="accent3"/>
                </a:buClr>
                <a:buFont typeface="Arial" panose="020B0604020202020204" pitchFamily="34" charset="0"/>
                <a:buChar char="•"/>
                <a:defRPr sz="1200" kern="1200">
                  <a:solidFill>
                    <a:schemeClr val="tx1"/>
                  </a:solidFill>
                  <a:latin typeface="+mn-lt"/>
                  <a:ea typeface="+mn-ea"/>
                  <a:cs typeface="+mn-cs"/>
                </a:defRPr>
              </a:lvl4pPr>
              <a:lvl5pPr marL="437268" indent="-147045" algn="l" defTabSz="742969" rtl="0" eaLnBrk="1" latinLnBrk="0" hangingPunct="1">
                <a:lnSpc>
                  <a:spcPct val="90000"/>
                </a:lnSpc>
                <a:spcBef>
                  <a:spcPts val="163"/>
                </a:spcBef>
                <a:spcAft>
                  <a:spcPts val="325"/>
                </a:spcAft>
                <a:buClr>
                  <a:schemeClr val="accent3"/>
                </a:buClr>
                <a:buFont typeface="Arial" panose="020B0604020202020204" pitchFamily="34" charset="0"/>
                <a:buChar char="•"/>
                <a:defRPr sz="1200" kern="1200">
                  <a:solidFill>
                    <a:schemeClr val="tx1"/>
                  </a:solidFill>
                  <a:latin typeface="+mn-lt"/>
                  <a:ea typeface="+mn-ea"/>
                  <a:cs typeface="+mn-cs"/>
                </a:defRPr>
              </a:lvl5pPr>
              <a:lvl6pPr marL="2043164"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648"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132"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617"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ctr">
                <a:spcBef>
                  <a:spcPts val="400"/>
                </a:spcBef>
                <a:spcAft>
                  <a:spcPts val="0"/>
                </a:spcAft>
              </a:pPr>
              <a:r>
                <a:rPr lang="en-GB" sz="1400" dirty="0"/>
                <a:t>Catherine Krajicek</a:t>
              </a:r>
              <a:r>
                <a:rPr lang="en-GB" sz="1400" b="0" dirty="0"/>
                <a:t> *</a:t>
              </a:r>
            </a:p>
            <a:p>
              <a:pPr algn="ctr">
                <a:spcBef>
                  <a:spcPts val="400"/>
                </a:spcBef>
                <a:spcAft>
                  <a:spcPts val="0"/>
                </a:spcAft>
              </a:pPr>
              <a:r>
                <a:rPr lang="en-GB" sz="1200" b="0" dirty="0"/>
                <a:t>Independent </a:t>
              </a:r>
              <a:br>
                <a:rPr lang="en-GB" sz="1200" b="0" dirty="0"/>
              </a:br>
              <a:r>
                <a:rPr lang="en-GB" sz="1200" b="0" dirty="0"/>
                <a:t>Non-Executive Director</a:t>
              </a:r>
            </a:p>
          </p:txBody>
        </p:sp>
        <p:pic>
          <p:nvPicPr>
            <p:cNvPr id="47" name="Picture 46" descr="A picture containing standing&#10;&#10;Description automatically generated">
              <a:extLst>
                <a:ext uri="{FF2B5EF4-FFF2-40B4-BE49-F238E27FC236}">
                  <a16:creationId xmlns:a16="http://schemas.microsoft.com/office/drawing/2014/main" id="{0240292D-53E8-CDDC-A2EF-EF1E073E1E0E}"/>
                </a:ext>
              </a:extLst>
            </p:cNvPr>
            <p:cNvPicPr>
              <a:picLocks noChangeAspect="1"/>
            </p:cNvPicPr>
            <p:nvPr/>
          </p:nvPicPr>
          <p:blipFill rotWithShape="1">
            <a:blip r:embed="rId4" cstate="print">
              <a:clrChange>
                <a:clrFrom>
                  <a:srgbClr val="FCFCFE"/>
                </a:clrFrom>
                <a:clrTo>
                  <a:srgbClr val="FCFCFE">
                    <a:alpha val="0"/>
                  </a:srgbClr>
                </a:clrTo>
              </a:clrChange>
              <a:extLst>
                <a:ext uri="{28A0092B-C50C-407E-A947-70E740481C1C}">
                  <a14:useLocalDpi xmlns:a14="http://schemas.microsoft.com/office/drawing/2010/main"/>
                </a:ext>
              </a:extLst>
            </a:blip>
            <a:srcRect/>
            <a:stretch/>
          </p:blipFill>
          <p:spPr>
            <a:xfrm>
              <a:off x="4990501" y="957654"/>
              <a:ext cx="2027240" cy="1715700"/>
            </a:xfrm>
            <a:prstGeom prst="rect">
              <a:avLst/>
            </a:prstGeom>
          </p:spPr>
        </p:pic>
      </p:grpSp>
      <p:grpSp>
        <p:nvGrpSpPr>
          <p:cNvPr id="9" name="Group 8">
            <a:extLst>
              <a:ext uri="{FF2B5EF4-FFF2-40B4-BE49-F238E27FC236}">
                <a16:creationId xmlns:a16="http://schemas.microsoft.com/office/drawing/2014/main" id="{75EF1277-5E54-33F3-3446-DA5E042A606E}"/>
              </a:ext>
            </a:extLst>
          </p:cNvPr>
          <p:cNvGrpSpPr/>
          <p:nvPr/>
        </p:nvGrpSpPr>
        <p:grpSpPr>
          <a:xfrm>
            <a:off x="5773914" y="1173885"/>
            <a:ext cx="1773045" cy="2173007"/>
            <a:chOff x="374650" y="3528539"/>
            <a:chExt cx="2027889" cy="2485339"/>
          </a:xfrm>
        </p:grpSpPr>
        <p:sp>
          <p:nvSpPr>
            <p:cNvPr id="51" name="Content Placeholder 7">
              <a:extLst>
                <a:ext uri="{FF2B5EF4-FFF2-40B4-BE49-F238E27FC236}">
                  <a16:creationId xmlns:a16="http://schemas.microsoft.com/office/drawing/2014/main" id="{5C866165-2C18-2D70-21C9-E724E333F8A9}"/>
                </a:ext>
              </a:extLst>
            </p:cNvPr>
            <p:cNvSpPr txBox="1">
              <a:spLocks/>
            </p:cNvSpPr>
            <p:nvPr/>
          </p:nvSpPr>
          <p:spPr>
            <a:xfrm>
              <a:off x="374650" y="5456527"/>
              <a:ext cx="2027889" cy="557351"/>
            </a:xfrm>
            <a:prstGeom prst="rect">
              <a:avLst/>
            </a:prstGeom>
          </p:spPr>
          <p:txBody>
            <a:bodyPr vert="horz" lIns="0" tIns="0" rIns="0" bIns="0" rtlCol="0">
              <a:normAutofit fontScale="92500" lnSpcReduction="10000"/>
            </a:bodyPr>
            <a:lstStyle>
              <a:lvl1pPr marL="0" indent="0" algn="l" defTabSz="742969" rtl="0" eaLnBrk="1" latinLnBrk="0" hangingPunct="1">
                <a:lnSpc>
                  <a:spcPct val="90000"/>
                </a:lnSpc>
                <a:spcBef>
                  <a:spcPts val="975"/>
                </a:spcBef>
                <a:spcAft>
                  <a:spcPts val="163"/>
                </a:spcAft>
                <a:buFont typeface="Arial" panose="020B0604020202020204" pitchFamily="34" charset="0"/>
                <a:buNone/>
                <a:defRPr sz="1600" b="1" kern="1200">
                  <a:solidFill>
                    <a:schemeClr val="accent2"/>
                  </a:solidFill>
                  <a:latin typeface="+mn-lt"/>
                  <a:ea typeface="+mn-ea"/>
                  <a:cs typeface="+mn-cs"/>
                </a:defRPr>
              </a:lvl1pPr>
              <a:lvl2pPr marL="0" indent="0" algn="l" defTabSz="742969" rtl="0" eaLnBrk="1" latinLnBrk="0" hangingPunct="1">
                <a:lnSpc>
                  <a:spcPct val="90000"/>
                </a:lnSpc>
                <a:spcBef>
                  <a:spcPts val="406"/>
                </a:spcBef>
                <a:spcAft>
                  <a:spcPts val="325"/>
                </a:spcAft>
                <a:buClr>
                  <a:schemeClr val="accent1"/>
                </a:buClr>
                <a:buFont typeface="Arial" panose="020B0604020202020204" pitchFamily="34" charset="0"/>
                <a:buNone/>
                <a:defRPr sz="1400" kern="1200">
                  <a:solidFill>
                    <a:schemeClr val="tx1"/>
                  </a:solidFill>
                  <a:latin typeface="+mn-lt"/>
                  <a:ea typeface="+mn-ea"/>
                  <a:cs typeface="+mn-cs"/>
                </a:defRPr>
              </a:lvl2pPr>
              <a:lvl3pPr marL="147045" indent="-147045" algn="l" defTabSz="742969" rtl="0" eaLnBrk="1" latinLnBrk="0" hangingPunct="1">
                <a:lnSpc>
                  <a:spcPct val="90000"/>
                </a:lnSpc>
                <a:spcBef>
                  <a:spcPts val="406"/>
                </a:spcBef>
                <a:spcAft>
                  <a:spcPts val="325"/>
                </a:spcAft>
                <a:buClr>
                  <a:schemeClr val="accent3"/>
                </a:buClr>
                <a:buFont typeface="Arial" panose="020B0604020202020204" pitchFamily="34" charset="0"/>
                <a:buChar char="•"/>
                <a:defRPr sz="1400" kern="1200">
                  <a:solidFill>
                    <a:schemeClr val="tx1"/>
                  </a:solidFill>
                  <a:latin typeface="+mn-lt"/>
                  <a:ea typeface="+mn-ea"/>
                  <a:cs typeface="+mn-cs"/>
                </a:defRPr>
              </a:lvl3pPr>
              <a:lvl4pPr marL="290223" indent="-143176" algn="l" defTabSz="742969" rtl="0" eaLnBrk="1" latinLnBrk="0" hangingPunct="1">
                <a:lnSpc>
                  <a:spcPct val="90000"/>
                </a:lnSpc>
                <a:spcBef>
                  <a:spcPts val="163"/>
                </a:spcBef>
                <a:spcAft>
                  <a:spcPts val="325"/>
                </a:spcAft>
                <a:buClr>
                  <a:schemeClr val="accent3"/>
                </a:buClr>
                <a:buFont typeface="Arial" panose="020B0604020202020204" pitchFamily="34" charset="0"/>
                <a:buChar char="•"/>
                <a:defRPr sz="1200" kern="1200">
                  <a:solidFill>
                    <a:schemeClr val="tx1"/>
                  </a:solidFill>
                  <a:latin typeface="+mn-lt"/>
                  <a:ea typeface="+mn-ea"/>
                  <a:cs typeface="+mn-cs"/>
                </a:defRPr>
              </a:lvl4pPr>
              <a:lvl5pPr marL="437268" indent="-147045" algn="l" defTabSz="742969" rtl="0" eaLnBrk="1" latinLnBrk="0" hangingPunct="1">
                <a:lnSpc>
                  <a:spcPct val="90000"/>
                </a:lnSpc>
                <a:spcBef>
                  <a:spcPts val="163"/>
                </a:spcBef>
                <a:spcAft>
                  <a:spcPts val="325"/>
                </a:spcAft>
                <a:buClr>
                  <a:schemeClr val="accent3"/>
                </a:buClr>
                <a:buFont typeface="Arial" panose="020B0604020202020204" pitchFamily="34" charset="0"/>
                <a:buChar char="•"/>
                <a:defRPr sz="1200" kern="1200">
                  <a:solidFill>
                    <a:schemeClr val="tx1"/>
                  </a:solidFill>
                  <a:latin typeface="+mn-lt"/>
                  <a:ea typeface="+mn-ea"/>
                  <a:cs typeface="+mn-cs"/>
                </a:defRPr>
              </a:lvl5pPr>
              <a:lvl6pPr marL="2043164"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648"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132"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617"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ctr">
                <a:spcBef>
                  <a:spcPts val="400"/>
                </a:spcBef>
                <a:spcAft>
                  <a:spcPts val="0"/>
                </a:spcAft>
              </a:pPr>
              <a:r>
                <a:rPr lang="en-GB" sz="1400" dirty="0"/>
                <a:t>Maria Gordon</a:t>
              </a:r>
            </a:p>
            <a:p>
              <a:pPr algn="ctr">
                <a:spcBef>
                  <a:spcPts val="400"/>
                </a:spcBef>
                <a:spcAft>
                  <a:spcPts val="0"/>
                </a:spcAft>
              </a:pPr>
              <a:r>
                <a:rPr lang="en-GB" sz="1200" b="0" dirty="0"/>
                <a:t>Independent</a:t>
              </a:r>
              <a:br>
                <a:rPr lang="en-GB" sz="1200" b="0" dirty="0"/>
              </a:br>
              <a:r>
                <a:rPr lang="en-GB" sz="1200" b="0" dirty="0"/>
                <a:t>Non-Executive Director</a:t>
              </a:r>
            </a:p>
          </p:txBody>
        </p:sp>
        <p:pic>
          <p:nvPicPr>
            <p:cNvPr id="60" name="Picture 59" descr="A person in a black dress&#10;&#10;Description automatically generated with medium confidence">
              <a:extLst>
                <a:ext uri="{FF2B5EF4-FFF2-40B4-BE49-F238E27FC236}">
                  <a16:creationId xmlns:a16="http://schemas.microsoft.com/office/drawing/2014/main" id="{6DA1D71C-098C-BB3B-0416-8C2FBB0B450B}"/>
                </a:ext>
              </a:extLst>
            </p:cNvPr>
            <p:cNvPicPr>
              <a:picLocks noChangeAspect="1"/>
            </p:cNvPicPr>
            <p:nvPr/>
          </p:nvPicPr>
          <p:blipFill rotWithShape="1">
            <a:blip r:embed="rId5" cstate="print">
              <a:clrChange>
                <a:clrFrom>
                  <a:srgbClr val="FCFCFC"/>
                </a:clrFrom>
                <a:clrTo>
                  <a:srgbClr val="FCFCFC">
                    <a:alpha val="0"/>
                  </a:srgbClr>
                </a:clrTo>
              </a:clrChange>
              <a:extLst>
                <a:ext uri="{28A0092B-C50C-407E-A947-70E740481C1C}">
                  <a14:useLocalDpi xmlns:a14="http://schemas.microsoft.com/office/drawing/2010/main"/>
                </a:ext>
              </a:extLst>
            </a:blip>
            <a:srcRect/>
            <a:stretch/>
          </p:blipFill>
          <p:spPr>
            <a:xfrm>
              <a:off x="374650" y="3528539"/>
              <a:ext cx="2027237" cy="1715700"/>
            </a:xfrm>
            <a:prstGeom prst="rect">
              <a:avLst/>
            </a:prstGeom>
          </p:spPr>
        </p:pic>
      </p:grpSp>
      <p:grpSp>
        <p:nvGrpSpPr>
          <p:cNvPr id="8" name="Group 7">
            <a:extLst>
              <a:ext uri="{FF2B5EF4-FFF2-40B4-BE49-F238E27FC236}">
                <a16:creationId xmlns:a16="http://schemas.microsoft.com/office/drawing/2014/main" id="{2F041C55-6244-1948-48E9-E1B2F112E518}"/>
              </a:ext>
            </a:extLst>
          </p:cNvPr>
          <p:cNvGrpSpPr/>
          <p:nvPr/>
        </p:nvGrpSpPr>
        <p:grpSpPr>
          <a:xfrm>
            <a:off x="698580" y="3472689"/>
            <a:ext cx="1773088" cy="2183106"/>
            <a:chOff x="7501825" y="3528539"/>
            <a:chExt cx="2027938" cy="2496890"/>
          </a:xfrm>
        </p:grpSpPr>
        <p:sp>
          <p:nvSpPr>
            <p:cNvPr id="54" name="Content Placeholder 11">
              <a:extLst>
                <a:ext uri="{FF2B5EF4-FFF2-40B4-BE49-F238E27FC236}">
                  <a16:creationId xmlns:a16="http://schemas.microsoft.com/office/drawing/2014/main" id="{9E7F9DAC-D057-732D-6AAB-607E00ADF099}"/>
                </a:ext>
              </a:extLst>
            </p:cNvPr>
            <p:cNvSpPr txBox="1">
              <a:spLocks/>
            </p:cNvSpPr>
            <p:nvPr/>
          </p:nvSpPr>
          <p:spPr>
            <a:xfrm>
              <a:off x="7501825" y="5468078"/>
              <a:ext cx="2027889" cy="557351"/>
            </a:xfrm>
            <a:prstGeom prst="rect">
              <a:avLst/>
            </a:prstGeom>
          </p:spPr>
          <p:txBody>
            <a:bodyPr vert="horz" lIns="0" tIns="0" rIns="0" bIns="0" rtlCol="0">
              <a:normAutofit fontScale="92500" lnSpcReduction="10000"/>
            </a:bodyPr>
            <a:lstStyle>
              <a:lvl1pPr marL="0" indent="0" algn="l" defTabSz="742969" rtl="0" eaLnBrk="1" latinLnBrk="0" hangingPunct="1">
                <a:lnSpc>
                  <a:spcPct val="90000"/>
                </a:lnSpc>
                <a:spcBef>
                  <a:spcPts val="975"/>
                </a:spcBef>
                <a:spcAft>
                  <a:spcPts val="163"/>
                </a:spcAft>
                <a:buFont typeface="Arial" panose="020B0604020202020204" pitchFamily="34" charset="0"/>
                <a:buNone/>
                <a:defRPr sz="1600" b="1" kern="1200">
                  <a:solidFill>
                    <a:schemeClr val="accent2"/>
                  </a:solidFill>
                  <a:latin typeface="+mn-lt"/>
                  <a:ea typeface="+mn-ea"/>
                  <a:cs typeface="+mn-cs"/>
                </a:defRPr>
              </a:lvl1pPr>
              <a:lvl2pPr marL="0" indent="0" algn="l" defTabSz="742969" rtl="0" eaLnBrk="1" latinLnBrk="0" hangingPunct="1">
                <a:lnSpc>
                  <a:spcPct val="90000"/>
                </a:lnSpc>
                <a:spcBef>
                  <a:spcPts val="406"/>
                </a:spcBef>
                <a:spcAft>
                  <a:spcPts val="325"/>
                </a:spcAft>
                <a:buClr>
                  <a:schemeClr val="accent1"/>
                </a:buClr>
                <a:buFont typeface="Arial" panose="020B0604020202020204" pitchFamily="34" charset="0"/>
                <a:buNone/>
                <a:defRPr sz="1400" kern="1200">
                  <a:solidFill>
                    <a:schemeClr val="tx1"/>
                  </a:solidFill>
                  <a:latin typeface="+mn-lt"/>
                  <a:ea typeface="+mn-ea"/>
                  <a:cs typeface="+mn-cs"/>
                </a:defRPr>
              </a:lvl2pPr>
              <a:lvl3pPr marL="147045" indent="-147045" algn="l" defTabSz="742969" rtl="0" eaLnBrk="1" latinLnBrk="0" hangingPunct="1">
                <a:lnSpc>
                  <a:spcPct val="90000"/>
                </a:lnSpc>
                <a:spcBef>
                  <a:spcPts val="406"/>
                </a:spcBef>
                <a:spcAft>
                  <a:spcPts val="325"/>
                </a:spcAft>
                <a:buClr>
                  <a:schemeClr val="accent3"/>
                </a:buClr>
                <a:buFont typeface="Arial" panose="020B0604020202020204" pitchFamily="34" charset="0"/>
                <a:buChar char="•"/>
                <a:defRPr sz="1400" kern="1200">
                  <a:solidFill>
                    <a:schemeClr val="tx1"/>
                  </a:solidFill>
                  <a:latin typeface="+mn-lt"/>
                  <a:ea typeface="+mn-ea"/>
                  <a:cs typeface="+mn-cs"/>
                </a:defRPr>
              </a:lvl3pPr>
              <a:lvl4pPr marL="290223" indent="-143176" algn="l" defTabSz="742969" rtl="0" eaLnBrk="1" latinLnBrk="0" hangingPunct="1">
                <a:lnSpc>
                  <a:spcPct val="90000"/>
                </a:lnSpc>
                <a:spcBef>
                  <a:spcPts val="163"/>
                </a:spcBef>
                <a:spcAft>
                  <a:spcPts val="325"/>
                </a:spcAft>
                <a:buClr>
                  <a:schemeClr val="accent3"/>
                </a:buClr>
                <a:buFont typeface="Arial" panose="020B0604020202020204" pitchFamily="34" charset="0"/>
                <a:buChar char="•"/>
                <a:defRPr sz="1200" kern="1200">
                  <a:solidFill>
                    <a:schemeClr val="tx1"/>
                  </a:solidFill>
                  <a:latin typeface="+mn-lt"/>
                  <a:ea typeface="+mn-ea"/>
                  <a:cs typeface="+mn-cs"/>
                </a:defRPr>
              </a:lvl4pPr>
              <a:lvl5pPr marL="437268" indent="-147045" algn="l" defTabSz="742969" rtl="0" eaLnBrk="1" latinLnBrk="0" hangingPunct="1">
                <a:lnSpc>
                  <a:spcPct val="90000"/>
                </a:lnSpc>
                <a:spcBef>
                  <a:spcPts val="163"/>
                </a:spcBef>
                <a:spcAft>
                  <a:spcPts val="325"/>
                </a:spcAft>
                <a:buClr>
                  <a:schemeClr val="accent3"/>
                </a:buClr>
                <a:buFont typeface="Arial" panose="020B0604020202020204" pitchFamily="34" charset="0"/>
                <a:buChar char="•"/>
                <a:defRPr sz="1200" kern="1200">
                  <a:solidFill>
                    <a:schemeClr val="tx1"/>
                  </a:solidFill>
                  <a:latin typeface="+mn-lt"/>
                  <a:ea typeface="+mn-ea"/>
                  <a:cs typeface="+mn-cs"/>
                </a:defRPr>
              </a:lvl5pPr>
              <a:lvl6pPr marL="2043164"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648"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132"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617"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ctr">
                <a:spcBef>
                  <a:spcPts val="400"/>
                </a:spcBef>
                <a:spcAft>
                  <a:spcPts val="0"/>
                </a:spcAft>
              </a:pPr>
              <a:r>
                <a:rPr lang="en-GB" sz="1400" dirty="0"/>
                <a:t>Tom Pitts</a:t>
              </a:r>
            </a:p>
            <a:p>
              <a:pPr algn="ctr">
                <a:spcBef>
                  <a:spcPts val="400"/>
                </a:spcBef>
                <a:spcAft>
                  <a:spcPts val="0"/>
                </a:spcAft>
              </a:pPr>
              <a:r>
                <a:rPr lang="en-GB" sz="1200" b="0" dirty="0"/>
                <a:t>Independent </a:t>
              </a:r>
              <a:br>
                <a:rPr lang="en-GB" sz="1200" b="0" dirty="0"/>
              </a:br>
              <a:r>
                <a:rPr lang="en-GB" sz="1200" b="0" dirty="0"/>
                <a:t>Non-Executive Director</a:t>
              </a:r>
            </a:p>
            <a:p>
              <a:pPr algn="ctr">
                <a:spcBef>
                  <a:spcPts val="400"/>
                </a:spcBef>
                <a:spcAft>
                  <a:spcPts val="0"/>
                </a:spcAft>
              </a:pPr>
              <a:endParaRPr lang="en-GB" sz="1400" dirty="0"/>
            </a:p>
          </p:txBody>
        </p:sp>
        <p:pic>
          <p:nvPicPr>
            <p:cNvPr id="62" name="Picture 61" descr="A person in a suit and tie&#10;&#10;Description automatically generated with medium confidence">
              <a:extLst>
                <a:ext uri="{FF2B5EF4-FFF2-40B4-BE49-F238E27FC236}">
                  <a16:creationId xmlns:a16="http://schemas.microsoft.com/office/drawing/2014/main" id="{842A1261-5589-6674-13F0-D6A31A6DE218}"/>
                </a:ext>
              </a:extLst>
            </p:cNvPr>
            <p:cNvPicPr>
              <a:picLocks noChangeAspect="1"/>
            </p:cNvPicPr>
            <p:nvPr/>
          </p:nvPicPr>
          <p:blipFill rotWithShape="1">
            <a:blip r:embed="rId6" cstate="print">
              <a:clrChange>
                <a:clrFrom>
                  <a:srgbClr val="FCFCFE"/>
                </a:clrFrom>
                <a:clrTo>
                  <a:srgbClr val="FCFCFE">
                    <a:alpha val="0"/>
                  </a:srgbClr>
                </a:clrTo>
              </a:clrChange>
              <a:extLst>
                <a:ext uri="{28A0092B-C50C-407E-A947-70E740481C1C}">
                  <a14:useLocalDpi xmlns:a14="http://schemas.microsoft.com/office/drawing/2010/main"/>
                </a:ext>
              </a:extLst>
            </a:blip>
            <a:srcRect/>
            <a:stretch/>
          </p:blipFill>
          <p:spPr>
            <a:xfrm>
              <a:off x="7502526" y="3528539"/>
              <a:ext cx="2027237" cy="1715700"/>
            </a:xfrm>
            <a:prstGeom prst="rect">
              <a:avLst/>
            </a:prstGeom>
          </p:spPr>
        </p:pic>
      </p:grpSp>
      <p:grpSp>
        <p:nvGrpSpPr>
          <p:cNvPr id="12" name="Group 11">
            <a:extLst>
              <a:ext uri="{FF2B5EF4-FFF2-40B4-BE49-F238E27FC236}">
                <a16:creationId xmlns:a16="http://schemas.microsoft.com/office/drawing/2014/main" id="{A1E8D14C-E920-EB36-CA19-CA648D4DD935}"/>
              </a:ext>
            </a:extLst>
          </p:cNvPr>
          <p:cNvGrpSpPr/>
          <p:nvPr/>
        </p:nvGrpSpPr>
        <p:grpSpPr>
          <a:xfrm>
            <a:off x="4062226" y="1175057"/>
            <a:ext cx="1773043" cy="2159956"/>
            <a:chOff x="5126038" y="3528539"/>
            <a:chExt cx="2027889" cy="2470414"/>
          </a:xfrm>
        </p:grpSpPr>
        <p:sp>
          <p:nvSpPr>
            <p:cNvPr id="53" name="Content Placeholder 10">
              <a:extLst>
                <a:ext uri="{FF2B5EF4-FFF2-40B4-BE49-F238E27FC236}">
                  <a16:creationId xmlns:a16="http://schemas.microsoft.com/office/drawing/2014/main" id="{A05B45CE-FBAD-79F4-DF6C-289BE51C0B78}"/>
                </a:ext>
              </a:extLst>
            </p:cNvPr>
            <p:cNvSpPr txBox="1">
              <a:spLocks/>
            </p:cNvSpPr>
            <p:nvPr/>
          </p:nvSpPr>
          <p:spPr>
            <a:xfrm>
              <a:off x="5126038" y="5441601"/>
              <a:ext cx="2027889" cy="557352"/>
            </a:xfrm>
            <a:prstGeom prst="rect">
              <a:avLst/>
            </a:prstGeom>
          </p:spPr>
          <p:txBody>
            <a:bodyPr vert="horz" lIns="0" tIns="0" rIns="0" bIns="0" rtlCol="0">
              <a:normAutofit fontScale="92500" lnSpcReduction="10000"/>
            </a:bodyPr>
            <a:lstStyle>
              <a:lvl1pPr marL="0" indent="0" algn="l" defTabSz="742969" rtl="0" eaLnBrk="1" latinLnBrk="0" hangingPunct="1">
                <a:lnSpc>
                  <a:spcPct val="90000"/>
                </a:lnSpc>
                <a:spcBef>
                  <a:spcPts val="975"/>
                </a:spcBef>
                <a:spcAft>
                  <a:spcPts val="163"/>
                </a:spcAft>
                <a:buFont typeface="Arial" panose="020B0604020202020204" pitchFamily="34" charset="0"/>
                <a:buNone/>
                <a:defRPr sz="1600" b="1" kern="1200">
                  <a:solidFill>
                    <a:schemeClr val="accent2"/>
                  </a:solidFill>
                  <a:latin typeface="+mn-lt"/>
                  <a:ea typeface="+mn-ea"/>
                  <a:cs typeface="+mn-cs"/>
                </a:defRPr>
              </a:lvl1pPr>
              <a:lvl2pPr marL="0" indent="0" algn="l" defTabSz="742969" rtl="0" eaLnBrk="1" latinLnBrk="0" hangingPunct="1">
                <a:lnSpc>
                  <a:spcPct val="90000"/>
                </a:lnSpc>
                <a:spcBef>
                  <a:spcPts val="406"/>
                </a:spcBef>
                <a:spcAft>
                  <a:spcPts val="325"/>
                </a:spcAft>
                <a:buClr>
                  <a:schemeClr val="accent1"/>
                </a:buClr>
                <a:buFont typeface="Arial" panose="020B0604020202020204" pitchFamily="34" charset="0"/>
                <a:buNone/>
                <a:defRPr sz="1400" kern="1200">
                  <a:solidFill>
                    <a:schemeClr val="tx1"/>
                  </a:solidFill>
                  <a:latin typeface="+mn-lt"/>
                  <a:ea typeface="+mn-ea"/>
                  <a:cs typeface="+mn-cs"/>
                </a:defRPr>
              </a:lvl2pPr>
              <a:lvl3pPr marL="147045" indent="-147045" algn="l" defTabSz="742969" rtl="0" eaLnBrk="1" latinLnBrk="0" hangingPunct="1">
                <a:lnSpc>
                  <a:spcPct val="90000"/>
                </a:lnSpc>
                <a:spcBef>
                  <a:spcPts val="406"/>
                </a:spcBef>
                <a:spcAft>
                  <a:spcPts val="325"/>
                </a:spcAft>
                <a:buClr>
                  <a:schemeClr val="accent3"/>
                </a:buClr>
                <a:buFont typeface="Arial" panose="020B0604020202020204" pitchFamily="34" charset="0"/>
                <a:buChar char="•"/>
                <a:defRPr sz="1400" kern="1200">
                  <a:solidFill>
                    <a:schemeClr val="tx1"/>
                  </a:solidFill>
                  <a:latin typeface="+mn-lt"/>
                  <a:ea typeface="+mn-ea"/>
                  <a:cs typeface="+mn-cs"/>
                </a:defRPr>
              </a:lvl3pPr>
              <a:lvl4pPr marL="290223" indent="-143176" algn="l" defTabSz="742969" rtl="0" eaLnBrk="1" latinLnBrk="0" hangingPunct="1">
                <a:lnSpc>
                  <a:spcPct val="90000"/>
                </a:lnSpc>
                <a:spcBef>
                  <a:spcPts val="163"/>
                </a:spcBef>
                <a:spcAft>
                  <a:spcPts val="325"/>
                </a:spcAft>
                <a:buClr>
                  <a:schemeClr val="accent3"/>
                </a:buClr>
                <a:buFont typeface="Arial" panose="020B0604020202020204" pitchFamily="34" charset="0"/>
                <a:buChar char="•"/>
                <a:defRPr sz="1200" kern="1200">
                  <a:solidFill>
                    <a:schemeClr val="tx1"/>
                  </a:solidFill>
                  <a:latin typeface="+mn-lt"/>
                  <a:ea typeface="+mn-ea"/>
                  <a:cs typeface="+mn-cs"/>
                </a:defRPr>
              </a:lvl4pPr>
              <a:lvl5pPr marL="437268" indent="-147045" algn="l" defTabSz="742969" rtl="0" eaLnBrk="1" latinLnBrk="0" hangingPunct="1">
                <a:lnSpc>
                  <a:spcPct val="90000"/>
                </a:lnSpc>
                <a:spcBef>
                  <a:spcPts val="163"/>
                </a:spcBef>
                <a:spcAft>
                  <a:spcPts val="325"/>
                </a:spcAft>
                <a:buClr>
                  <a:schemeClr val="accent3"/>
                </a:buClr>
                <a:buFont typeface="Arial" panose="020B0604020202020204" pitchFamily="34" charset="0"/>
                <a:buChar char="•"/>
                <a:defRPr sz="1200" kern="1200">
                  <a:solidFill>
                    <a:schemeClr val="tx1"/>
                  </a:solidFill>
                  <a:latin typeface="+mn-lt"/>
                  <a:ea typeface="+mn-ea"/>
                  <a:cs typeface="+mn-cs"/>
                </a:defRPr>
              </a:lvl5pPr>
              <a:lvl6pPr marL="2043164"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648"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132"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617"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ctr">
                <a:spcBef>
                  <a:spcPts val="400"/>
                </a:spcBef>
                <a:spcAft>
                  <a:spcPts val="0"/>
                </a:spcAft>
              </a:pPr>
              <a:r>
                <a:rPr lang="en-GB" sz="1400" dirty="0"/>
                <a:t>Hesham </a:t>
              </a:r>
              <a:r>
                <a:rPr lang="en-GB" sz="1400" dirty="0" err="1"/>
                <a:t>Mekawi</a:t>
              </a:r>
              <a:endParaRPr lang="en-GB" sz="1400" dirty="0"/>
            </a:p>
            <a:p>
              <a:pPr algn="ctr">
                <a:spcBef>
                  <a:spcPts val="400"/>
                </a:spcBef>
                <a:spcAft>
                  <a:spcPts val="0"/>
                </a:spcAft>
              </a:pPr>
              <a:r>
                <a:rPr lang="en-GB" sz="1200" b="0" dirty="0"/>
                <a:t>Independent Non -</a:t>
              </a:r>
              <a:br>
                <a:rPr lang="en-GB" sz="1200" b="0" dirty="0"/>
              </a:br>
              <a:r>
                <a:rPr lang="en-GB" sz="1200" b="0" dirty="0"/>
                <a:t>Executive Deputy Chairman</a:t>
              </a:r>
            </a:p>
          </p:txBody>
        </p:sp>
        <p:pic>
          <p:nvPicPr>
            <p:cNvPr id="64" name="Picture 63" descr="A person in a suit&#10;&#10;Description automatically generated with medium confidence">
              <a:extLst>
                <a:ext uri="{FF2B5EF4-FFF2-40B4-BE49-F238E27FC236}">
                  <a16:creationId xmlns:a16="http://schemas.microsoft.com/office/drawing/2014/main" id="{EDD82E0B-85A3-0115-054A-90215A2D7020}"/>
                </a:ext>
              </a:extLst>
            </p:cNvPr>
            <p:cNvPicPr>
              <a:picLocks noChangeAspect="1"/>
            </p:cNvPicPr>
            <p:nvPr/>
          </p:nvPicPr>
          <p:blipFill rotWithShape="1">
            <a:blip r:embed="rId7" cstate="print">
              <a:clrChange>
                <a:clrFrom>
                  <a:srgbClr val="FBFBFD"/>
                </a:clrFrom>
                <a:clrTo>
                  <a:srgbClr val="FBFBFD">
                    <a:alpha val="0"/>
                  </a:srgbClr>
                </a:clrTo>
              </a:clrChange>
              <a:extLst>
                <a:ext uri="{28A0092B-C50C-407E-A947-70E740481C1C}">
                  <a14:useLocalDpi xmlns:a14="http://schemas.microsoft.com/office/drawing/2010/main"/>
                </a:ext>
              </a:extLst>
            </a:blip>
            <a:srcRect/>
            <a:stretch/>
          </p:blipFill>
          <p:spPr>
            <a:xfrm>
              <a:off x="5126038" y="3528539"/>
              <a:ext cx="2027237" cy="1714358"/>
            </a:xfrm>
            <a:prstGeom prst="rect">
              <a:avLst/>
            </a:prstGeom>
          </p:spPr>
        </p:pic>
      </p:grpSp>
      <p:grpSp>
        <p:nvGrpSpPr>
          <p:cNvPr id="11" name="Group 10">
            <a:extLst>
              <a:ext uri="{FF2B5EF4-FFF2-40B4-BE49-F238E27FC236}">
                <a16:creationId xmlns:a16="http://schemas.microsoft.com/office/drawing/2014/main" id="{CBBBCB2A-4A5F-7254-F74B-513F213FDD81}"/>
              </a:ext>
            </a:extLst>
          </p:cNvPr>
          <p:cNvGrpSpPr/>
          <p:nvPr/>
        </p:nvGrpSpPr>
        <p:grpSpPr>
          <a:xfrm>
            <a:off x="7364821" y="1148497"/>
            <a:ext cx="2035956" cy="2182692"/>
            <a:chOff x="2596346" y="3528539"/>
            <a:chExt cx="2328590" cy="2496417"/>
          </a:xfrm>
        </p:grpSpPr>
        <p:sp>
          <p:nvSpPr>
            <p:cNvPr id="67" name="Content Placeholder 10">
              <a:extLst>
                <a:ext uri="{FF2B5EF4-FFF2-40B4-BE49-F238E27FC236}">
                  <a16:creationId xmlns:a16="http://schemas.microsoft.com/office/drawing/2014/main" id="{286F9161-2A6C-805B-3BD9-B80FAD61C5AA}"/>
                </a:ext>
              </a:extLst>
            </p:cNvPr>
            <p:cNvSpPr txBox="1">
              <a:spLocks/>
            </p:cNvSpPr>
            <p:nvPr/>
          </p:nvSpPr>
          <p:spPr>
            <a:xfrm>
              <a:off x="2596346" y="5467603"/>
              <a:ext cx="2328590" cy="557353"/>
            </a:xfrm>
            <a:prstGeom prst="rect">
              <a:avLst/>
            </a:prstGeom>
          </p:spPr>
          <p:txBody>
            <a:bodyPr vert="horz" lIns="0" tIns="0" rIns="0" bIns="0" rtlCol="0">
              <a:normAutofit/>
            </a:bodyPr>
            <a:lstStyle>
              <a:lvl1pPr marL="0" indent="0" algn="l" defTabSz="742969" rtl="0" eaLnBrk="1" latinLnBrk="0" hangingPunct="1">
                <a:lnSpc>
                  <a:spcPct val="90000"/>
                </a:lnSpc>
                <a:spcBef>
                  <a:spcPts val="975"/>
                </a:spcBef>
                <a:spcAft>
                  <a:spcPts val="163"/>
                </a:spcAft>
                <a:buFont typeface="Arial" panose="020B0604020202020204" pitchFamily="34" charset="0"/>
                <a:buNone/>
                <a:defRPr sz="1600" b="1" kern="1200">
                  <a:solidFill>
                    <a:schemeClr val="accent2"/>
                  </a:solidFill>
                  <a:latin typeface="+mn-lt"/>
                  <a:ea typeface="+mn-ea"/>
                  <a:cs typeface="+mn-cs"/>
                </a:defRPr>
              </a:lvl1pPr>
              <a:lvl2pPr marL="0" indent="0" algn="l" defTabSz="742969" rtl="0" eaLnBrk="1" latinLnBrk="0" hangingPunct="1">
                <a:lnSpc>
                  <a:spcPct val="90000"/>
                </a:lnSpc>
                <a:spcBef>
                  <a:spcPts val="406"/>
                </a:spcBef>
                <a:spcAft>
                  <a:spcPts val="325"/>
                </a:spcAft>
                <a:buClr>
                  <a:schemeClr val="accent1"/>
                </a:buClr>
                <a:buFont typeface="Arial" panose="020B0604020202020204" pitchFamily="34" charset="0"/>
                <a:buNone/>
                <a:defRPr sz="1400" kern="1200">
                  <a:solidFill>
                    <a:schemeClr val="tx1"/>
                  </a:solidFill>
                  <a:latin typeface="+mn-lt"/>
                  <a:ea typeface="+mn-ea"/>
                  <a:cs typeface="+mn-cs"/>
                </a:defRPr>
              </a:lvl2pPr>
              <a:lvl3pPr marL="147045" indent="-147045" algn="l" defTabSz="742969" rtl="0" eaLnBrk="1" latinLnBrk="0" hangingPunct="1">
                <a:lnSpc>
                  <a:spcPct val="90000"/>
                </a:lnSpc>
                <a:spcBef>
                  <a:spcPts val="406"/>
                </a:spcBef>
                <a:spcAft>
                  <a:spcPts val="325"/>
                </a:spcAft>
                <a:buClr>
                  <a:schemeClr val="accent3"/>
                </a:buClr>
                <a:buFont typeface="Arial" panose="020B0604020202020204" pitchFamily="34" charset="0"/>
                <a:buChar char="•"/>
                <a:defRPr sz="1400" kern="1200">
                  <a:solidFill>
                    <a:schemeClr val="tx1"/>
                  </a:solidFill>
                  <a:latin typeface="+mn-lt"/>
                  <a:ea typeface="+mn-ea"/>
                  <a:cs typeface="+mn-cs"/>
                </a:defRPr>
              </a:lvl3pPr>
              <a:lvl4pPr marL="290223" indent="-143176" algn="l" defTabSz="742969" rtl="0" eaLnBrk="1" latinLnBrk="0" hangingPunct="1">
                <a:lnSpc>
                  <a:spcPct val="90000"/>
                </a:lnSpc>
                <a:spcBef>
                  <a:spcPts val="163"/>
                </a:spcBef>
                <a:spcAft>
                  <a:spcPts val="325"/>
                </a:spcAft>
                <a:buClr>
                  <a:schemeClr val="accent3"/>
                </a:buClr>
                <a:buFont typeface="Arial" panose="020B0604020202020204" pitchFamily="34" charset="0"/>
                <a:buChar char="•"/>
                <a:defRPr sz="1200" kern="1200">
                  <a:solidFill>
                    <a:schemeClr val="tx1"/>
                  </a:solidFill>
                  <a:latin typeface="+mn-lt"/>
                  <a:ea typeface="+mn-ea"/>
                  <a:cs typeface="+mn-cs"/>
                </a:defRPr>
              </a:lvl4pPr>
              <a:lvl5pPr marL="437268" indent="-147045" algn="l" defTabSz="742969" rtl="0" eaLnBrk="1" latinLnBrk="0" hangingPunct="1">
                <a:lnSpc>
                  <a:spcPct val="90000"/>
                </a:lnSpc>
                <a:spcBef>
                  <a:spcPts val="163"/>
                </a:spcBef>
                <a:spcAft>
                  <a:spcPts val="325"/>
                </a:spcAft>
                <a:buClr>
                  <a:schemeClr val="accent3"/>
                </a:buClr>
                <a:buFont typeface="Arial" panose="020B0604020202020204" pitchFamily="34" charset="0"/>
                <a:buChar char="•"/>
                <a:defRPr sz="1200" kern="1200">
                  <a:solidFill>
                    <a:schemeClr val="tx1"/>
                  </a:solidFill>
                  <a:latin typeface="+mn-lt"/>
                  <a:ea typeface="+mn-ea"/>
                  <a:cs typeface="+mn-cs"/>
                </a:defRPr>
              </a:lvl5pPr>
              <a:lvl6pPr marL="2043164"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648"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132"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617"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ctr">
                <a:spcBef>
                  <a:spcPts val="400"/>
                </a:spcBef>
                <a:spcAft>
                  <a:spcPts val="0"/>
                </a:spcAft>
              </a:pPr>
              <a:r>
                <a:rPr lang="en-GB" sz="1400" dirty="0"/>
                <a:t>Richard Herbert</a:t>
              </a:r>
            </a:p>
            <a:p>
              <a:pPr algn="ctr">
                <a:spcBef>
                  <a:spcPts val="400"/>
                </a:spcBef>
                <a:spcAft>
                  <a:spcPts val="0"/>
                </a:spcAft>
              </a:pPr>
              <a:r>
                <a:rPr lang="en-GB" sz="1100" b="0" dirty="0"/>
                <a:t>Senior Independent Director</a:t>
              </a:r>
            </a:p>
          </p:txBody>
        </p:sp>
        <p:pic>
          <p:nvPicPr>
            <p:cNvPr id="6" name="Picture 5" descr="A person in a suit&#10;&#10;Description automatically generated with low confidence">
              <a:extLst>
                <a:ext uri="{FF2B5EF4-FFF2-40B4-BE49-F238E27FC236}">
                  <a16:creationId xmlns:a16="http://schemas.microsoft.com/office/drawing/2014/main" id="{7F600C33-1F5C-F0A7-D643-D36A872E1D3E}"/>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746184" y="3528539"/>
              <a:ext cx="2028914" cy="1714358"/>
            </a:xfrm>
            <a:prstGeom prst="rect">
              <a:avLst/>
            </a:prstGeom>
          </p:spPr>
        </p:pic>
      </p:grpSp>
      <p:grpSp>
        <p:nvGrpSpPr>
          <p:cNvPr id="25" name="Group 24">
            <a:extLst>
              <a:ext uri="{FF2B5EF4-FFF2-40B4-BE49-F238E27FC236}">
                <a16:creationId xmlns:a16="http://schemas.microsoft.com/office/drawing/2014/main" id="{D52115C1-ED01-DC9D-82B4-A1E2E659F325}"/>
              </a:ext>
            </a:extLst>
          </p:cNvPr>
          <p:cNvGrpSpPr/>
          <p:nvPr/>
        </p:nvGrpSpPr>
        <p:grpSpPr>
          <a:xfrm>
            <a:off x="7338056" y="3472690"/>
            <a:ext cx="1821611" cy="2182760"/>
            <a:chOff x="7289440" y="1026341"/>
            <a:chExt cx="2083436" cy="2496493"/>
          </a:xfrm>
        </p:grpSpPr>
        <p:sp>
          <p:nvSpPr>
            <p:cNvPr id="18" name="Content Placeholder 11">
              <a:extLst>
                <a:ext uri="{FF2B5EF4-FFF2-40B4-BE49-F238E27FC236}">
                  <a16:creationId xmlns:a16="http://schemas.microsoft.com/office/drawing/2014/main" id="{7410C7E2-2E50-CFCB-D909-8093DCB71C9B}"/>
                </a:ext>
              </a:extLst>
            </p:cNvPr>
            <p:cNvSpPr txBox="1">
              <a:spLocks/>
            </p:cNvSpPr>
            <p:nvPr/>
          </p:nvSpPr>
          <p:spPr>
            <a:xfrm>
              <a:off x="7289440" y="2965483"/>
              <a:ext cx="2027889" cy="557351"/>
            </a:xfrm>
            <a:prstGeom prst="rect">
              <a:avLst/>
            </a:prstGeom>
          </p:spPr>
          <p:txBody>
            <a:bodyPr vert="horz" lIns="0" tIns="0" rIns="0" bIns="0" rtlCol="0">
              <a:normAutofit fontScale="92500" lnSpcReduction="10000"/>
            </a:bodyPr>
            <a:lstStyle>
              <a:lvl1pPr marL="0" indent="0" algn="l" defTabSz="742969" rtl="0" eaLnBrk="1" latinLnBrk="0" hangingPunct="1">
                <a:lnSpc>
                  <a:spcPct val="90000"/>
                </a:lnSpc>
                <a:spcBef>
                  <a:spcPts val="975"/>
                </a:spcBef>
                <a:spcAft>
                  <a:spcPts val="163"/>
                </a:spcAft>
                <a:buFont typeface="Arial" panose="020B0604020202020204" pitchFamily="34" charset="0"/>
                <a:buNone/>
                <a:defRPr sz="1600" b="1" kern="1200">
                  <a:solidFill>
                    <a:schemeClr val="accent2"/>
                  </a:solidFill>
                  <a:latin typeface="+mn-lt"/>
                  <a:ea typeface="+mn-ea"/>
                  <a:cs typeface="+mn-cs"/>
                </a:defRPr>
              </a:lvl1pPr>
              <a:lvl2pPr marL="0" indent="0" algn="l" defTabSz="742969" rtl="0" eaLnBrk="1" latinLnBrk="0" hangingPunct="1">
                <a:lnSpc>
                  <a:spcPct val="90000"/>
                </a:lnSpc>
                <a:spcBef>
                  <a:spcPts val="406"/>
                </a:spcBef>
                <a:spcAft>
                  <a:spcPts val="325"/>
                </a:spcAft>
                <a:buClr>
                  <a:schemeClr val="accent1"/>
                </a:buClr>
                <a:buFont typeface="Arial" panose="020B0604020202020204" pitchFamily="34" charset="0"/>
                <a:buNone/>
                <a:defRPr sz="1400" kern="1200">
                  <a:solidFill>
                    <a:schemeClr val="tx1"/>
                  </a:solidFill>
                  <a:latin typeface="+mn-lt"/>
                  <a:ea typeface="+mn-ea"/>
                  <a:cs typeface="+mn-cs"/>
                </a:defRPr>
              </a:lvl2pPr>
              <a:lvl3pPr marL="147045" indent="-147045" algn="l" defTabSz="742969" rtl="0" eaLnBrk="1" latinLnBrk="0" hangingPunct="1">
                <a:lnSpc>
                  <a:spcPct val="90000"/>
                </a:lnSpc>
                <a:spcBef>
                  <a:spcPts val="406"/>
                </a:spcBef>
                <a:spcAft>
                  <a:spcPts val="325"/>
                </a:spcAft>
                <a:buClr>
                  <a:schemeClr val="accent3"/>
                </a:buClr>
                <a:buFont typeface="Arial" panose="020B0604020202020204" pitchFamily="34" charset="0"/>
                <a:buChar char="•"/>
                <a:defRPr sz="1400" kern="1200">
                  <a:solidFill>
                    <a:schemeClr val="tx1"/>
                  </a:solidFill>
                  <a:latin typeface="+mn-lt"/>
                  <a:ea typeface="+mn-ea"/>
                  <a:cs typeface="+mn-cs"/>
                </a:defRPr>
              </a:lvl3pPr>
              <a:lvl4pPr marL="290223" indent="-143176" algn="l" defTabSz="742969" rtl="0" eaLnBrk="1" latinLnBrk="0" hangingPunct="1">
                <a:lnSpc>
                  <a:spcPct val="90000"/>
                </a:lnSpc>
                <a:spcBef>
                  <a:spcPts val="163"/>
                </a:spcBef>
                <a:spcAft>
                  <a:spcPts val="325"/>
                </a:spcAft>
                <a:buClr>
                  <a:schemeClr val="accent3"/>
                </a:buClr>
                <a:buFont typeface="Arial" panose="020B0604020202020204" pitchFamily="34" charset="0"/>
                <a:buChar char="•"/>
                <a:defRPr sz="1200" kern="1200">
                  <a:solidFill>
                    <a:schemeClr val="tx1"/>
                  </a:solidFill>
                  <a:latin typeface="+mn-lt"/>
                  <a:ea typeface="+mn-ea"/>
                  <a:cs typeface="+mn-cs"/>
                </a:defRPr>
              </a:lvl4pPr>
              <a:lvl5pPr marL="437268" indent="-147045" algn="l" defTabSz="742969" rtl="0" eaLnBrk="1" latinLnBrk="0" hangingPunct="1">
                <a:lnSpc>
                  <a:spcPct val="90000"/>
                </a:lnSpc>
                <a:spcBef>
                  <a:spcPts val="163"/>
                </a:spcBef>
                <a:spcAft>
                  <a:spcPts val="325"/>
                </a:spcAft>
                <a:buClr>
                  <a:schemeClr val="accent3"/>
                </a:buClr>
                <a:buFont typeface="Arial" panose="020B0604020202020204" pitchFamily="34" charset="0"/>
                <a:buChar char="•"/>
                <a:defRPr sz="1200" kern="1200">
                  <a:solidFill>
                    <a:schemeClr val="tx1"/>
                  </a:solidFill>
                  <a:latin typeface="+mn-lt"/>
                  <a:ea typeface="+mn-ea"/>
                  <a:cs typeface="+mn-cs"/>
                </a:defRPr>
              </a:lvl5pPr>
              <a:lvl6pPr marL="2043164"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648"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132"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617"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ctr">
                <a:spcBef>
                  <a:spcPts val="400"/>
                </a:spcBef>
                <a:spcAft>
                  <a:spcPts val="0"/>
                </a:spcAft>
              </a:pPr>
              <a:r>
                <a:rPr lang="en-GB" sz="1400" dirty="0"/>
                <a:t>Erik B. Daugbjerg</a:t>
              </a:r>
              <a:r>
                <a:rPr lang="en-GB" sz="1400" b="0" dirty="0"/>
                <a:t> *</a:t>
              </a:r>
              <a:endParaRPr lang="en-GB" sz="1400" dirty="0"/>
            </a:p>
            <a:p>
              <a:pPr algn="ctr">
                <a:spcBef>
                  <a:spcPts val="400"/>
                </a:spcBef>
                <a:spcAft>
                  <a:spcPts val="0"/>
                </a:spcAft>
              </a:pPr>
              <a:r>
                <a:rPr lang="en-GB" sz="1200" b="0" dirty="0"/>
                <a:t>Independent </a:t>
              </a:r>
              <a:br>
                <a:rPr lang="en-GB" sz="1200" b="0" dirty="0"/>
              </a:br>
              <a:r>
                <a:rPr lang="en-GB" sz="1200" b="0" dirty="0"/>
                <a:t>Non-Executive Director</a:t>
              </a:r>
            </a:p>
            <a:p>
              <a:pPr algn="ctr">
                <a:spcBef>
                  <a:spcPts val="400"/>
                </a:spcBef>
                <a:spcAft>
                  <a:spcPts val="0"/>
                </a:spcAft>
              </a:pPr>
              <a:endParaRPr lang="en-GB" sz="1400" dirty="0"/>
            </a:p>
          </p:txBody>
        </p:sp>
        <p:pic>
          <p:nvPicPr>
            <p:cNvPr id="21" name="Picture 20">
              <a:extLst>
                <a:ext uri="{FF2B5EF4-FFF2-40B4-BE49-F238E27FC236}">
                  <a16:creationId xmlns:a16="http://schemas.microsoft.com/office/drawing/2014/main" id="{1A6A8D2F-55C4-54C3-1B52-4B773E987685}"/>
                </a:ext>
              </a:extLst>
            </p:cNvPr>
            <p:cNvPicPr>
              <a:picLocks noChangeAspect="1"/>
            </p:cNvPicPr>
            <p:nvPr/>
          </p:nvPicPr>
          <p:blipFill>
            <a:blip r:embed="rId9"/>
            <a:stretch>
              <a:fillRect/>
            </a:stretch>
          </p:blipFill>
          <p:spPr>
            <a:xfrm>
              <a:off x="7348829" y="1026341"/>
              <a:ext cx="2024047" cy="1719221"/>
            </a:xfrm>
            <a:prstGeom prst="rect">
              <a:avLst/>
            </a:prstGeom>
          </p:spPr>
        </p:pic>
      </p:grpSp>
      <p:sp>
        <p:nvSpPr>
          <p:cNvPr id="26" name="TextBox 25">
            <a:extLst>
              <a:ext uri="{FF2B5EF4-FFF2-40B4-BE49-F238E27FC236}">
                <a16:creationId xmlns:a16="http://schemas.microsoft.com/office/drawing/2014/main" id="{FCCC2D6A-EB1A-7CCB-BE88-35CF88509035}"/>
              </a:ext>
            </a:extLst>
          </p:cNvPr>
          <p:cNvSpPr txBox="1"/>
          <p:nvPr/>
        </p:nvSpPr>
        <p:spPr>
          <a:xfrm>
            <a:off x="373063" y="5824280"/>
            <a:ext cx="8218489" cy="246221"/>
          </a:xfrm>
          <a:prstGeom prst="rect">
            <a:avLst/>
          </a:prstGeom>
          <a:noFill/>
        </p:spPr>
        <p:txBody>
          <a:bodyPr wrap="square" lIns="0" tIns="0" rIns="0" bIns="0" rtlCol="0" anchor="b" anchorCtr="0">
            <a:spAutoFit/>
          </a:bodyPr>
          <a:lstStyle/>
          <a:p>
            <a:r>
              <a:rPr lang="en-GB" sz="800" dirty="0"/>
              <a:t>*   Catherine Krajicek and Erik B. Daugbjerg will retire from the Board at the Capricorn 2023 AGM</a:t>
            </a:r>
          </a:p>
          <a:p>
            <a:r>
              <a:rPr lang="en-GB" sz="800" dirty="0"/>
              <a:t>**  Subject to election at the 2023 AGM</a:t>
            </a:r>
          </a:p>
        </p:txBody>
      </p:sp>
      <p:sp>
        <p:nvSpPr>
          <p:cNvPr id="7" name="Footer Placeholder 3">
            <a:extLst>
              <a:ext uri="{FF2B5EF4-FFF2-40B4-BE49-F238E27FC236}">
                <a16:creationId xmlns:a16="http://schemas.microsoft.com/office/drawing/2014/main" id="{E8D087DD-248E-86F4-A226-5561C40F6C4C}"/>
              </a:ext>
            </a:extLst>
          </p:cNvPr>
          <p:cNvSpPr>
            <a:spLocks noGrp="1"/>
          </p:cNvSpPr>
          <p:nvPr>
            <p:ph type="ftr" sz="quarter" idx="11"/>
          </p:nvPr>
        </p:nvSpPr>
        <p:spPr>
          <a:xfrm>
            <a:off x="4046587" y="6265867"/>
            <a:ext cx="5111651" cy="365125"/>
          </a:xfrm>
        </p:spPr>
        <p:txBody>
          <a:bodyPr/>
          <a:lstStyle/>
          <a:p>
            <a:r>
              <a:rPr lang="en-GB" dirty="0"/>
              <a:t>Annual General Meeting, June 2023</a:t>
            </a:r>
          </a:p>
        </p:txBody>
      </p:sp>
      <p:sp>
        <p:nvSpPr>
          <p:cNvPr id="20" name="TextBox 19">
            <a:extLst>
              <a:ext uri="{FF2B5EF4-FFF2-40B4-BE49-F238E27FC236}">
                <a16:creationId xmlns:a16="http://schemas.microsoft.com/office/drawing/2014/main" id="{D30AD84D-27C0-CC82-583C-BAB21300F9BF}"/>
              </a:ext>
            </a:extLst>
          </p:cNvPr>
          <p:cNvSpPr txBox="1"/>
          <p:nvPr/>
        </p:nvSpPr>
        <p:spPr>
          <a:xfrm>
            <a:off x="3365168" y="1973111"/>
            <a:ext cx="877890" cy="50783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1100" dirty="0">
                <a:cs typeface="Arial"/>
              </a:rPr>
              <a:t>[INSERT RANDY HEADSHOT]</a:t>
            </a:r>
          </a:p>
        </p:txBody>
      </p:sp>
      <p:sp>
        <p:nvSpPr>
          <p:cNvPr id="23" name="Content Placeholder 11">
            <a:extLst>
              <a:ext uri="{FF2B5EF4-FFF2-40B4-BE49-F238E27FC236}">
                <a16:creationId xmlns:a16="http://schemas.microsoft.com/office/drawing/2014/main" id="{E8897D46-D1D3-118D-3957-B71D8DBAF228}"/>
              </a:ext>
            </a:extLst>
          </p:cNvPr>
          <p:cNvSpPr txBox="1">
            <a:spLocks/>
          </p:cNvSpPr>
          <p:nvPr/>
        </p:nvSpPr>
        <p:spPr>
          <a:xfrm>
            <a:off x="2946267" y="5168143"/>
            <a:ext cx="1773045" cy="487309"/>
          </a:xfrm>
          <a:prstGeom prst="rect">
            <a:avLst/>
          </a:prstGeom>
        </p:spPr>
        <p:txBody>
          <a:bodyPr vert="horz" lIns="0" tIns="0" rIns="0" bIns="0" rtlCol="0" anchor="t">
            <a:normAutofit fontScale="92500" lnSpcReduction="10000"/>
          </a:bodyPr>
          <a:lstStyle>
            <a:lvl1pPr marL="0" indent="0" algn="l" defTabSz="742969" rtl="0" eaLnBrk="1" latinLnBrk="0" hangingPunct="1">
              <a:lnSpc>
                <a:spcPct val="90000"/>
              </a:lnSpc>
              <a:spcBef>
                <a:spcPts val="975"/>
              </a:spcBef>
              <a:spcAft>
                <a:spcPts val="163"/>
              </a:spcAft>
              <a:buFont typeface="Arial" panose="020B0604020202020204" pitchFamily="34" charset="0"/>
              <a:buNone/>
              <a:defRPr sz="1600" b="1" kern="1200">
                <a:solidFill>
                  <a:schemeClr val="accent2"/>
                </a:solidFill>
                <a:latin typeface="+mn-lt"/>
                <a:ea typeface="+mn-ea"/>
                <a:cs typeface="+mn-cs"/>
              </a:defRPr>
            </a:lvl1pPr>
            <a:lvl2pPr marL="0" indent="0" algn="l" defTabSz="742969" rtl="0" eaLnBrk="1" latinLnBrk="0" hangingPunct="1">
              <a:lnSpc>
                <a:spcPct val="90000"/>
              </a:lnSpc>
              <a:spcBef>
                <a:spcPts val="406"/>
              </a:spcBef>
              <a:spcAft>
                <a:spcPts val="325"/>
              </a:spcAft>
              <a:buClr>
                <a:schemeClr val="accent1"/>
              </a:buClr>
              <a:buFont typeface="Arial" panose="020B0604020202020204" pitchFamily="34" charset="0"/>
              <a:buNone/>
              <a:defRPr sz="1400" kern="1200">
                <a:solidFill>
                  <a:schemeClr val="tx1"/>
                </a:solidFill>
                <a:latin typeface="+mn-lt"/>
                <a:ea typeface="+mn-ea"/>
                <a:cs typeface="+mn-cs"/>
              </a:defRPr>
            </a:lvl2pPr>
            <a:lvl3pPr marL="147045" indent="-147045" algn="l" defTabSz="742969" rtl="0" eaLnBrk="1" latinLnBrk="0" hangingPunct="1">
              <a:lnSpc>
                <a:spcPct val="90000"/>
              </a:lnSpc>
              <a:spcBef>
                <a:spcPts val="406"/>
              </a:spcBef>
              <a:spcAft>
                <a:spcPts val="325"/>
              </a:spcAft>
              <a:buClr>
                <a:schemeClr val="accent3"/>
              </a:buClr>
              <a:buFont typeface="Arial" panose="020B0604020202020204" pitchFamily="34" charset="0"/>
              <a:buChar char="•"/>
              <a:defRPr sz="1400" kern="1200">
                <a:solidFill>
                  <a:schemeClr val="tx1"/>
                </a:solidFill>
                <a:latin typeface="+mn-lt"/>
                <a:ea typeface="+mn-ea"/>
                <a:cs typeface="+mn-cs"/>
              </a:defRPr>
            </a:lvl3pPr>
            <a:lvl4pPr marL="290223" indent="-143176" algn="l" defTabSz="742969" rtl="0" eaLnBrk="1" latinLnBrk="0" hangingPunct="1">
              <a:lnSpc>
                <a:spcPct val="90000"/>
              </a:lnSpc>
              <a:spcBef>
                <a:spcPts val="163"/>
              </a:spcBef>
              <a:spcAft>
                <a:spcPts val="325"/>
              </a:spcAft>
              <a:buClr>
                <a:schemeClr val="accent3"/>
              </a:buClr>
              <a:buFont typeface="Arial" panose="020B0604020202020204" pitchFamily="34" charset="0"/>
              <a:buChar char="•"/>
              <a:defRPr sz="1200" kern="1200">
                <a:solidFill>
                  <a:schemeClr val="tx1"/>
                </a:solidFill>
                <a:latin typeface="+mn-lt"/>
                <a:ea typeface="+mn-ea"/>
                <a:cs typeface="+mn-cs"/>
              </a:defRPr>
            </a:lvl4pPr>
            <a:lvl5pPr marL="437268" indent="-147045" algn="l" defTabSz="742969" rtl="0" eaLnBrk="1" latinLnBrk="0" hangingPunct="1">
              <a:lnSpc>
                <a:spcPct val="90000"/>
              </a:lnSpc>
              <a:spcBef>
                <a:spcPts val="163"/>
              </a:spcBef>
              <a:spcAft>
                <a:spcPts val="325"/>
              </a:spcAft>
              <a:buClr>
                <a:schemeClr val="accent3"/>
              </a:buClr>
              <a:buFont typeface="Arial" panose="020B0604020202020204" pitchFamily="34" charset="0"/>
              <a:buChar char="•"/>
              <a:defRPr sz="1200" kern="1200">
                <a:solidFill>
                  <a:schemeClr val="tx1"/>
                </a:solidFill>
                <a:latin typeface="+mn-lt"/>
                <a:ea typeface="+mn-ea"/>
                <a:cs typeface="+mn-cs"/>
              </a:defRPr>
            </a:lvl5pPr>
            <a:lvl6pPr marL="2043164"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648"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132"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617"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algn="ctr">
              <a:spcBef>
                <a:spcPts val="400"/>
              </a:spcBef>
              <a:spcAft>
                <a:spcPts val="0"/>
              </a:spcAft>
            </a:pPr>
            <a:r>
              <a:rPr lang="en-GB" sz="1400" dirty="0"/>
              <a:t>Patrice E. Merrin **</a:t>
            </a:r>
            <a:endParaRPr lang="en-GB" sz="1400" dirty="0">
              <a:cs typeface="Arial"/>
            </a:endParaRPr>
          </a:p>
          <a:p>
            <a:pPr algn="ctr">
              <a:spcBef>
                <a:spcPts val="400"/>
              </a:spcBef>
              <a:spcAft>
                <a:spcPts val="0"/>
              </a:spcAft>
            </a:pPr>
            <a:r>
              <a:rPr lang="en-GB" sz="1200" b="0" dirty="0"/>
              <a:t>Independent </a:t>
            </a:r>
            <a:br>
              <a:rPr lang="en-GB" sz="1200" b="0" dirty="0"/>
            </a:br>
            <a:r>
              <a:rPr lang="en-GB" sz="1200" b="0" dirty="0"/>
              <a:t>Non-Executive Director</a:t>
            </a:r>
          </a:p>
          <a:p>
            <a:pPr algn="ctr">
              <a:spcBef>
                <a:spcPts val="400"/>
              </a:spcBef>
              <a:spcAft>
                <a:spcPts val="0"/>
              </a:spcAft>
            </a:pPr>
            <a:endParaRPr lang="en-GB" sz="1400" dirty="0"/>
          </a:p>
        </p:txBody>
      </p:sp>
      <p:sp>
        <p:nvSpPr>
          <p:cNvPr id="29" name="Text Placeholder 28">
            <a:extLst>
              <a:ext uri="{FF2B5EF4-FFF2-40B4-BE49-F238E27FC236}">
                <a16:creationId xmlns:a16="http://schemas.microsoft.com/office/drawing/2014/main" id="{0ACD14FA-EA0B-E2F7-5F51-4C40BAA51BAE}"/>
              </a:ext>
            </a:extLst>
          </p:cNvPr>
          <p:cNvSpPr>
            <a:spLocks noGrp="1"/>
          </p:cNvSpPr>
          <p:nvPr>
            <p:ph type="body" sz="quarter" idx="13"/>
          </p:nvPr>
        </p:nvSpPr>
        <p:spPr/>
        <p:txBody>
          <a:bodyPr/>
          <a:lstStyle/>
          <a:p>
            <a:r>
              <a:rPr lang="en-GB"/>
              <a:t>2023 AGM</a:t>
            </a:r>
            <a:endParaRPr lang="en-GB" dirty="0"/>
          </a:p>
        </p:txBody>
      </p:sp>
      <p:pic>
        <p:nvPicPr>
          <p:cNvPr id="14" name="Picture 13" descr="A person in a suit and tie&#10;&#10;Description automatically generated with medium confidence">
            <a:extLst>
              <a:ext uri="{FF2B5EF4-FFF2-40B4-BE49-F238E27FC236}">
                <a16:creationId xmlns:a16="http://schemas.microsoft.com/office/drawing/2014/main" id="{F14B0657-D710-86C6-3069-EC6C19A18F77}"/>
              </a:ext>
            </a:extLst>
          </p:cNvPr>
          <p:cNvPicPr>
            <a:picLocks noChangeAspect="1"/>
          </p:cNvPicPr>
          <p:nvPr/>
        </p:nvPicPr>
        <p:blipFill rotWithShape="1">
          <a:blip r:embed="rId10"/>
          <a:srcRect t="12495" r="-3006" b="31358"/>
          <a:stretch/>
        </p:blipFill>
        <p:spPr>
          <a:xfrm>
            <a:off x="2274591" y="1075672"/>
            <a:ext cx="1963598" cy="1605947"/>
          </a:xfrm>
          <a:prstGeom prst="rect">
            <a:avLst/>
          </a:prstGeom>
        </p:spPr>
      </p:pic>
      <p:pic>
        <p:nvPicPr>
          <p:cNvPr id="24" name="Picture 23" descr="A person in a white shirt&#10;&#10;Description automatically generated with low confidence">
            <a:extLst>
              <a:ext uri="{FF2B5EF4-FFF2-40B4-BE49-F238E27FC236}">
                <a16:creationId xmlns:a16="http://schemas.microsoft.com/office/drawing/2014/main" id="{86B9F992-DDFC-BE00-F7D7-BC20FA69C196}"/>
              </a:ext>
            </a:extLst>
          </p:cNvPr>
          <p:cNvPicPr>
            <a:picLocks noChangeAspect="1"/>
          </p:cNvPicPr>
          <p:nvPr/>
        </p:nvPicPr>
        <p:blipFill rotWithShape="1">
          <a:blip r:embed="rId11"/>
          <a:srcRect t="37639"/>
          <a:stretch/>
        </p:blipFill>
        <p:spPr>
          <a:xfrm>
            <a:off x="2946267" y="3452520"/>
            <a:ext cx="1828391" cy="1520257"/>
          </a:xfrm>
          <a:prstGeom prst="rect">
            <a:avLst/>
          </a:prstGeom>
        </p:spPr>
      </p:pic>
    </p:spTree>
    <p:extLst>
      <p:ext uri="{BB962C8B-B14F-4D97-AF65-F5344CB8AC3E}">
        <p14:creationId xmlns:p14="http://schemas.microsoft.com/office/powerpoint/2010/main" val="196557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1BFB1-D3CE-B87B-E4F8-126D90F18E87}"/>
              </a:ext>
            </a:extLst>
          </p:cNvPr>
          <p:cNvSpPr>
            <a:spLocks noGrp="1"/>
          </p:cNvSpPr>
          <p:nvPr>
            <p:ph type="title"/>
          </p:nvPr>
        </p:nvSpPr>
        <p:spPr/>
        <p:txBody>
          <a:bodyPr/>
          <a:lstStyle/>
          <a:p>
            <a:r>
              <a:rPr lang="en-GB" dirty="0"/>
              <a:t>Introduction from the Chief Executive</a:t>
            </a:r>
          </a:p>
        </p:txBody>
      </p:sp>
      <p:sp>
        <p:nvSpPr>
          <p:cNvPr id="10" name="Content Placeholder 9">
            <a:extLst>
              <a:ext uri="{FF2B5EF4-FFF2-40B4-BE49-F238E27FC236}">
                <a16:creationId xmlns:a16="http://schemas.microsoft.com/office/drawing/2014/main" id="{DE90A9E0-73AA-4CE2-481A-5C45906841B1}"/>
              </a:ext>
            </a:extLst>
          </p:cNvPr>
          <p:cNvSpPr>
            <a:spLocks noGrp="1"/>
          </p:cNvSpPr>
          <p:nvPr>
            <p:ph sz="half" idx="1"/>
          </p:nvPr>
        </p:nvSpPr>
        <p:spPr>
          <a:xfrm>
            <a:off x="375345" y="1200152"/>
            <a:ext cx="5225868" cy="4860000"/>
          </a:xfrm>
        </p:spPr>
        <p:txBody>
          <a:bodyPr vert="horz" lIns="0" tIns="0" rIns="0" bIns="0" rtlCol="0" anchor="t">
            <a:noAutofit/>
          </a:bodyPr>
          <a:lstStyle/>
          <a:p>
            <a:pPr lvl="1"/>
            <a:r>
              <a:rPr lang="en-GB" sz="2000" dirty="0"/>
              <a:t>Randy Neely joined Capricorn on 1 June 2023</a:t>
            </a:r>
          </a:p>
          <a:p>
            <a:pPr marL="146685" lvl="2" indent="-146685"/>
            <a:endParaRPr lang="en-GB" sz="1800" dirty="0">
              <a:cs typeface="Arial" panose="020B0604020202020204"/>
            </a:endParaRPr>
          </a:p>
          <a:p>
            <a:pPr marL="360045" lvl="2" indent="-360045">
              <a:spcBef>
                <a:spcPts val="800"/>
              </a:spcBef>
              <a:spcAft>
                <a:spcPts val="400"/>
              </a:spcAft>
            </a:pPr>
            <a:r>
              <a:rPr lang="en-GB" sz="1600" dirty="0"/>
              <a:t>Previously President and CEO of TransGlobe Energy Corporation; a very successful low cost, Egypt-focused business, including assets in the Western Desert</a:t>
            </a:r>
            <a:endParaRPr lang="en-GB" sz="1600" dirty="0">
              <a:cs typeface="Arial"/>
            </a:endParaRPr>
          </a:p>
          <a:p>
            <a:pPr marL="360045" lvl="2" indent="-360045">
              <a:spcBef>
                <a:spcPts val="800"/>
              </a:spcBef>
              <a:spcAft>
                <a:spcPts val="400"/>
              </a:spcAft>
            </a:pPr>
            <a:r>
              <a:rPr lang="en-GB" sz="1600" dirty="0"/>
              <a:t>Highly experienced industry leader, delivering high-performing operations in Egypt</a:t>
            </a:r>
            <a:endParaRPr lang="en-GB" sz="1600" dirty="0">
              <a:cs typeface="Arial"/>
            </a:endParaRPr>
          </a:p>
          <a:p>
            <a:pPr marL="360045" lvl="2" indent="-360045">
              <a:spcBef>
                <a:spcPts val="800"/>
              </a:spcBef>
              <a:spcAft>
                <a:spcPts val="400"/>
              </a:spcAft>
            </a:pPr>
            <a:r>
              <a:rPr lang="en-GB" sz="1600" dirty="0"/>
              <a:t>Background of successful strategic execution, knowledge of host country and a track record of effectively managing relationships to deliver results</a:t>
            </a:r>
            <a:endParaRPr lang="en-GB" sz="1600" dirty="0">
              <a:cs typeface="Arial"/>
            </a:endParaRPr>
          </a:p>
          <a:p>
            <a:pPr marL="360045" lvl="2" indent="-360045">
              <a:spcBef>
                <a:spcPts val="800"/>
              </a:spcBef>
              <a:spcAft>
                <a:spcPts val="400"/>
              </a:spcAft>
            </a:pPr>
            <a:r>
              <a:rPr lang="en-GB" sz="1600" dirty="0"/>
              <a:t>Randy led negotiations which resulted in an amended, extended and consolidated Production Sharing Contract with EGPC in Egypt</a:t>
            </a:r>
            <a:endParaRPr lang="en-GB" sz="1600" dirty="0">
              <a:cs typeface="Arial"/>
            </a:endParaRPr>
          </a:p>
          <a:p>
            <a:pPr marL="360045" lvl="2" indent="-360045">
              <a:spcBef>
                <a:spcPts val="800"/>
              </a:spcBef>
              <a:spcAft>
                <a:spcPts val="400"/>
              </a:spcAft>
            </a:pPr>
            <a:r>
              <a:rPr lang="en-GB" sz="1600" dirty="0"/>
              <a:t>Creating shareholder value; leading merger between TransGlobe and VAALCO Energy</a:t>
            </a:r>
            <a:endParaRPr lang="en-GB" sz="1600" dirty="0">
              <a:cs typeface="Arial"/>
            </a:endParaRPr>
          </a:p>
        </p:txBody>
      </p:sp>
      <p:sp>
        <p:nvSpPr>
          <p:cNvPr id="6" name="Slide Number Placeholder 5">
            <a:extLst>
              <a:ext uri="{FF2B5EF4-FFF2-40B4-BE49-F238E27FC236}">
                <a16:creationId xmlns:a16="http://schemas.microsoft.com/office/drawing/2014/main" id="{07C84BF0-1E41-93F1-E93E-672EBE3F4393}"/>
              </a:ext>
            </a:extLst>
          </p:cNvPr>
          <p:cNvSpPr>
            <a:spLocks noGrp="1"/>
          </p:cNvSpPr>
          <p:nvPr>
            <p:ph type="sldNum" sz="quarter" idx="12"/>
          </p:nvPr>
        </p:nvSpPr>
        <p:spPr/>
        <p:txBody>
          <a:bodyPr/>
          <a:lstStyle/>
          <a:p>
            <a:fld id="{88476D58-9353-4E68-BA19-6B4C3BA837E1}" type="slidenum">
              <a:rPr lang="en-GB" smtClean="0"/>
              <a:t>3</a:t>
            </a:fld>
            <a:endParaRPr lang="en-GB" dirty="0"/>
          </a:p>
        </p:txBody>
      </p:sp>
      <p:pic>
        <p:nvPicPr>
          <p:cNvPr id="4" name="Picture 1">
            <a:extLst>
              <a:ext uri="{FF2B5EF4-FFF2-40B4-BE49-F238E27FC236}">
                <a16:creationId xmlns:a16="http://schemas.microsoft.com/office/drawing/2014/main" id="{9E26BB16-968E-95CA-92A5-D1B8AC897CC0}"/>
              </a:ext>
            </a:extLst>
          </p:cNvPr>
          <p:cNvPicPr>
            <a:picLocks noGrp="1" noChangeAspect="1" noChangeArrowheads="1"/>
          </p:cNvPicPr>
          <p:nvPr>
            <p:ph type="pic" sz="quarter" idx="14"/>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l="9043" r="5316"/>
          <a:stretch/>
        </p:blipFill>
        <p:spPr bwMode="auto">
          <a:xfrm>
            <a:off x="5843139" y="1200150"/>
            <a:ext cx="3699324" cy="485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3">
            <a:extLst>
              <a:ext uri="{FF2B5EF4-FFF2-40B4-BE49-F238E27FC236}">
                <a16:creationId xmlns:a16="http://schemas.microsoft.com/office/drawing/2014/main" id="{054490C4-B110-B388-4F0C-DD79B4C03CAC}"/>
              </a:ext>
            </a:extLst>
          </p:cNvPr>
          <p:cNvSpPr>
            <a:spLocks noGrp="1"/>
          </p:cNvSpPr>
          <p:nvPr>
            <p:ph type="ftr" sz="quarter" idx="11"/>
          </p:nvPr>
        </p:nvSpPr>
        <p:spPr>
          <a:xfrm>
            <a:off x="4046587" y="6265867"/>
            <a:ext cx="5111651" cy="365125"/>
          </a:xfrm>
        </p:spPr>
        <p:txBody>
          <a:bodyPr/>
          <a:lstStyle/>
          <a:p>
            <a:r>
              <a:rPr lang="en-GB" dirty="0"/>
              <a:t>Annual General Meeting, June 2023</a:t>
            </a:r>
          </a:p>
        </p:txBody>
      </p:sp>
      <p:sp>
        <p:nvSpPr>
          <p:cNvPr id="13" name="Text Placeholder 12">
            <a:extLst>
              <a:ext uri="{FF2B5EF4-FFF2-40B4-BE49-F238E27FC236}">
                <a16:creationId xmlns:a16="http://schemas.microsoft.com/office/drawing/2014/main" id="{176993FB-173D-8026-BF4C-B29D13807D95}"/>
              </a:ext>
            </a:extLst>
          </p:cNvPr>
          <p:cNvSpPr>
            <a:spLocks noGrp="1"/>
          </p:cNvSpPr>
          <p:nvPr>
            <p:ph type="body" sz="quarter" idx="13"/>
          </p:nvPr>
        </p:nvSpPr>
        <p:spPr/>
        <p:txBody>
          <a:bodyPr/>
          <a:lstStyle/>
          <a:p>
            <a:r>
              <a:rPr lang="en-GB" dirty="0"/>
              <a:t>2023 AGM</a:t>
            </a:r>
          </a:p>
          <a:p>
            <a:endParaRPr lang="en-GB" dirty="0"/>
          </a:p>
        </p:txBody>
      </p:sp>
    </p:spTree>
    <p:extLst>
      <p:ext uri="{BB962C8B-B14F-4D97-AF65-F5344CB8AC3E}">
        <p14:creationId xmlns:p14="http://schemas.microsoft.com/office/powerpoint/2010/main" val="414732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a:extLst>
              <a:ext uri="{FF2B5EF4-FFF2-40B4-BE49-F238E27FC236}">
                <a16:creationId xmlns:a16="http://schemas.microsoft.com/office/drawing/2014/main" id="{BA588A87-9080-4095-0CC3-730B6030C95B}"/>
              </a:ext>
            </a:extLst>
          </p:cNvPr>
          <p:cNvGrpSpPr/>
          <p:nvPr/>
        </p:nvGrpSpPr>
        <p:grpSpPr>
          <a:xfrm>
            <a:off x="885382" y="2612891"/>
            <a:ext cx="8133351" cy="180000"/>
            <a:chOff x="885382" y="2612891"/>
            <a:chExt cx="8133351" cy="180000"/>
          </a:xfrm>
        </p:grpSpPr>
        <p:sp>
          <p:nvSpPr>
            <p:cNvPr id="73" name="Isosceles Triangle 72">
              <a:extLst>
                <a:ext uri="{FF2B5EF4-FFF2-40B4-BE49-F238E27FC236}">
                  <a16:creationId xmlns:a16="http://schemas.microsoft.com/office/drawing/2014/main" id="{2EA28878-0FD1-404E-560F-F8099E1F5E3E}"/>
                </a:ext>
              </a:extLst>
            </p:cNvPr>
            <p:cNvSpPr/>
            <p:nvPr/>
          </p:nvSpPr>
          <p:spPr>
            <a:xfrm rot="10800000">
              <a:off x="885382" y="2612891"/>
              <a:ext cx="1102040" cy="180000"/>
            </a:xfrm>
            <a:prstGeom prst="triangle">
              <a:avLst/>
            </a:prstGeom>
            <a:gradFill flip="none" rotWithShape="1">
              <a:gsLst>
                <a:gs pos="0">
                  <a:schemeClr val="accent1"/>
                </a:gs>
                <a:gs pos="100000">
                  <a:schemeClr val="accent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8" name="Isosceles Triangle 87">
              <a:extLst>
                <a:ext uri="{FF2B5EF4-FFF2-40B4-BE49-F238E27FC236}">
                  <a16:creationId xmlns:a16="http://schemas.microsoft.com/office/drawing/2014/main" id="{FB7A825B-4D7F-C912-F20E-34CA16F1EA0A}"/>
                </a:ext>
              </a:extLst>
            </p:cNvPr>
            <p:cNvSpPr/>
            <p:nvPr/>
          </p:nvSpPr>
          <p:spPr>
            <a:xfrm rot="10800000">
              <a:off x="3121153" y="2612891"/>
              <a:ext cx="1102040" cy="180000"/>
            </a:xfrm>
            <a:prstGeom prst="triangle">
              <a:avLst/>
            </a:prstGeom>
            <a:gradFill flip="none" rotWithShape="1">
              <a:gsLst>
                <a:gs pos="0">
                  <a:schemeClr val="accent1"/>
                </a:gs>
                <a:gs pos="100000">
                  <a:schemeClr val="accent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9" name="Isosceles Triangle 88">
              <a:extLst>
                <a:ext uri="{FF2B5EF4-FFF2-40B4-BE49-F238E27FC236}">
                  <a16:creationId xmlns:a16="http://schemas.microsoft.com/office/drawing/2014/main" id="{B4B5D84F-A3CC-AE22-E94C-866FF81CDE44}"/>
                </a:ext>
              </a:extLst>
            </p:cNvPr>
            <p:cNvSpPr/>
            <p:nvPr/>
          </p:nvSpPr>
          <p:spPr>
            <a:xfrm rot="10800000">
              <a:off x="5518922" y="2612891"/>
              <a:ext cx="1102040" cy="180000"/>
            </a:xfrm>
            <a:prstGeom prst="triangle">
              <a:avLst/>
            </a:prstGeom>
            <a:gradFill flip="none" rotWithShape="1">
              <a:gsLst>
                <a:gs pos="0">
                  <a:schemeClr val="accent1"/>
                </a:gs>
                <a:gs pos="100000">
                  <a:schemeClr val="accent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0" name="Isosceles Triangle 89">
              <a:extLst>
                <a:ext uri="{FF2B5EF4-FFF2-40B4-BE49-F238E27FC236}">
                  <a16:creationId xmlns:a16="http://schemas.microsoft.com/office/drawing/2014/main" id="{4307F566-F808-9D0D-E6EA-A0EFB45709CA}"/>
                </a:ext>
              </a:extLst>
            </p:cNvPr>
            <p:cNvSpPr/>
            <p:nvPr/>
          </p:nvSpPr>
          <p:spPr>
            <a:xfrm rot="10800000">
              <a:off x="7916693" y="2612891"/>
              <a:ext cx="1102040" cy="180000"/>
            </a:xfrm>
            <a:prstGeom prst="triangle">
              <a:avLst/>
            </a:prstGeom>
            <a:gradFill flip="none" rotWithShape="1">
              <a:gsLst>
                <a:gs pos="0">
                  <a:schemeClr val="accent1"/>
                </a:gs>
                <a:gs pos="100000">
                  <a:schemeClr val="accent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Title 1">
            <a:extLst>
              <a:ext uri="{FF2B5EF4-FFF2-40B4-BE49-F238E27FC236}">
                <a16:creationId xmlns:a16="http://schemas.microsoft.com/office/drawing/2014/main" id="{C4746C30-CC52-4F7F-A04D-7262436F131A}"/>
              </a:ext>
            </a:extLst>
          </p:cNvPr>
          <p:cNvSpPr>
            <a:spLocks noGrp="1"/>
          </p:cNvSpPr>
          <p:nvPr>
            <p:ph type="title"/>
          </p:nvPr>
        </p:nvSpPr>
        <p:spPr>
          <a:xfrm>
            <a:off x="374402" y="553502"/>
            <a:ext cx="9155311" cy="422812"/>
          </a:xfrm>
        </p:spPr>
        <p:txBody>
          <a:bodyPr/>
          <a:lstStyle/>
          <a:p>
            <a:r>
              <a:rPr lang="en-GB" dirty="0">
                <a:cs typeface="Arial"/>
              </a:rPr>
              <a:t>Reminder of Strategic Review</a:t>
            </a:r>
          </a:p>
        </p:txBody>
      </p:sp>
      <p:sp>
        <p:nvSpPr>
          <p:cNvPr id="4" name="Slide Number Placeholder 3">
            <a:extLst>
              <a:ext uri="{FF2B5EF4-FFF2-40B4-BE49-F238E27FC236}">
                <a16:creationId xmlns:a16="http://schemas.microsoft.com/office/drawing/2014/main" id="{12DAA1F0-165F-46F1-BA31-8E73EC5C9A28}"/>
              </a:ext>
            </a:extLst>
          </p:cNvPr>
          <p:cNvSpPr>
            <a:spLocks noGrp="1"/>
          </p:cNvSpPr>
          <p:nvPr>
            <p:ph type="sldNum" sz="quarter" idx="12"/>
          </p:nvPr>
        </p:nvSpPr>
        <p:spPr/>
        <p:txBody>
          <a:bodyPr/>
          <a:lstStyle/>
          <a:p>
            <a:fld id="{88476D58-9353-4E68-BA19-6B4C3BA837E1}" type="slidenum">
              <a:rPr lang="en-GB" smtClean="0"/>
              <a:t>4</a:t>
            </a:fld>
            <a:endParaRPr lang="en-GB"/>
          </a:p>
        </p:txBody>
      </p:sp>
      <p:cxnSp>
        <p:nvCxnSpPr>
          <p:cNvPr id="24" name="Straight Connector 23">
            <a:extLst>
              <a:ext uri="{FF2B5EF4-FFF2-40B4-BE49-F238E27FC236}">
                <a16:creationId xmlns:a16="http://schemas.microsoft.com/office/drawing/2014/main" id="{46BAB320-89C2-5EAD-055D-04D022A07AD1}"/>
              </a:ext>
            </a:extLst>
          </p:cNvPr>
          <p:cNvCxnSpPr>
            <a:cxnSpLocks/>
          </p:cNvCxnSpPr>
          <p:nvPr/>
        </p:nvCxnSpPr>
        <p:spPr>
          <a:xfrm>
            <a:off x="446402" y="1550932"/>
            <a:ext cx="1980000" cy="0"/>
          </a:xfrm>
          <a:prstGeom prst="line">
            <a:avLst/>
          </a:prstGeom>
          <a:ln w="25400">
            <a:gradFill flip="none" rotWithShape="1">
              <a:gsLst>
                <a:gs pos="100000">
                  <a:schemeClr val="accent1"/>
                </a:gs>
                <a:gs pos="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4690F83-C1B3-ACE2-4ED6-56109706DEB0}"/>
              </a:ext>
            </a:extLst>
          </p:cNvPr>
          <p:cNvCxnSpPr>
            <a:cxnSpLocks/>
          </p:cNvCxnSpPr>
          <p:nvPr/>
        </p:nvCxnSpPr>
        <p:spPr>
          <a:xfrm>
            <a:off x="2682172" y="1550932"/>
            <a:ext cx="1980000" cy="0"/>
          </a:xfrm>
          <a:prstGeom prst="line">
            <a:avLst/>
          </a:prstGeom>
          <a:ln w="25400">
            <a:gradFill flip="none" rotWithShape="1">
              <a:gsLst>
                <a:gs pos="0">
                  <a:schemeClr val="accent3"/>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5B8E4A2-4EE6-9862-43E2-CAC3035A14DF}"/>
              </a:ext>
            </a:extLst>
          </p:cNvPr>
          <p:cNvCxnSpPr>
            <a:cxnSpLocks/>
          </p:cNvCxnSpPr>
          <p:nvPr/>
        </p:nvCxnSpPr>
        <p:spPr>
          <a:xfrm>
            <a:off x="7477713" y="1550932"/>
            <a:ext cx="1980000" cy="0"/>
          </a:xfrm>
          <a:prstGeom prst="line">
            <a:avLst/>
          </a:prstGeom>
          <a:ln w="25400">
            <a:gradFill flip="none" rotWithShape="1">
              <a:gsLst>
                <a:gs pos="0">
                  <a:schemeClr val="accent4"/>
                </a:gs>
                <a:gs pos="100000">
                  <a:schemeClr val="accent3"/>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6A15899-8AD9-D2D7-16C5-94EF0DAD2B4C}"/>
              </a:ext>
            </a:extLst>
          </p:cNvPr>
          <p:cNvCxnSpPr>
            <a:cxnSpLocks/>
          </p:cNvCxnSpPr>
          <p:nvPr/>
        </p:nvCxnSpPr>
        <p:spPr>
          <a:xfrm>
            <a:off x="4917942" y="1550932"/>
            <a:ext cx="2304000" cy="0"/>
          </a:xfrm>
          <a:prstGeom prst="line">
            <a:avLst/>
          </a:prstGeom>
          <a:ln w="25400">
            <a:gradFill flip="none" rotWithShape="1">
              <a:gsLst>
                <a:gs pos="0">
                  <a:schemeClr val="accent1"/>
                </a:gs>
                <a:gs pos="100000">
                  <a:schemeClr val="accent3"/>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AE259739-C394-2BD9-D70F-FA350B177525}"/>
              </a:ext>
            </a:extLst>
          </p:cNvPr>
          <p:cNvSpPr/>
          <p:nvPr/>
        </p:nvSpPr>
        <p:spPr>
          <a:xfrm>
            <a:off x="4845942" y="1006249"/>
            <a:ext cx="2448000" cy="1620000"/>
          </a:xfrm>
          <a:prstGeom prst="rect">
            <a:avLst/>
          </a:prstGeom>
          <a:noFill/>
          <a:ln w="22225">
            <a:gradFill flip="none" rotWithShape="1">
              <a:gsLst>
                <a:gs pos="0">
                  <a:schemeClr val="accent3"/>
                </a:gs>
                <a:gs pos="100000">
                  <a:schemeClr val="accent1"/>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lnSpc>
                <a:spcPct val="90000"/>
              </a:lnSpc>
            </a:pPr>
            <a:r>
              <a:rPr lang="en-US" sz="1600" b="1" dirty="0">
                <a:solidFill>
                  <a:schemeClr val="accent3"/>
                </a:solidFill>
              </a:rPr>
              <a:t>Maximising Shareholder Value from Egypt</a:t>
            </a:r>
            <a:endParaRPr lang="en-GB" sz="1600" b="1" dirty="0">
              <a:solidFill>
                <a:schemeClr val="accent3"/>
              </a:solidFill>
            </a:endParaRPr>
          </a:p>
        </p:txBody>
      </p:sp>
      <p:sp>
        <p:nvSpPr>
          <p:cNvPr id="66" name="Rectangle 65">
            <a:extLst>
              <a:ext uri="{FF2B5EF4-FFF2-40B4-BE49-F238E27FC236}">
                <a16:creationId xmlns:a16="http://schemas.microsoft.com/office/drawing/2014/main" id="{F43B54F8-DD89-37BD-6F61-F61ECC67FDC4}"/>
              </a:ext>
            </a:extLst>
          </p:cNvPr>
          <p:cNvSpPr/>
          <p:nvPr/>
        </p:nvSpPr>
        <p:spPr>
          <a:xfrm>
            <a:off x="7405713" y="1006249"/>
            <a:ext cx="2124000" cy="1620000"/>
          </a:xfrm>
          <a:prstGeom prst="rect">
            <a:avLst/>
          </a:prstGeom>
          <a:noFill/>
          <a:ln w="22225">
            <a:gradFill flip="none" rotWithShape="1">
              <a:gsLst>
                <a:gs pos="99000">
                  <a:schemeClr val="accent3"/>
                </a:gs>
                <a:gs pos="4000">
                  <a:schemeClr val="accent4"/>
                </a:gs>
              </a:gsLst>
              <a:lin ang="189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lnSpc>
                <a:spcPct val="90000"/>
              </a:lnSpc>
            </a:pPr>
            <a:r>
              <a:rPr lang="en-US" sz="1600" b="1" dirty="0">
                <a:solidFill>
                  <a:schemeClr val="accent4">
                    <a:lumMod val="75000"/>
                  </a:schemeClr>
                </a:solidFill>
              </a:rPr>
              <a:t>Driving Culture Change</a:t>
            </a:r>
            <a:endParaRPr lang="en-GB" sz="1600" b="1" dirty="0">
              <a:solidFill>
                <a:schemeClr val="accent4">
                  <a:lumMod val="75000"/>
                </a:schemeClr>
              </a:solidFill>
            </a:endParaRPr>
          </a:p>
        </p:txBody>
      </p:sp>
      <p:sp>
        <p:nvSpPr>
          <p:cNvPr id="67" name="Rectangle 66">
            <a:extLst>
              <a:ext uri="{FF2B5EF4-FFF2-40B4-BE49-F238E27FC236}">
                <a16:creationId xmlns:a16="http://schemas.microsoft.com/office/drawing/2014/main" id="{1775AB09-C1D2-727F-9AAF-66B54E846757}"/>
              </a:ext>
            </a:extLst>
          </p:cNvPr>
          <p:cNvSpPr/>
          <p:nvPr/>
        </p:nvSpPr>
        <p:spPr>
          <a:xfrm>
            <a:off x="374402" y="1006249"/>
            <a:ext cx="2124000" cy="1620000"/>
          </a:xfrm>
          <a:prstGeom prst="rect">
            <a:avLst/>
          </a:prstGeom>
          <a:noFill/>
          <a:ln w="22225">
            <a:gradFill flip="none" rotWithShape="1">
              <a:gsLst>
                <a:gs pos="0">
                  <a:schemeClr val="accent2"/>
                </a:gs>
                <a:gs pos="100000">
                  <a:schemeClr val="accent1"/>
                </a:gs>
              </a:gsLst>
              <a:lin ang="189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lnSpc>
                <a:spcPct val="90000"/>
              </a:lnSpc>
            </a:pPr>
            <a:r>
              <a:rPr lang="en-US" sz="1600" b="1" dirty="0">
                <a:solidFill>
                  <a:schemeClr val="accent2"/>
                </a:solidFill>
              </a:rPr>
              <a:t>Significant</a:t>
            </a:r>
            <a:br>
              <a:rPr lang="en-US" sz="1600" b="1" dirty="0">
                <a:solidFill>
                  <a:schemeClr val="accent2"/>
                </a:solidFill>
              </a:rPr>
            </a:br>
            <a:r>
              <a:rPr lang="en-US" sz="1600" b="1" dirty="0">
                <a:solidFill>
                  <a:schemeClr val="accent2"/>
                </a:solidFill>
              </a:rPr>
              <a:t>Cost Reduction</a:t>
            </a:r>
            <a:endParaRPr lang="en-GB" sz="1600" b="1" dirty="0">
              <a:solidFill>
                <a:schemeClr val="accent2"/>
              </a:solidFill>
            </a:endParaRPr>
          </a:p>
        </p:txBody>
      </p:sp>
      <p:sp>
        <p:nvSpPr>
          <p:cNvPr id="68" name="Rectangle 67">
            <a:extLst>
              <a:ext uri="{FF2B5EF4-FFF2-40B4-BE49-F238E27FC236}">
                <a16:creationId xmlns:a16="http://schemas.microsoft.com/office/drawing/2014/main" id="{5B911772-F8AF-43A5-CB11-B9B44BE7C0B7}"/>
              </a:ext>
            </a:extLst>
          </p:cNvPr>
          <p:cNvSpPr/>
          <p:nvPr/>
        </p:nvSpPr>
        <p:spPr>
          <a:xfrm>
            <a:off x="2610172" y="1006249"/>
            <a:ext cx="2124000" cy="1620000"/>
          </a:xfrm>
          <a:prstGeom prst="rect">
            <a:avLst/>
          </a:prstGeom>
          <a:noFill/>
          <a:ln w="22225">
            <a:gradFill flip="none" rotWithShape="1">
              <a:gsLst>
                <a:gs pos="99000">
                  <a:schemeClr val="accent2"/>
                </a:gs>
                <a:gs pos="0">
                  <a:schemeClr val="accent3"/>
                </a:gs>
              </a:gsLst>
              <a:lin ang="189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lnSpc>
                <a:spcPct val="90000"/>
              </a:lnSpc>
            </a:pPr>
            <a:r>
              <a:rPr lang="en-US" sz="1600" b="1" dirty="0">
                <a:solidFill>
                  <a:schemeClr val="accent1"/>
                </a:solidFill>
              </a:rPr>
              <a:t>Refocused</a:t>
            </a:r>
            <a:br>
              <a:rPr lang="en-US" sz="1600" b="1" dirty="0">
                <a:solidFill>
                  <a:schemeClr val="accent1"/>
                </a:solidFill>
              </a:rPr>
            </a:br>
            <a:r>
              <a:rPr lang="en-US" sz="1600" b="1" dirty="0">
                <a:solidFill>
                  <a:schemeClr val="accent1"/>
                </a:solidFill>
              </a:rPr>
              <a:t>Exploration Strategy</a:t>
            </a:r>
            <a:endParaRPr lang="en-GB" sz="1600" b="1" dirty="0">
              <a:solidFill>
                <a:schemeClr val="accent1"/>
              </a:solidFill>
            </a:endParaRPr>
          </a:p>
        </p:txBody>
      </p:sp>
      <p:sp>
        <p:nvSpPr>
          <p:cNvPr id="69" name="Content Placeholder 6">
            <a:extLst>
              <a:ext uri="{FF2B5EF4-FFF2-40B4-BE49-F238E27FC236}">
                <a16:creationId xmlns:a16="http://schemas.microsoft.com/office/drawing/2014/main" id="{DF0CB9AE-3A03-A62F-15CD-04BC816CE0A3}"/>
              </a:ext>
            </a:extLst>
          </p:cNvPr>
          <p:cNvSpPr txBox="1">
            <a:spLocks/>
          </p:cNvSpPr>
          <p:nvPr/>
        </p:nvSpPr>
        <p:spPr>
          <a:xfrm>
            <a:off x="422458" y="1640208"/>
            <a:ext cx="2027889" cy="972000"/>
          </a:xfrm>
          <a:prstGeom prst="rect">
            <a:avLst/>
          </a:prstGeom>
          <a:ln>
            <a:noFill/>
          </a:ln>
        </p:spPr>
        <p:txBody>
          <a:bodyPr vert="horz" lIns="0" tIns="0" rIns="0" bIns="0" rtlCol="0">
            <a:normAutofit/>
          </a:bodyPr>
          <a:lstStyle>
            <a:lvl1pPr marL="0" indent="0" algn="l" defTabSz="742969" rtl="0" eaLnBrk="1" latinLnBrk="0" hangingPunct="1">
              <a:lnSpc>
                <a:spcPct val="90000"/>
              </a:lnSpc>
              <a:spcBef>
                <a:spcPts val="975"/>
              </a:spcBef>
              <a:spcAft>
                <a:spcPts val="163"/>
              </a:spcAft>
              <a:buFont typeface="Arial" panose="020B0604020202020204" pitchFamily="34" charset="0"/>
              <a:buNone/>
              <a:defRPr sz="1600" b="1" kern="1200">
                <a:solidFill>
                  <a:schemeClr val="accent2"/>
                </a:solidFill>
                <a:latin typeface="+mn-lt"/>
                <a:ea typeface="+mn-ea"/>
                <a:cs typeface="+mn-cs"/>
              </a:defRPr>
            </a:lvl1pPr>
            <a:lvl2pPr marL="0" indent="0" algn="l" defTabSz="742969" rtl="0" eaLnBrk="1" latinLnBrk="0" hangingPunct="1">
              <a:lnSpc>
                <a:spcPct val="90000"/>
              </a:lnSpc>
              <a:spcBef>
                <a:spcPts val="406"/>
              </a:spcBef>
              <a:spcAft>
                <a:spcPts val="325"/>
              </a:spcAft>
              <a:buClr>
                <a:schemeClr val="accent1"/>
              </a:buClr>
              <a:buFont typeface="Arial" panose="020B0604020202020204" pitchFamily="34" charset="0"/>
              <a:buNone/>
              <a:defRPr sz="1400" kern="1200">
                <a:solidFill>
                  <a:schemeClr val="tx1"/>
                </a:solidFill>
                <a:latin typeface="+mn-lt"/>
                <a:ea typeface="+mn-ea"/>
                <a:cs typeface="+mn-cs"/>
              </a:defRPr>
            </a:lvl2pPr>
            <a:lvl3pPr marL="147045" indent="-147045" algn="l" defTabSz="742969" rtl="0" eaLnBrk="1" latinLnBrk="0" hangingPunct="1">
              <a:lnSpc>
                <a:spcPct val="90000"/>
              </a:lnSpc>
              <a:spcBef>
                <a:spcPts val="406"/>
              </a:spcBef>
              <a:spcAft>
                <a:spcPts val="325"/>
              </a:spcAft>
              <a:buClr>
                <a:schemeClr val="accent3"/>
              </a:buClr>
              <a:buFont typeface="Arial" panose="020B0604020202020204" pitchFamily="34" charset="0"/>
              <a:buChar char="•"/>
              <a:defRPr sz="1400" kern="1200">
                <a:solidFill>
                  <a:schemeClr val="tx1"/>
                </a:solidFill>
                <a:latin typeface="+mn-lt"/>
                <a:ea typeface="+mn-ea"/>
                <a:cs typeface="+mn-cs"/>
              </a:defRPr>
            </a:lvl3pPr>
            <a:lvl4pPr marL="290223" indent="-143176" algn="l" defTabSz="742969" rtl="0" eaLnBrk="1" latinLnBrk="0" hangingPunct="1">
              <a:lnSpc>
                <a:spcPct val="90000"/>
              </a:lnSpc>
              <a:spcBef>
                <a:spcPts val="163"/>
              </a:spcBef>
              <a:spcAft>
                <a:spcPts val="325"/>
              </a:spcAft>
              <a:buClr>
                <a:schemeClr val="accent3"/>
              </a:buClr>
              <a:buFont typeface="Arial" panose="020B0604020202020204" pitchFamily="34" charset="0"/>
              <a:buChar char="•"/>
              <a:defRPr sz="1200" kern="1200">
                <a:solidFill>
                  <a:schemeClr val="tx1"/>
                </a:solidFill>
                <a:latin typeface="+mn-lt"/>
                <a:ea typeface="+mn-ea"/>
                <a:cs typeface="+mn-cs"/>
              </a:defRPr>
            </a:lvl4pPr>
            <a:lvl5pPr marL="437268" indent="-147045" algn="l" defTabSz="742969" rtl="0" eaLnBrk="1" latinLnBrk="0" hangingPunct="1">
              <a:lnSpc>
                <a:spcPct val="90000"/>
              </a:lnSpc>
              <a:spcBef>
                <a:spcPts val="163"/>
              </a:spcBef>
              <a:spcAft>
                <a:spcPts val="325"/>
              </a:spcAft>
              <a:buClr>
                <a:schemeClr val="accent3"/>
              </a:buClr>
              <a:buFont typeface="Arial" panose="020B0604020202020204" pitchFamily="34" charset="0"/>
              <a:buChar char="•"/>
              <a:defRPr sz="1200" kern="1200">
                <a:solidFill>
                  <a:schemeClr val="tx1"/>
                </a:solidFill>
                <a:latin typeface="+mn-lt"/>
                <a:ea typeface="+mn-ea"/>
                <a:cs typeface="+mn-cs"/>
              </a:defRPr>
            </a:lvl5pPr>
            <a:lvl6pPr marL="2043164"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648"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132"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617"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lvl="2"/>
            <a:r>
              <a:rPr lang="en-GB" sz="1200" dirty="0"/>
              <a:t>Material G&amp;A reduction: matching organisation</a:t>
            </a:r>
            <a:br>
              <a:rPr lang="en-GB" sz="1200" dirty="0"/>
            </a:br>
            <a:r>
              <a:rPr lang="en-GB" sz="1200" dirty="0"/>
              <a:t>to activity set</a:t>
            </a:r>
          </a:p>
        </p:txBody>
      </p:sp>
      <p:sp>
        <p:nvSpPr>
          <p:cNvPr id="70" name="Content Placeholder 7">
            <a:extLst>
              <a:ext uri="{FF2B5EF4-FFF2-40B4-BE49-F238E27FC236}">
                <a16:creationId xmlns:a16="http://schemas.microsoft.com/office/drawing/2014/main" id="{D9C8527B-627B-471A-0985-BA5BB6927E93}"/>
              </a:ext>
            </a:extLst>
          </p:cNvPr>
          <p:cNvSpPr txBox="1">
            <a:spLocks/>
          </p:cNvSpPr>
          <p:nvPr/>
        </p:nvSpPr>
        <p:spPr>
          <a:xfrm>
            <a:off x="2658228" y="1640208"/>
            <a:ext cx="2027889" cy="972000"/>
          </a:xfrm>
          <a:prstGeom prst="rect">
            <a:avLst/>
          </a:prstGeom>
          <a:ln>
            <a:noFill/>
          </a:ln>
        </p:spPr>
        <p:txBody>
          <a:bodyPr vert="horz" lIns="0" tIns="0" rIns="0" bIns="0" rtlCol="0">
            <a:normAutofit/>
          </a:bodyPr>
          <a:lstStyle>
            <a:lvl1pPr marL="0" indent="0" algn="l" defTabSz="742969" rtl="0" eaLnBrk="1" latinLnBrk="0" hangingPunct="1">
              <a:lnSpc>
                <a:spcPct val="90000"/>
              </a:lnSpc>
              <a:spcBef>
                <a:spcPts val="975"/>
              </a:spcBef>
              <a:spcAft>
                <a:spcPts val="163"/>
              </a:spcAft>
              <a:buFont typeface="Arial" panose="020B0604020202020204" pitchFamily="34" charset="0"/>
              <a:buNone/>
              <a:defRPr sz="1600" b="1" kern="1200">
                <a:solidFill>
                  <a:schemeClr val="accent2"/>
                </a:solidFill>
                <a:latin typeface="+mn-lt"/>
                <a:ea typeface="+mn-ea"/>
                <a:cs typeface="+mn-cs"/>
              </a:defRPr>
            </a:lvl1pPr>
            <a:lvl2pPr marL="0" indent="0" algn="l" defTabSz="742969" rtl="0" eaLnBrk="1" latinLnBrk="0" hangingPunct="1">
              <a:lnSpc>
                <a:spcPct val="90000"/>
              </a:lnSpc>
              <a:spcBef>
                <a:spcPts val="406"/>
              </a:spcBef>
              <a:spcAft>
                <a:spcPts val="325"/>
              </a:spcAft>
              <a:buClr>
                <a:schemeClr val="accent1"/>
              </a:buClr>
              <a:buFont typeface="Arial" panose="020B0604020202020204" pitchFamily="34" charset="0"/>
              <a:buNone/>
              <a:defRPr sz="1400" kern="1200">
                <a:solidFill>
                  <a:schemeClr val="tx1"/>
                </a:solidFill>
                <a:latin typeface="+mn-lt"/>
                <a:ea typeface="+mn-ea"/>
                <a:cs typeface="+mn-cs"/>
              </a:defRPr>
            </a:lvl2pPr>
            <a:lvl3pPr marL="147045" indent="-147045" algn="l" defTabSz="742969" rtl="0" eaLnBrk="1" latinLnBrk="0" hangingPunct="1">
              <a:lnSpc>
                <a:spcPct val="90000"/>
              </a:lnSpc>
              <a:spcBef>
                <a:spcPts val="406"/>
              </a:spcBef>
              <a:spcAft>
                <a:spcPts val="325"/>
              </a:spcAft>
              <a:buClr>
                <a:schemeClr val="accent3"/>
              </a:buClr>
              <a:buFont typeface="Arial" panose="020B0604020202020204" pitchFamily="34" charset="0"/>
              <a:buChar char="•"/>
              <a:defRPr sz="1400" kern="1200">
                <a:solidFill>
                  <a:schemeClr val="tx1"/>
                </a:solidFill>
                <a:latin typeface="+mn-lt"/>
                <a:ea typeface="+mn-ea"/>
                <a:cs typeface="+mn-cs"/>
              </a:defRPr>
            </a:lvl3pPr>
            <a:lvl4pPr marL="290223" indent="-143176" algn="l" defTabSz="742969" rtl="0" eaLnBrk="1" latinLnBrk="0" hangingPunct="1">
              <a:lnSpc>
                <a:spcPct val="90000"/>
              </a:lnSpc>
              <a:spcBef>
                <a:spcPts val="163"/>
              </a:spcBef>
              <a:spcAft>
                <a:spcPts val="325"/>
              </a:spcAft>
              <a:buClr>
                <a:schemeClr val="accent3"/>
              </a:buClr>
              <a:buFont typeface="Arial" panose="020B0604020202020204" pitchFamily="34" charset="0"/>
              <a:buChar char="•"/>
              <a:defRPr sz="1200" kern="1200">
                <a:solidFill>
                  <a:schemeClr val="tx1"/>
                </a:solidFill>
                <a:latin typeface="+mn-lt"/>
                <a:ea typeface="+mn-ea"/>
                <a:cs typeface="+mn-cs"/>
              </a:defRPr>
            </a:lvl4pPr>
            <a:lvl5pPr marL="437268" indent="-147045" algn="l" defTabSz="742969" rtl="0" eaLnBrk="1" latinLnBrk="0" hangingPunct="1">
              <a:lnSpc>
                <a:spcPct val="90000"/>
              </a:lnSpc>
              <a:spcBef>
                <a:spcPts val="163"/>
              </a:spcBef>
              <a:spcAft>
                <a:spcPts val="325"/>
              </a:spcAft>
              <a:buClr>
                <a:schemeClr val="accent3"/>
              </a:buClr>
              <a:buFont typeface="Arial" panose="020B0604020202020204" pitchFamily="34" charset="0"/>
              <a:buChar char="•"/>
              <a:defRPr sz="1200" kern="1200">
                <a:solidFill>
                  <a:schemeClr val="tx1"/>
                </a:solidFill>
                <a:latin typeface="+mn-lt"/>
                <a:ea typeface="+mn-ea"/>
                <a:cs typeface="+mn-cs"/>
              </a:defRPr>
            </a:lvl5pPr>
            <a:lvl6pPr marL="2043164"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648"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132"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617"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lvl="2"/>
            <a:r>
              <a:rPr lang="en-GB" sz="1200" dirty="0"/>
              <a:t>Focus on short-cycle, rapid payback Egypt exploration</a:t>
            </a:r>
          </a:p>
          <a:p>
            <a:pPr lvl="2"/>
            <a:r>
              <a:rPr lang="en-GB" sz="1200" dirty="0"/>
              <a:t>Monetise, farm-down and exit exploration outside Egypt</a:t>
            </a:r>
          </a:p>
        </p:txBody>
      </p:sp>
      <p:sp>
        <p:nvSpPr>
          <p:cNvPr id="71" name="Content Placeholder 9">
            <a:extLst>
              <a:ext uri="{FF2B5EF4-FFF2-40B4-BE49-F238E27FC236}">
                <a16:creationId xmlns:a16="http://schemas.microsoft.com/office/drawing/2014/main" id="{085A1F7F-EBDC-3ACA-3A23-749C9E4836EF}"/>
              </a:ext>
            </a:extLst>
          </p:cNvPr>
          <p:cNvSpPr txBox="1">
            <a:spLocks/>
          </p:cNvSpPr>
          <p:nvPr/>
        </p:nvSpPr>
        <p:spPr>
          <a:xfrm>
            <a:off x="5055998" y="1640208"/>
            <a:ext cx="2027889" cy="972000"/>
          </a:xfrm>
          <a:prstGeom prst="rect">
            <a:avLst/>
          </a:prstGeom>
          <a:ln>
            <a:noFill/>
          </a:ln>
        </p:spPr>
        <p:txBody>
          <a:bodyPr vert="horz" lIns="0" tIns="0" rIns="0" bIns="0" rtlCol="0">
            <a:normAutofit/>
          </a:bodyPr>
          <a:lstStyle>
            <a:lvl1pPr marL="0" indent="0" algn="l" defTabSz="742969" rtl="0" eaLnBrk="1" latinLnBrk="0" hangingPunct="1">
              <a:lnSpc>
                <a:spcPct val="90000"/>
              </a:lnSpc>
              <a:spcBef>
                <a:spcPts val="975"/>
              </a:spcBef>
              <a:spcAft>
                <a:spcPts val="163"/>
              </a:spcAft>
              <a:buFont typeface="Arial" panose="020B0604020202020204" pitchFamily="34" charset="0"/>
              <a:buNone/>
              <a:defRPr sz="1600" b="1" kern="1200">
                <a:solidFill>
                  <a:schemeClr val="accent2"/>
                </a:solidFill>
                <a:latin typeface="+mn-lt"/>
                <a:ea typeface="+mn-ea"/>
                <a:cs typeface="+mn-cs"/>
              </a:defRPr>
            </a:lvl1pPr>
            <a:lvl2pPr marL="0" indent="0" algn="l" defTabSz="742969" rtl="0" eaLnBrk="1" latinLnBrk="0" hangingPunct="1">
              <a:lnSpc>
                <a:spcPct val="90000"/>
              </a:lnSpc>
              <a:spcBef>
                <a:spcPts val="406"/>
              </a:spcBef>
              <a:spcAft>
                <a:spcPts val="325"/>
              </a:spcAft>
              <a:buClr>
                <a:schemeClr val="accent1"/>
              </a:buClr>
              <a:buFont typeface="Arial" panose="020B0604020202020204" pitchFamily="34" charset="0"/>
              <a:buNone/>
              <a:defRPr sz="1400" kern="1200">
                <a:solidFill>
                  <a:schemeClr val="tx1"/>
                </a:solidFill>
                <a:latin typeface="+mn-lt"/>
                <a:ea typeface="+mn-ea"/>
                <a:cs typeface="+mn-cs"/>
              </a:defRPr>
            </a:lvl2pPr>
            <a:lvl3pPr marL="147045" indent="-147045" algn="l" defTabSz="742969" rtl="0" eaLnBrk="1" latinLnBrk="0" hangingPunct="1">
              <a:lnSpc>
                <a:spcPct val="90000"/>
              </a:lnSpc>
              <a:spcBef>
                <a:spcPts val="406"/>
              </a:spcBef>
              <a:spcAft>
                <a:spcPts val="325"/>
              </a:spcAft>
              <a:buClr>
                <a:schemeClr val="accent3"/>
              </a:buClr>
              <a:buFont typeface="Arial" panose="020B0604020202020204" pitchFamily="34" charset="0"/>
              <a:buChar char="•"/>
              <a:defRPr sz="1400" kern="1200">
                <a:solidFill>
                  <a:schemeClr val="tx1"/>
                </a:solidFill>
                <a:latin typeface="+mn-lt"/>
                <a:ea typeface="+mn-ea"/>
                <a:cs typeface="+mn-cs"/>
              </a:defRPr>
            </a:lvl3pPr>
            <a:lvl4pPr marL="290223" indent="-143176" algn="l" defTabSz="742969" rtl="0" eaLnBrk="1" latinLnBrk="0" hangingPunct="1">
              <a:lnSpc>
                <a:spcPct val="90000"/>
              </a:lnSpc>
              <a:spcBef>
                <a:spcPts val="163"/>
              </a:spcBef>
              <a:spcAft>
                <a:spcPts val="325"/>
              </a:spcAft>
              <a:buClr>
                <a:schemeClr val="accent3"/>
              </a:buClr>
              <a:buFont typeface="Arial" panose="020B0604020202020204" pitchFamily="34" charset="0"/>
              <a:buChar char="•"/>
              <a:defRPr sz="1200" kern="1200">
                <a:solidFill>
                  <a:schemeClr val="tx1"/>
                </a:solidFill>
                <a:latin typeface="+mn-lt"/>
                <a:ea typeface="+mn-ea"/>
                <a:cs typeface="+mn-cs"/>
              </a:defRPr>
            </a:lvl4pPr>
            <a:lvl5pPr marL="437268" indent="-147045" algn="l" defTabSz="742969" rtl="0" eaLnBrk="1" latinLnBrk="0" hangingPunct="1">
              <a:lnSpc>
                <a:spcPct val="90000"/>
              </a:lnSpc>
              <a:spcBef>
                <a:spcPts val="163"/>
              </a:spcBef>
              <a:spcAft>
                <a:spcPts val="325"/>
              </a:spcAft>
              <a:buClr>
                <a:schemeClr val="accent3"/>
              </a:buClr>
              <a:buFont typeface="Arial" panose="020B0604020202020204" pitchFamily="34" charset="0"/>
              <a:buChar char="•"/>
              <a:defRPr sz="1200" kern="1200">
                <a:solidFill>
                  <a:schemeClr val="tx1"/>
                </a:solidFill>
                <a:latin typeface="+mn-lt"/>
                <a:ea typeface="+mn-ea"/>
                <a:cs typeface="+mn-cs"/>
              </a:defRPr>
            </a:lvl5pPr>
            <a:lvl6pPr marL="2043164"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648"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132"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617"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lvl="2"/>
            <a:r>
              <a:rPr lang="en-GB" sz="1200" dirty="0"/>
              <a:t>Developing long term plan to grow value</a:t>
            </a:r>
          </a:p>
          <a:p>
            <a:pPr lvl="2"/>
            <a:r>
              <a:rPr lang="en-GB" sz="1200" dirty="0"/>
              <a:t>Further details at Q4 2023 Capital Markets Day</a:t>
            </a:r>
          </a:p>
        </p:txBody>
      </p:sp>
      <p:sp>
        <p:nvSpPr>
          <p:cNvPr id="72" name="Content Placeholder 10">
            <a:extLst>
              <a:ext uri="{FF2B5EF4-FFF2-40B4-BE49-F238E27FC236}">
                <a16:creationId xmlns:a16="http://schemas.microsoft.com/office/drawing/2014/main" id="{0FE8A6F0-8B7F-6D6D-A14C-C258BA51FAD3}"/>
              </a:ext>
            </a:extLst>
          </p:cNvPr>
          <p:cNvSpPr txBox="1">
            <a:spLocks/>
          </p:cNvSpPr>
          <p:nvPr/>
        </p:nvSpPr>
        <p:spPr>
          <a:xfrm>
            <a:off x="7453769" y="1635199"/>
            <a:ext cx="2027889" cy="972000"/>
          </a:xfrm>
          <a:prstGeom prst="rect">
            <a:avLst/>
          </a:prstGeom>
          <a:ln>
            <a:noFill/>
          </a:ln>
        </p:spPr>
        <p:txBody>
          <a:bodyPr vert="horz" lIns="0" tIns="0" rIns="0" bIns="0" rtlCol="0">
            <a:normAutofit/>
          </a:bodyPr>
          <a:lstStyle>
            <a:lvl1pPr marL="0" indent="0" algn="l" defTabSz="742969" rtl="0" eaLnBrk="1" latinLnBrk="0" hangingPunct="1">
              <a:lnSpc>
                <a:spcPct val="90000"/>
              </a:lnSpc>
              <a:spcBef>
                <a:spcPts val="975"/>
              </a:spcBef>
              <a:spcAft>
                <a:spcPts val="163"/>
              </a:spcAft>
              <a:buFont typeface="Arial" panose="020B0604020202020204" pitchFamily="34" charset="0"/>
              <a:buNone/>
              <a:defRPr sz="1600" b="1" kern="1200">
                <a:solidFill>
                  <a:schemeClr val="accent2"/>
                </a:solidFill>
                <a:latin typeface="+mn-lt"/>
                <a:ea typeface="+mn-ea"/>
                <a:cs typeface="+mn-cs"/>
              </a:defRPr>
            </a:lvl1pPr>
            <a:lvl2pPr marL="0" indent="0" algn="l" defTabSz="742969" rtl="0" eaLnBrk="1" latinLnBrk="0" hangingPunct="1">
              <a:lnSpc>
                <a:spcPct val="90000"/>
              </a:lnSpc>
              <a:spcBef>
                <a:spcPts val="406"/>
              </a:spcBef>
              <a:spcAft>
                <a:spcPts val="325"/>
              </a:spcAft>
              <a:buClr>
                <a:schemeClr val="accent1"/>
              </a:buClr>
              <a:buFont typeface="Arial" panose="020B0604020202020204" pitchFamily="34" charset="0"/>
              <a:buNone/>
              <a:defRPr sz="1400" kern="1200">
                <a:solidFill>
                  <a:schemeClr val="tx1"/>
                </a:solidFill>
                <a:latin typeface="+mn-lt"/>
                <a:ea typeface="+mn-ea"/>
                <a:cs typeface="+mn-cs"/>
              </a:defRPr>
            </a:lvl2pPr>
            <a:lvl3pPr marL="147045" indent="-147045" algn="l" defTabSz="742969" rtl="0" eaLnBrk="1" latinLnBrk="0" hangingPunct="1">
              <a:lnSpc>
                <a:spcPct val="90000"/>
              </a:lnSpc>
              <a:spcBef>
                <a:spcPts val="406"/>
              </a:spcBef>
              <a:spcAft>
                <a:spcPts val="325"/>
              </a:spcAft>
              <a:buClr>
                <a:schemeClr val="accent3"/>
              </a:buClr>
              <a:buFont typeface="Arial" panose="020B0604020202020204" pitchFamily="34" charset="0"/>
              <a:buChar char="•"/>
              <a:defRPr sz="1400" kern="1200">
                <a:solidFill>
                  <a:schemeClr val="tx1"/>
                </a:solidFill>
                <a:latin typeface="+mn-lt"/>
                <a:ea typeface="+mn-ea"/>
                <a:cs typeface="+mn-cs"/>
              </a:defRPr>
            </a:lvl3pPr>
            <a:lvl4pPr marL="290223" indent="-143176" algn="l" defTabSz="742969" rtl="0" eaLnBrk="1" latinLnBrk="0" hangingPunct="1">
              <a:lnSpc>
                <a:spcPct val="90000"/>
              </a:lnSpc>
              <a:spcBef>
                <a:spcPts val="163"/>
              </a:spcBef>
              <a:spcAft>
                <a:spcPts val="325"/>
              </a:spcAft>
              <a:buClr>
                <a:schemeClr val="accent3"/>
              </a:buClr>
              <a:buFont typeface="Arial" panose="020B0604020202020204" pitchFamily="34" charset="0"/>
              <a:buChar char="•"/>
              <a:defRPr sz="1200" kern="1200">
                <a:solidFill>
                  <a:schemeClr val="tx1"/>
                </a:solidFill>
                <a:latin typeface="+mn-lt"/>
                <a:ea typeface="+mn-ea"/>
                <a:cs typeface="+mn-cs"/>
              </a:defRPr>
            </a:lvl4pPr>
            <a:lvl5pPr marL="437268" indent="-147045" algn="l" defTabSz="742969" rtl="0" eaLnBrk="1" latinLnBrk="0" hangingPunct="1">
              <a:lnSpc>
                <a:spcPct val="90000"/>
              </a:lnSpc>
              <a:spcBef>
                <a:spcPts val="163"/>
              </a:spcBef>
              <a:spcAft>
                <a:spcPts val="325"/>
              </a:spcAft>
              <a:buClr>
                <a:schemeClr val="accent3"/>
              </a:buClr>
              <a:buFont typeface="Arial" panose="020B0604020202020204" pitchFamily="34" charset="0"/>
              <a:buChar char="•"/>
              <a:defRPr sz="1200" kern="1200">
                <a:solidFill>
                  <a:schemeClr val="tx1"/>
                </a:solidFill>
                <a:latin typeface="+mn-lt"/>
                <a:ea typeface="+mn-ea"/>
                <a:cs typeface="+mn-cs"/>
              </a:defRPr>
            </a:lvl5pPr>
            <a:lvl6pPr marL="2043164"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648"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132"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617" indent="-185742" algn="l" defTabSz="742969"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pPr lvl="2"/>
            <a:r>
              <a:rPr lang="en-GB" sz="1200" dirty="0"/>
              <a:t>Focusing on shareholder value</a:t>
            </a:r>
          </a:p>
          <a:p>
            <a:pPr lvl="2"/>
            <a:r>
              <a:rPr lang="en-GB" sz="1200" dirty="0"/>
              <a:t>Cost consciousness and transparency</a:t>
            </a:r>
          </a:p>
        </p:txBody>
      </p:sp>
      <p:sp>
        <p:nvSpPr>
          <p:cNvPr id="74" name="Rectangle 73">
            <a:extLst>
              <a:ext uri="{FF2B5EF4-FFF2-40B4-BE49-F238E27FC236}">
                <a16:creationId xmlns:a16="http://schemas.microsoft.com/office/drawing/2014/main" id="{EBD448AD-A149-B4F5-C295-5DAB39B3FB38}"/>
              </a:ext>
            </a:extLst>
          </p:cNvPr>
          <p:cNvSpPr/>
          <p:nvPr/>
        </p:nvSpPr>
        <p:spPr>
          <a:xfrm>
            <a:off x="3693000" y="4194171"/>
            <a:ext cx="2520000" cy="954058"/>
          </a:xfrm>
          <a:prstGeom prst="rect">
            <a:avLst/>
          </a:prstGeom>
          <a:solidFill>
            <a:schemeClr val="bg1"/>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2"/>
                </a:solidFill>
              </a:rPr>
              <a:t>US$100m </a:t>
            </a:r>
            <a:r>
              <a:rPr lang="en-GB" sz="1400" dirty="0">
                <a:solidFill>
                  <a:schemeClr val="tx2"/>
                </a:solidFill>
              </a:rPr>
              <a:t>special dividend in Q4 2023 – subject to various factors*</a:t>
            </a:r>
          </a:p>
        </p:txBody>
      </p:sp>
      <p:sp>
        <p:nvSpPr>
          <p:cNvPr id="75" name="Rectangle 74">
            <a:extLst>
              <a:ext uri="{FF2B5EF4-FFF2-40B4-BE49-F238E27FC236}">
                <a16:creationId xmlns:a16="http://schemas.microsoft.com/office/drawing/2014/main" id="{1134F4CB-2F81-0995-EE36-ADD963DA00D2}"/>
              </a:ext>
            </a:extLst>
          </p:cNvPr>
          <p:cNvSpPr/>
          <p:nvPr/>
        </p:nvSpPr>
        <p:spPr>
          <a:xfrm>
            <a:off x="831942" y="4194171"/>
            <a:ext cx="2520000" cy="954058"/>
          </a:xfrm>
          <a:prstGeom prst="rect">
            <a:avLst/>
          </a:prstGeom>
          <a:solidFill>
            <a:schemeClr val="bg1"/>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2"/>
                </a:solidFill>
              </a:rPr>
              <a:t>Immediate cash return </a:t>
            </a:r>
            <a:r>
              <a:rPr lang="en-GB" sz="1400" b="1" dirty="0">
                <a:solidFill>
                  <a:schemeClr val="tx2"/>
                </a:solidFill>
              </a:rPr>
              <a:t>US$450m</a:t>
            </a:r>
            <a:br>
              <a:rPr lang="en-GB" sz="1400" b="1" dirty="0">
                <a:solidFill>
                  <a:schemeClr val="tx2"/>
                </a:solidFill>
              </a:rPr>
            </a:br>
            <a:r>
              <a:rPr lang="en-GB" sz="1400" dirty="0">
                <a:solidFill>
                  <a:schemeClr val="tx2"/>
                </a:solidFill>
              </a:rPr>
              <a:t>special dividend paid in May 2023</a:t>
            </a:r>
          </a:p>
        </p:txBody>
      </p:sp>
      <p:sp>
        <p:nvSpPr>
          <p:cNvPr id="76" name="Rectangle 75">
            <a:extLst>
              <a:ext uri="{FF2B5EF4-FFF2-40B4-BE49-F238E27FC236}">
                <a16:creationId xmlns:a16="http://schemas.microsoft.com/office/drawing/2014/main" id="{700D24FB-95FE-B323-F061-33F2F8383095}"/>
              </a:ext>
            </a:extLst>
          </p:cNvPr>
          <p:cNvSpPr/>
          <p:nvPr/>
        </p:nvSpPr>
        <p:spPr>
          <a:xfrm>
            <a:off x="6554058" y="4194171"/>
            <a:ext cx="2520000" cy="954058"/>
          </a:xfrm>
          <a:prstGeom prst="rect">
            <a:avLst/>
          </a:prstGeom>
          <a:solidFill>
            <a:schemeClr val="bg1"/>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2"/>
                </a:solidFill>
              </a:rPr>
              <a:t>Share buyback programme of at least </a:t>
            </a:r>
            <a:r>
              <a:rPr lang="en-GB" sz="1400" b="1" dirty="0">
                <a:solidFill>
                  <a:schemeClr val="tx2"/>
                </a:solidFill>
              </a:rPr>
              <a:t>US$25m</a:t>
            </a:r>
            <a:br>
              <a:rPr lang="en-GB" sz="1400" b="1" dirty="0">
                <a:solidFill>
                  <a:schemeClr val="tx2"/>
                </a:solidFill>
              </a:rPr>
            </a:br>
            <a:r>
              <a:rPr lang="en-GB" sz="1400" dirty="0">
                <a:solidFill>
                  <a:schemeClr val="tx2"/>
                </a:solidFill>
              </a:rPr>
              <a:t>over next 12 months</a:t>
            </a:r>
          </a:p>
        </p:txBody>
      </p:sp>
      <p:sp>
        <p:nvSpPr>
          <p:cNvPr id="77" name="Isosceles Triangle 76">
            <a:extLst>
              <a:ext uri="{FF2B5EF4-FFF2-40B4-BE49-F238E27FC236}">
                <a16:creationId xmlns:a16="http://schemas.microsoft.com/office/drawing/2014/main" id="{7E48B9DE-5DF5-5868-75C9-1F5E0184769E}"/>
              </a:ext>
            </a:extLst>
          </p:cNvPr>
          <p:cNvSpPr/>
          <p:nvPr/>
        </p:nvSpPr>
        <p:spPr>
          <a:xfrm rot="10800000">
            <a:off x="4401981" y="3946983"/>
            <a:ext cx="1102040" cy="160871"/>
          </a:xfrm>
          <a:prstGeom prst="triangle">
            <a:avLst/>
          </a:prstGeom>
          <a:gradFill flip="none" rotWithShape="1">
            <a:gsLst>
              <a:gs pos="0">
                <a:schemeClr val="accent1"/>
              </a:gs>
              <a:gs pos="100000">
                <a:schemeClr val="accent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a:extLst>
              <a:ext uri="{FF2B5EF4-FFF2-40B4-BE49-F238E27FC236}">
                <a16:creationId xmlns:a16="http://schemas.microsoft.com/office/drawing/2014/main" id="{4A8858CF-E583-05EF-CDBF-F3BD8EF52D17}"/>
              </a:ext>
            </a:extLst>
          </p:cNvPr>
          <p:cNvSpPr/>
          <p:nvPr/>
        </p:nvSpPr>
        <p:spPr>
          <a:xfrm>
            <a:off x="1091188" y="2848749"/>
            <a:ext cx="7723624" cy="1093990"/>
          </a:xfrm>
          <a:prstGeom prst="rect">
            <a:avLst/>
          </a:prstGeom>
          <a:noFill/>
          <a:ln w="22225">
            <a:gradFill flip="none" rotWithShape="1">
              <a:gsLst>
                <a:gs pos="0">
                  <a:schemeClr val="accent4"/>
                </a:gs>
                <a:gs pos="100000">
                  <a:schemeClr val="accent3"/>
                </a:gs>
              </a:gsLst>
              <a:lin ang="189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solidFill>
                  <a:schemeClr val="accent4"/>
                </a:solidFill>
              </a:rPr>
              <a:t>Shareholder Returns</a:t>
            </a:r>
            <a:endParaRPr lang="en-GB" b="1" dirty="0">
              <a:solidFill>
                <a:schemeClr val="accent4"/>
              </a:solidFill>
            </a:endParaRPr>
          </a:p>
        </p:txBody>
      </p:sp>
      <p:sp>
        <p:nvSpPr>
          <p:cNvPr id="79" name="TextBox 78">
            <a:extLst>
              <a:ext uri="{FF2B5EF4-FFF2-40B4-BE49-F238E27FC236}">
                <a16:creationId xmlns:a16="http://schemas.microsoft.com/office/drawing/2014/main" id="{C9CBC4C2-256F-B8EC-CB0E-BEAB020F0B41}"/>
              </a:ext>
            </a:extLst>
          </p:cNvPr>
          <p:cNvSpPr txBox="1"/>
          <p:nvPr/>
        </p:nvSpPr>
        <p:spPr>
          <a:xfrm>
            <a:off x="1493388" y="3226065"/>
            <a:ext cx="6866482" cy="173293"/>
          </a:xfrm>
          <a:prstGeom prst="rect">
            <a:avLst/>
          </a:prstGeom>
          <a:noFill/>
        </p:spPr>
        <p:txBody>
          <a:bodyPr wrap="square" lIns="0" tIns="0" rIns="0" bIns="0">
            <a:spAutoFit/>
          </a:bodyPr>
          <a:lstStyle/>
          <a:p>
            <a:pPr marL="180975" marR="0" lvl="2" indent="-180975" algn="l" defTabSz="914400" rtl="0" eaLnBrk="1" fontAlgn="auto" latinLnBrk="0" hangingPunct="1">
              <a:lnSpc>
                <a:spcPct val="90000"/>
              </a:lnSpc>
              <a:spcBef>
                <a:spcPts val="500"/>
              </a:spcBef>
              <a:spcAft>
                <a:spcPts val="400"/>
              </a:spcAft>
              <a:buClr>
                <a:schemeClr val="accent1"/>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1D1D1B"/>
                </a:solidFill>
                <a:effectLst/>
                <a:uLnTx/>
                <a:uFillTx/>
                <a:latin typeface="Arial" panose="020B0604020202020204"/>
                <a:ea typeface="+mn-ea"/>
                <a:cs typeface="+mn-cs"/>
              </a:rPr>
              <a:t>Detailed examination of capital framework</a:t>
            </a:r>
          </a:p>
        </p:txBody>
      </p:sp>
      <p:sp>
        <p:nvSpPr>
          <p:cNvPr id="80" name="TextBox 79">
            <a:extLst>
              <a:ext uri="{FF2B5EF4-FFF2-40B4-BE49-F238E27FC236}">
                <a16:creationId xmlns:a16="http://schemas.microsoft.com/office/drawing/2014/main" id="{4AE6AF4D-7F05-CE64-535C-723ACB3B4159}"/>
              </a:ext>
            </a:extLst>
          </p:cNvPr>
          <p:cNvSpPr txBox="1"/>
          <p:nvPr/>
        </p:nvSpPr>
        <p:spPr>
          <a:xfrm>
            <a:off x="1493387" y="3457570"/>
            <a:ext cx="2719449" cy="346585"/>
          </a:xfrm>
          <a:prstGeom prst="rect">
            <a:avLst/>
          </a:prstGeom>
          <a:noFill/>
        </p:spPr>
        <p:txBody>
          <a:bodyPr wrap="square" lIns="0" tIns="0" rIns="0" bIns="0">
            <a:spAutoFit/>
          </a:bodyPr>
          <a:lstStyle/>
          <a:p>
            <a:pPr marL="638175" lvl="3" indent="-180975">
              <a:lnSpc>
                <a:spcPct val="90000"/>
              </a:lnSpc>
              <a:spcBef>
                <a:spcPts val="500"/>
              </a:spcBef>
              <a:spcAft>
                <a:spcPts val="400"/>
              </a:spcAft>
              <a:buClr>
                <a:schemeClr val="accent1"/>
              </a:buClr>
              <a:buFont typeface="Arial" panose="020B0604020202020204" pitchFamily="34" charset="0"/>
              <a:buChar char="•"/>
              <a:defRPr/>
            </a:pPr>
            <a:r>
              <a:rPr kumimoji="0" lang="en-GB" sz="1400" b="0" i="0" u="none" strike="noStrike" kern="1200" cap="none" spc="0" normalizeH="0" baseline="0" noProof="0" dirty="0">
                <a:ln>
                  <a:noFill/>
                </a:ln>
                <a:solidFill>
                  <a:srgbClr val="1D1D1B"/>
                </a:solidFill>
                <a:effectLst/>
                <a:uLnTx/>
                <a:uFillTx/>
                <a:latin typeface="Arial" panose="020B0604020202020204"/>
                <a:ea typeface="+mn-ea"/>
                <a:cs typeface="+mn-cs"/>
              </a:rPr>
              <a:t>Provide immediate return of value to shareholders</a:t>
            </a:r>
          </a:p>
        </p:txBody>
      </p:sp>
      <p:sp>
        <p:nvSpPr>
          <p:cNvPr id="81" name="TextBox 80">
            <a:extLst>
              <a:ext uri="{FF2B5EF4-FFF2-40B4-BE49-F238E27FC236}">
                <a16:creationId xmlns:a16="http://schemas.microsoft.com/office/drawing/2014/main" id="{B137E29E-708E-2E93-8CC4-D18249D67E1B}"/>
              </a:ext>
            </a:extLst>
          </p:cNvPr>
          <p:cNvSpPr txBox="1"/>
          <p:nvPr/>
        </p:nvSpPr>
        <p:spPr>
          <a:xfrm>
            <a:off x="3831010" y="3457570"/>
            <a:ext cx="2189018" cy="346585"/>
          </a:xfrm>
          <a:prstGeom prst="rect">
            <a:avLst/>
          </a:prstGeom>
          <a:noFill/>
        </p:spPr>
        <p:txBody>
          <a:bodyPr wrap="square" lIns="0" tIns="0" rIns="0" bIns="0">
            <a:spAutoFit/>
          </a:bodyPr>
          <a:lstStyle/>
          <a:p>
            <a:pPr marL="638175" lvl="3" indent="-180975">
              <a:lnSpc>
                <a:spcPct val="90000"/>
              </a:lnSpc>
              <a:spcBef>
                <a:spcPts val="500"/>
              </a:spcBef>
              <a:spcAft>
                <a:spcPts val="400"/>
              </a:spcAft>
              <a:buClr>
                <a:schemeClr val="accent1"/>
              </a:buClr>
              <a:buFont typeface="Arial" panose="020B0604020202020204" pitchFamily="34" charset="0"/>
              <a:buChar char="•"/>
              <a:defRPr/>
            </a:pPr>
            <a:r>
              <a:rPr kumimoji="0" lang="en-GB" sz="1400" b="0" i="0" u="none" strike="noStrike" kern="1200" cap="none" spc="0" normalizeH="0" baseline="0" noProof="0" dirty="0">
                <a:ln>
                  <a:noFill/>
                </a:ln>
                <a:solidFill>
                  <a:srgbClr val="1D1D1B"/>
                </a:solidFill>
                <a:effectLst/>
                <a:uLnTx/>
                <a:uFillTx/>
                <a:latin typeface="Arial" panose="020B0604020202020204"/>
                <a:ea typeface="+mn-ea"/>
                <a:cs typeface="+mn-cs"/>
              </a:rPr>
              <a:t>Position for ongoing returns</a:t>
            </a:r>
          </a:p>
        </p:txBody>
      </p:sp>
      <p:sp>
        <p:nvSpPr>
          <p:cNvPr id="82" name="TextBox 81">
            <a:extLst>
              <a:ext uri="{FF2B5EF4-FFF2-40B4-BE49-F238E27FC236}">
                <a16:creationId xmlns:a16="http://schemas.microsoft.com/office/drawing/2014/main" id="{9BDD0861-1819-B18D-DBAB-70CEFB536986}"/>
              </a:ext>
            </a:extLst>
          </p:cNvPr>
          <p:cNvSpPr txBox="1"/>
          <p:nvPr/>
        </p:nvSpPr>
        <p:spPr>
          <a:xfrm>
            <a:off x="5552773" y="3457570"/>
            <a:ext cx="2833919" cy="346585"/>
          </a:xfrm>
          <a:prstGeom prst="rect">
            <a:avLst/>
          </a:prstGeom>
          <a:noFill/>
        </p:spPr>
        <p:txBody>
          <a:bodyPr wrap="square" lIns="0" tIns="0" rIns="0" bIns="0">
            <a:spAutoFit/>
          </a:bodyPr>
          <a:lstStyle/>
          <a:p>
            <a:pPr marL="638175" lvl="3" indent="-180975">
              <a:lnSpc>
                <a:spcPct val="90000"/>
              </a:lnSpc>
              <a:spcBef>
                <a:spcPts val="500"/>
              </a:spcBef>
              <a:spcAft>
                <a:spcPts val="400"/>
              </a:spcAft>
              <a:buClr>
                <a:schemeClr val="accent1"/>
              </a:buClr>
              <a:buFont typeface="Arial" panose="020B0604020202020204" pitchFamily="34" charset="0"/>
              <a:buChar char="•"/>
              <a:defRPr/>
            </a:pPr>
            <a:r>
              <a:rPr kumimoji="0" lang="en-GB" sz="1400" b="0" i="0" u="none" strike="noStrike" kern="1200" cap="none" spc="0" normalizeH="0" baseline="0" noProof="0" dirty="0">
                <a:ln>
                  <a:noFill/>
                </a:ln>
                <a:solidFill>
                  <a:srgbClr val="1D1D1B"/>
                </a:solidFill>
                <a:effectLst/>
                <a:uLnTx/>
                <a:uFillTx/>
                <a:latin typeface="Arial" panose="020B0604020202020204"/>
                <a:ea typeface="+mn-ea"/>
                <a:cs typeface="+mn-cs"/>
              </a:rPr>
              <a:t>Efficient funding of core business to maximise value</a:t>
            </a:r>
          </a:p>
        </p:txBody>
      </p:sp>
      <p:cxnSp>
        <p:nvCxnSpPr>
          <p:cNvPr id="83" name="Straight Connector 82">
            <a:extLst>
              <a:ext uri="{FF2B5EF4-FFF2-40B4-BE49-F238E27FC236}">
                <a16:creationId xmlns:a16="http://schemas.microsoft.com/office/drawing/2014/main" id="{EBE2B5A5-A94B-F49F-B2C5-B9FFA6493EEB}"/>
              </a:ext>
            </a:extLst>
          </p:cNvPr>
          <p:cNvCxnSpPr>
            <a:cxnSpLocks/>
          </p:cNvCxnSpPr>
          <p:nvPr/>
        </p:nvCxnSpPr>
        <p:spPr>
          <a:xfrm>
            <a:off x="1260456" y="3179588"/>
            <a:ext cx="7385092" cy="0"/>
          </a:xfrm>
          <a:prstGeom prst="line">
            <a:avLst/>
          </a:prstGeom>
          <a:ln w="25400">
            <a:gradFill flip="none" rotWithShape="1">
              <a:gsLst>
                <a:gs pos="0">
                  <a:schemeClr val="accent4"/>
                </a:gs>
                <a:gs pos="100000">
                  <a:schemeClr val="accent3"/>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84" name="Isosceles Triangle 83">
            <a:extLst>
              <a:ext uri="{FF2B5EF4-FFF2-40B4-BE49-F238E27FC236}">
                <a16:creationId xmlns:a16="http://schemas.microsoft.com/office/drawing/2014/main" id="{526E05D7-1661-73CD-0B41-58928E99BAD3}"/>
              </a:ext>
            </a:extLst>
          </p:cNvPr>
          <p:cNvSpPr/>
          <p:nvPr/>
        </p:nvSpPr>
        <p:spPr>
          <a:xfrm rot="10800000">
            <a:off x="1670547" y="3946983"/>
            <a:ext cx="1102040" cy="160871"/>
          </a:xfrm>
          <a:prstGeom prst="triangle">
            <a:avLst/>
          </a:prstGeom>
          <a:gradFill flip="none" rotWithShape="1">
            <a:gsLst>
              <a:gs pos="0">
                <a:schemeClr val="accent1"/>
              </a:gs>
              <a:gs pos="100000">
                <a:schemeClr val="accent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Isosceles Triangle 84">
            <a:extLst>
              <a:ext uri="{FF2B5EF4-FFF2-40B4-BE49-F238E27FC236}">
                <a16:creationId xmlns:a16="http://schemas.microsoft.com/office/drawing/2014/main" id="{537F3C72-FFA3-BF4E-B58F-4FC563E68A26}"/>
              </a:ext>
            </a:extLst>
          </p:cNvPr>
          <p:cNvSpPr/>
          <p:nvPr/>
        </p:nvSpPr>
        <p:spPr>
          <a:xfrm rot="10800000">
            <a:off x="7133419" y="3946983"/>
            <a:ext cx="1102040" cy="160871"/>
          </a:xfrm>
          <a:prstGeom prst="triangle">
            <a:avLst/>
          </a:prstGeom>
          <a:gradFill flip="none" rotWithShape="1">
            <a:gsLst>
              <a:gs pos="0">
                <a:schemeClr val="accent1"/>
              </a:gs>
              <a:gs pos="100000">
                <a:schemeClr val="accent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35918F22-8825-9144-269B-BE4372CBC0C9}"/>
              </a:ext>
            </a:extLst>
          </p:cNvPr>
          <p:cNvSpPr/>
          <p:nvPr/>
        </p:nvSpPr>
        <p:spPr>
          <a:xfrm>
            <a:off x="831942" y="5248276"/>
            <a:ext cx="8242115" cy="500640"/>
          </a:xfrm>
          <a:prstGeom prst="rect">
            <a:avLst/>
          </a:prstGeom>
          <a:noFill/>
          <a:ln w="22225">
            <a:gradFill flip="none" rotWithShape="1">
              <a:gsLst>
                <a:gs pos="99000">
                  <a:schemeClr val="accent3"/>
                </a:gs>
                <a:gs pos="4000">
                  <a:schemeClr val="accent4"/>
                </a:gs>
              </a:gsLst>
              <a:lin ang="189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sz="1600" b="1" dirty="0">
                <a:solidFill>
                  <a:schemeClr val="accent2"/>
                </a:solidFill>
              </a:rPr>
              <a:t>Targeting ~US$575m return of capital over next 12 months</a:t>
            </a:r>
            <a:br>
              <a:rPr lang="en-GB" sz="1600" b="1" dirty="0">
                <a:solidFill>
                  <a:schemeClr val="accent2"/>
                </a:solidFill>
              </a:rPr>
            </a:br>
            <a:r>
              <a:rPr lang="en-GB" sz="1600" b="1" dirty="0">
                <a:solidFill>
                  <a:schemeClr val="accent2"/>
                </a:solidFill>
              </a:rPr>
              <a:t>All additional excess capital to be returned by special dividend or buybacks</a:t>
            </a:r>
          </a:p>
        </p:txBody>
      </p:sp>
      <p:graphicFrame>
        <p:nvGraphicFramePr>
          <p:cNvPr id="6" name="Table 9">
            <a:extLst>
              <a:ext uri="{FF2B5EF4-FFF2-40B4-BE49-F238E27FC236}">
                <a16:creationId xmlns:a16="http://schemas.microsoft.com/office/drawing/2014/main" id="{8637E1C2-D552-DBF3-5771-0A68A5B63554}"/>
              </a:ext>
            </a:extLst>
          </p:cNvPr>
          <p:cNvGraphicFramePr>
            <a:graphicFrameLocks noGrp="1"/>
          </p:cNvGraphicFramePr>
          <p:nvPr>
            <p:extLst>
              <p:ext uri="{D42A27DB-BD31-4B8C-83A1-F6EECF244321}">
                <p14:modId xmlns:p14="http://schemas.microsoft.com/office/powerpoint/2010/main" val="3170648928"/>
              </p:ext>
            </p:extLst>
          </p:nvPr>
        </p:nvGraphicFramePr>
        <p:xfrm>
          <a:off x="371476" y="5851341"/>
          <a:ext cx="8909582" cy="401760"/>
        </p:xfrm>
        <a:graphic>
          <a:graphicData uri="http://schemas.openxmlformats.org/drawingml/2006/table">
            <a:tbl>
              <a:tblPr firstRow="1" bandRow="1">
                <a:tableStyleId>{5940675A-B579-460E-94D1-54222C63F5DA}</a:tableStyleId>
              </a:tblPr>
              <a:tblGrid>
                <a:gridCol w="161582">
                  <a:extLst>
                    <a:ext uri="{9D8B030D-6E8A-4147-A177-3AD203B41FA5}">
                      <a16:colId xmlns:a16="http://schemas.microsoft.com/office/drawing/2014/main" val="311437191"/>
                    </a:ext>
                  </a:extLst>
                </a:gridCol>
                <a:gridCol w="8748000">
                  <a:extLst>
                    <a:ext uri="{9D8B030D-6E8A-4147-A177-3AD203B41FA5}">
                      <a16:colId xmlns:a16="http://schemas.microsoft.com/office/drawing/2014/main" val="4021717027"/>
                    </a:ext>
                  </a:extLst>
                </a:gridCol>
              </a:tblGrid>
              <a:tr h="0">
                <a:tc>
                  <a:txBody>
                    <a:bodyPr/>
                    <a:lstStyle/>
                    <a:p>
                      <a:pPr algn="r"/>
                      <a:r>
                        <a:rPr lang="en-GB" sz="1000" dirty="0">
                          <a:solidFill>
                            <a:schemeClr val="tx2"/>
                          </a:solidFill>
                        </a:rPr>
                        <a:t>*</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800" dirty="0">
                          <a:solidFill>
                            <a:schemeClr val="tx2"/>
                          </a:solidFill>
                        </a:rPr>
                        <a:t>The US$100m special dividend in Q4 2023 is dependent on a number of factors including: addressing our receivables position in Egypt; the outcome of conversations with stakeholders in Egypt around licence extensions and renegotiation of terms; actual oil and gas prices outcomes for the remainder of 2023; and the conclusions of our strategic review as it relates to further cost actions and future investment in the Egypt business</a:t>
                      </a:r>
                      <a:endParaRPr lang="en-GB" sz="800" dirty="0">
                        <a:solidFill>
                          <a:srgbClr val="C00000"/>
                        </a:solidFill>
                      </a:endParaRPr>
                    </a:p>
                  </a:txBody>
                  <a:tcPr marL="72000" marR="0" marT="0" marB="36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12636013"/>
                  </a:ext>
                </a:extLst>
              </a:tr>
            </a:tbl>
          </a:graphicData>
        </a:graphic>
      </p:graphicFrame>
      <p:sp>
        <p:nvSpPr>
          <p:cNvPr id="8" name="Footer Placeholder 3">
            <a:extLst>
              <a:ext uri="{FF2B5EF4-FFF2-40B4-BE49-F238E27FC236}">
                <a16:creationId xmlns:a16="http://schemas.microsoft.com/office/drawing/2014/main" id="{E7BD4A9D-CA0A-C128-486A-DF1BB1DCB26E}"/>
              </a:ext>
            </a:extLst>
          </p:cNvPr>
          <p:cNvSpPr>
            <a:spLocks noGrp="1"/>
          </p:cNvSpPr>
          <p:nvPr>
            <p:ph type="ftr" sz="quarter" idx="11"/>
          </p:nvPr>
        </p:nvSpPr>
        <p:spPr>
          <a:xfrm>
            <a:off x="4046587" y="6265867"/>
            <a:ext cx="5111651" cy="365125"/>
          </a:xfrm>
        </p:spPr>
        <p:txBody>
          <a:bodyPr/>
          <a:lstStyle/>
          <a:p>
            <a:r>
              <a:rPr lang="en-GB" dirty="0"/>
              <a:t>Annual General Meeting, June 2023</a:t>
            </a:r>
          </a:p>
        </p:txBody>
      </p:sp>
      <p:sp>
        <p:nvSpPr>
          <p:cNvPr id="10" name="Text Placeholder 9">
            <a:extLst>
              <a:ext uri="{FF2B5EF4-FFF2-40B4-BE49-F238E27FC236}">
                <a16:creationId xmlns:a16="http://schemas.microsoft.com/office/drawing/2014/main" id="{718CD8EB-12CE-AB9E-9485-CE713FB27B17}"/>
              </a:ext>
            </a:extLst>
          </p:cNvPr>
          <p:cNvSpPr>
            <a:spLocks noGrp="1"/>
          </p:cNvSpPr>
          <p:nvPr>
            <p:ph type="body" sz="quarter" idx="13"/>
          </p:nvPr>
        </p:nvSpPr>
        <p:spPr/>
        <p:txBody>
          <a:bodyPr/>
          <a:lstStyle/>
          <a:p>
            <a:r>
              <a:rPr lang="en-GB" dirty="0"/>
              <a:t>2023 AGM</a:t>
            </a:r>
          </a:p>
          <a:p>
            <a:endParaRPr lang="en-GB" dirty="0"/>
          </a:p>
        </p:txBody>
      </p:sp>
    </p:spTree>
    <p:extLst>
      <p:ext uri="{BB962C8B-B14F-4D97-AF65-F5344CB8AC3E}">
        <p14:creationId xmlns:p14="http://schemas.microsoft.com/office/powerpoint/2010/main" val="2918479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F40BAAFB-BE67-478F-A1B5-BA08B3577E7D}"/>
              </a:ext>
            </a:extLst>
          </p:cNvPr>
          <p:cNvSpPr/>
          <p:nvPr/>
        </p:nvSpPr>
        <p:spPr>
          <a:xfrm>
            <a:off x="6926201" y="2664827"/>
            <a:ext cx="2520000" cy="722622"/>
          </a:xfrm>
          <a:prstGeom prst="rect">
            <a:avLst/>
          </a:prstGeom>
          <a:gradFill flip="none" rotWithShape="1">
            <a:gsLst>
              <a:gs pos="0">
                <a:schemeClr val="accent4"/>
              </a:gs>
              <a:gs pos="100000">
                <a:schemeClr val="accent3"/>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b="1" dirty="0"/>
          </a:p>
        </p:txBody>
      </p:sp>
      <p:sp>
        <p:nvSpPr>
          <p:cNvPr id="43" name="Rectangle 42">
            <a:extLst>
              <a:ext uri="{FF2B5EF4-FFF2-40B4-BE49-F238E27FC236}">
                <a16:creationId xmlns:a16="http://schemas.microsoft.com/office/drawing/2014/main" id="{CF75A621-BB25-473B-8708-2D8AD854C5DC}"/>
              </a:ext>
            </a:extLst>
          </p:cNvPr>
          <p:cNvSpPr/>
          <p:nvPr/>
        </p:nvSpPr>
        <p:spPr>
          <a:xfrm>
            <a:off x="6927874" y="1196241"/>
            <a:ext cx="2520022" cy="1335292"/>
          </a:xfrm>
          <a:prstGeom prst="rect">
            <a:avLst/>
          </a:prstGeom>
          <a:gradFill flip="none" rotWithShape="1">
            <a:gsLst>
              <a:gs pos="9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sz="1600" b="1" dirty="0"/>
          </a:p>
        </p:txBody>
      </p:sp>
      <p:sp>
        <p:nvSpPr>
          <p:cNvPr id="44" name="Rectangle 43">
            <a:extLst>
              <a:ext uri="{FF2B5EF4-FFF2-40B4-BE49-F238E27FC236}">
                <a16:creationId xmlns:a16="http://schemas.microsoft.com/office/drawing/2014/main" id="{830A56E1-780C-4ADD-AB2F-3A3CEC534193}"/>
              </a:ext>
            </a:extLst>
          </p:cNvPr>
          <p:cNvSpPr/>
          <p:nvPr/>
        </p:nvSpPr>
        <p:spPr>
          <a:xfrm>
            <a:off x="6926201" y="3518816"/>
            <a:ext cx="2520000" cy="2043885"/>
          </a:xfrm>
          <a:prstGeom prst="rect">
            <a:avLst/>
          </a:prstGeom>
          <a:gradFill flip="none" rotWithShape="1">
            <a:gsLst>
              <a:gs pos="10000">
                <a:schemeClr val="accent1"/>
              </a:gs>
              <a:gs pos="100000">
                <a:schemeClr val="accent3"/>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b="1" dirty="0"/>
          </a:p>
        </p:txBody>
      </p:sp>
      <p:sp>
        <p:nvSpPr>
          <p:cNvPr id="2" name="Title 1">
            <a:extLst>
              <a:ext uri="{FF2B5EF4-FFF2-40B4-BE49-F238E27FC236}">
                <a16:creationId xmlns:a16="http://schemas.microsoft.com/office/drawing/2014/main" id="{928DA54C-08FC-4F6B-85F0-D5FB458CC59C}"/>
              </a:ext>
            </a:extLst>
          </p:cNvPr>
          <p:cNvSpPr>
            <a:spLocks noGrp="1"/>
          </p:cNvSpPr>
          <p:nvPr>
            <p:ph type="title"/>
          </p:nvPr>
        </p:nvSpPr>
        <p:spPr>
          <a:xfrm>
            <a:off x="374402" y="553502"/>
            <a:ext cx="9155311" cy="422812"/>
          </a:xfrm>
        </p:spPr>
        <p:txBody>
          <a:bodyPr/>
          <a:lstStyle/>
          <a:p>
            <a:r>
              <a:rPr lang="en-GB" dirty="0"/>
              <a:t>2023 Full Year Guidance </a:t>
            </a:r>
          </a:p>
        </p:txBody>
      </p:sp>
      <p:sp>
        <p:nvSpPr>
          <p:cNvPr id="4" name="Slide Number Placeholder 3">
            <a:extLst>
              <a:ext uri="{FF2B5EF4-FFF2-40B4-BE49-F238E27FC236}">
                <a16:creationId xmlns:a16="http://schemas.microsoft.com/office/drawing/2014/main" id="{3BA175B1-14C0-43B2-9EC6-10F3E48E878B}"/>
              </a:ext>
            </a:extLst>
          </p:cNvPr>
          <p:cNvSpPr>
            <a:spLocks noGrp="1"/>
          </p:cNvSpPr>
          <p:nvPr>
            <p:ph type="sldNum" sz="quarter" idx="12"/>
          </p:nvPr>
        </p:nvSpPr>
        <p:spPr/>
        <p:txBody>
          <a:bodyPr/>
          <a:lstStyle/>
          <a:p>
            <a:fld id="{88476D58-9353-4E68-BA19-6B4C3BA837E1}" type="slidenum">
              <a:rPr lang="en-GB" smtClean="0"/>
              <a:t>5</a:t>
            </a:fld>
            <a:endParaRPr lang="en-GB" dirty="0"/>
          </a:p>
        </p:txBody>
      </p:sp>
      <p:sp>
        <p:nvSpPr>
          <p:cNvPr id="10" name="Rectangle 9">
            <a:extLst>
              <a:ext uri="{FF2B5EF4-FFF2-40B4-BE49-F238E27FC236}">
                <a16:creationId xmlns:a16="http://schemas.microsoft.com/office/drawing/2014/main" id="{E18CC068-4F9B-44DC-D032-CCF4BEAEACB2}"/>
              </a:ext>
            </a:extLst>
          </p:cNvPr>
          <p:cNvSpPr/>
          <p:nvPr/>
        </p:nvSpPr>
        <p:spPr>
          <a:xfrm>
            <a:off x="374402" y="3521877"/>
            <a:ext cx="900000" cy="2043886"/>
          </a:xfrm>
          <a:prstGeom prst="rect">
            <a:avLst/>
          </a:prstGeom>
          <a:gradFill flip="none" rotWithShape="1">
            <a:gsLst>
              <a:gs pos="10000">
                <a:schemeClr val="accent1"/>
              </a:gs>
              <a:gs pos="100000">
                <a:schemeClr val="accent3"/>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b="1" dirty="0"/>
              <a:t>Capex</a:t>
            </a:r>
          </a:p>
        </p:txBody>
      </p:sp>
      <p:sp>
        <p:nvSpPr>
          <p:cNvPr id="11" name="Rectangle 10">
            <a:extLst>
              <a:ext uri="{FF2B5EF4-FFF2-40B4-BE49-F238E27FC236}">
                <a16:creationId xmlns:a16="http://schemas.microsoft.com/office/drawing/2014/main" id="{87DA4BCF-3A52-7D2F-47F8-2888C08A3EC5}"/>
              </a:ext>
            </a:extLst>
          </p:cNvPr>
          <p:cNvSpPr/>
          <p:nvPr/>
        </p:nvSpPr>
        <p:spPr>
          <a:xfrm>
            <a:off x="374402" y="2664826"/>
            <a:ext cx="900000" cy="722623"/>
          </a:xfrm>
          <a:prstGeom prst="rect">
            <a:avLst/>
          </a:prstGeom>
          <a:gradFill flip="none" rotWithShape="1">
            <a:gsLst>
              <a:gs pos="0">
                <a:schemeClr val="accent4"/>
              </a:gs>
              <a:gs pos="100000">
                <a:schemeClr val="accent3"/>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b="1" dirty="0"/>
              <a:t>Opex</a:t>
            </a:r>
          </a:p>
        </p:txBody>
      </p:sp>
      <p:sp>
        <p:nvSpPr>
          <p:cNvPr id="12" name="Rectangle 11">
            <a:extLst>
              <a:ext uri="{FF2B5EF4-FFF2-40B4-BE49-F238E27FC236}">
                <a16:creationId xmlns:a16="http://schemas.microsoft.com/office/drawing/2014/main" id="{9801BFD9-1737-474F-8BAA-0F18879B1F16}"/>
              </a:ext>
            </a:extLst>
          </p:cNvPr>
          <p:cNvSpPr/>
          <p:nvPr/>
        </p:nvSpPr>
        <p:spPr>
          <a:xfrm>
            <a:off x="376097" y="1196239"/>
            <a:ext cx="900000" cy="1335293"/>
          </a:xfrm>
          <a:prstGeom prst="rect">
            <a:avLst/>
          </a:prstGeom>
          <a:gradFill flip="none" rotWithShape="1">
            <a:gsLst>
              <a:gs pos="9000">
                <a:schemeClr val="accent2"/>
              </a:gs>
              <a:gs pos="100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600" b="1" dirty="0"/>
              <a:t>Production</a:t>
            </a:r>
          </a:p>
        </p:txBody>
      </p:sp>
      <p:graphicFrame>
        <p:nvGraphicFramePr>
          <p:cNvPr id="19" name="Table 21">
            <a:extLst>
              <a:ext uri="{FF2B5EF4-FFF2-40B4-BE49-F238E27FC236}">
                <a16:creationId xmlns:a16="http://schemas.microsoft.com/office/drawing/2014/main" id="{CC3D5BCD-9B0B-D7A3-DD70-43274917B7F5}"/>
              </a:ext>
            </a:extLst>
          </p:cNvPr>
          <p:cNvGraphicFramePr>
            <a:graphicFrameLocks noGrp="1"/>
          </p:cNvGraphicFramePr>
          <p:nvPr/>
        </p:nvGraphicFramePr>
        <p:xfrm>
          <a:off x="1346201" y="3519148"/>
          <a:ext cx="8100000" cy="2054078"/>
        </p:xfrm>
        <a:graphic>
          <a:graphicData uri="http://schemas.openxmlformats.org/drawingml/2006/table">
            <a:tbl>
              <a:tblPr firstRow="1" bandRow="1">
                <a:tableStyleId>{5940675A-B579-460E-94D1-54222C63F5DA}</a:tableStyleId>
              </a:tblPr>
              <a:tblGrid>
                <a:gridCol w="5580000">
                  <a:extLst>
                    <a:ext uri="{9D8B030D-6E8A-4147-A177-3AD203B41FA5}">
                      <a16:colId xmlns:a16="http://schemas.microsoft.com/office/drawing/2014/main" val="1963325027"/>
                    </a:ext>
                  </a:extLst>
                </a:gridCol>
                <a:gridCol w="2520000">
                  <a:extLst>
                    <a:ext uri="{9D8B030D-6E8A-4147-A177-3AD203B41FA5}">
                      <a16:colId xmlns:a16="http://schemas.microsoft.com/office/drawing/2014/main" val="3744721439"/>
                    </a:ext>
                  </a:extLst>
                </a:gridCol>
              </a:tblGrid>
              <a:tr h="680193">
                <a:tc>
                  <a:txBody>
                    <a:bodyPr/>
                    <a:lstStyle/>
                    <a:p>
                      <a:pPr marL="269875" marR="0" lvl="3" indent="-269875" algn="l" defTabSz="742969" rtl="0" eaLnBrk="1" fontAlgn="auto" latinLnBrk="0" hangingPunct="1">
                        <a:lnSpc>
                          <a:spcPct val="90000"/>
                        </a:lnSpc>
                        <a:spcBef>
                          <a:spcPts val="0"/>
                        </a:spcBef>
                        <a:spcAft>
                          <a:spcPts val="200"/>
                        </a:spcAft>
                        <a:buClr>
                          <a:srgbClr val="26B6C1"/>
                        </a:buClr>
                        <a:buSzPct val="100000"/>
                        <a:buFont typeface="Arial" panose="020B0604020202020204" pitchFamily="34" charset="0"/>
                        <a:buChar char="•"/>
                        <a:tabLst/>
                        <a:defRPr/>
                      </a:pPr>
                      <a:r>
                        <a:rPr kumimoji="0" lang="en-GB" sz="2000" b="0" i="0" u="none" strike="noStrike" kern="1200" cap="none" spc="0" normalizeH="0" baseline="0" noProof="0" dirty="0">
                          <a:ln>
                            <a:noFill/>
                          </a:ln>
                          <a:solidFill>
                            <a:srgbClr val="1D1D1B"/>
                          </a:solidFill>
                          <a:effectLst/>
                          <a:uLnTx/>
                          <a:uFillTx/>
                          <a:latin typeface="+mn-lt"/>
                          <a:ea typeface="+mn-ea"/>
                          <a:cs typeface="+mn-cs"/>
                        </a:rPr>
                        <a:t>Egypt Development &amp; Production</a:t>
                      </a:r>
                    </a:p>
                    <a:p>
                      <a:pPr marL="449263" lvl="4" indent="-182563" defTabSz="742969">
                        <a:lnSpc>
                          <a:spcPct val="90000"/>
                        </a:lnSpc>
                        <a:spcBef>
                          <a:spcPts val="0"/>
                        </a:spcBef>
                        <a:spcAft>
                          <a:spcPts val="200"/>
                        </a:spcAft>
                        <a:buClr>
                          <a:srgbClr val="26B6C1"/>
                        </a:buClr>
                        <a:buSzPct val="120000"/>
                        <a:buFont typeface="Arial" panose="020B0604020202020204" pitchFamily="34" charset="0"/>
                        <a:buChar char="•"/>
                        <a:defRPr/>
                      </a:pPr>
                      <a:r>
                        <a:rPr lang="en-GB" sz="1200" dirty="0">
                          <a:solidFill>
                            <a:srgbClr val="1D1D1B"/>
                          </a:solidFill>
                          <a:latin typeface="+mn-lt"/>
                        </a:rPr>
                        <a:t>Multiple rig programme in 2023 (drilling: 50-60% of total D&amp;P capex) and Teen pilot project</a:t>
                      </a:r>
                      <a:endParaRPr kumimoji="0" lang="en-GB" sz="1200" b="0" i="0" u="none" strike="noStrike" kern="1200" cap="none" spc="0" normalizeH="0" baseline="0" noProof="0" dirty="0">
                        <a:ln>
                          <a:noFill/>
                        </a:ln>
                        <a:solidFill>
                          <a:srgbClr val="1D1D1B"/>
                        </a:solidFill>
                        <a:effectLst/>
                        <a:uLnTx/>
                        <a:uFillTx/>
                        <a:latin typeface="+mn-lt"/>
                        <a:ea typeface="+mn-ea"/>
                        <a:cs typeface="+mn-cs"/>
                      </a:endParaRPr>
                    </a:p>
                  </a:txBody>
                  <a:tcPr marL="36000" marR="36000" marT="36000" marB="360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800" b="0" dirty="0">
                          <a:solidFill>
                            <a:schemeClr val="bg1"/>
                          </a:solidFill>
                        </a:rPr>
                        <a:t>US$100-$120m</a:t>
                      </a:r>
                    </a:p>
                  </a:txBody>
                  <a:tcPr marL="36000" marR="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03705"/>
                  </a:ext>
                </a:extLst>
              </a:tr>
              <a:tr h="629933">
                <a:tc>
                  <a:txBody>
                    <a:bodyPr/>
                    <a:lstStyle/>
                    <a:p>
                      <a:pPr marL="269875" marR="0" lvl="3" indent="-269875" algn="l" defTabSz="742969" rtl="0" eaLnBrk="1" fontAlgn="auto" latinLnBrk="0" hangingPunct="1">
                        <a:lnSpc>
                          <a:spcPct val="90000"/>
                        </a:lnSpc>
                        <a:spcBef>
                          <a:spcPts val="0"/>
                        </a:spcBef>
                        <a:spcAft>
                          <a:spcPts val="200"/>
                        </a:spcAft>
                        <a:buClr>
                          <a:srgbClr val="26B6C1"/>
                        </a:buClr>
                        <a:buSzPct val="100000"/>
                        <a:buFont typeface="Arial" panose="020B0604020202020204" pitchFamily="34" charset="0"/>
                        <a:buChar char="•"/>
                        <a:tabLst/>
                        <a:defRPr/>
                      </a:pPr>
                      <a:r>
                        <a:rPr kumimoji="0" lang="en-GB" sz="2000" b="0" i="0" u="none" strike="noStrike" kern="1200" cap="none" spc="0" normalizeH="0" baseline="0" noProof="0" dirty="0">
                          <a:ln>
                            <a:noFill/>
                          </a:ln>
                          <a:solidFill>
                            <a:srgbClr val="1D1D1B"/>
                          </a:solidFill>
                          <a:effectLst/>
                          <a:uLnTx/>
                          <a:uFillTx/>
                          <a:latin typeface="+mn-lt"/>
                          <a:ea typeface="+mn-ea"/>
                          <a:cs typeface="+mn-cs"/>
                        </a:rPr>
                        <a:t>Egypt Exploration</a:t>
                      </a:r>
                    </a:p>
                    <a:p>
                      <a:pPr marL="449263" lvl="4" indent="-182563" defTabSz="742969">
                        <a:lnSpc>
                          <a:spcPct val="90000"/>
                        </a:lnSpc>
                        <a:spcBef>
                          <a:spcPts val="0"/>
                        </a:spcBef>
                        <a:spcAft>
                          <a:spcPts val="200"/>
                        </a:spcAft>
                        <a:buClr>
                          <a:srgbClr val="26B6C1"/>
                        </a:buClr>
                        <a:buSzPct val="120000"/>
                        <a:buFont typeface="Arial" panose="020B0604020202020204" pitchFamily="34" charset="0"/>
                        <a:buChar char="•"/>
                        <a:defRPr/>
                      </a:pPr>
                      <a:r>
                        <a:rPr lang="en-GB" sz="1200" dirty="0">
                          <a:solidFill>
                            <a:srgbClr val="1D1D1B"/>
                          </a:solidFill>
                          <a:latin typeface="+mn-lt"/>
                        </a:rPr>
                        <a:t>Commitment wells targeted at sustaining the resource base over time</a:t>
                      </a:r>
                      <a:endParaRPr kumimoji="0" lang="en-GB" sz="1200" b="0" i="0" u="none" strike="noStrike" kern="1200" cap="none" spc="0" normalizeH="0" baseline="0" noProof="0" dirty="0">
                        <a:ln>
                          <a:noFill/>
                        </a:ln>
                        <a:solidFill>
                          <a:srgbClr val="1D1D1B"/>
                        </a:solidFill>
                        <a:effectLst/>
                        <a:uLnTx/>
                        <a:uFillTx/>
                        <a:latin typeface="+mn-lt"/>
                        <a:ea typeface="+mn-ea"/>
                        <a:cs typeface="+mn-cs"/>
                      </a:endParaRPr>
                    </a:p>
                  </a:txBody>
                  <a:tcPr marL="36000" marR="36000" marT="36000" marB="360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800" b="0" dirty="0">
                          <a:solidFill>
                            <a:schemeClr val="bg1"/>
                          </a:solidFill>
                        </a:rPr>
                        <a:t>~US$25m</a:t>
                      </a:r>
                    </a:p>
                  </a:txBody>
                  <a:tcPr marL="36000" marR="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69896941"/>
                  </a:ext>
                </a:extLst>
              </a:tr>
              <a:tr h="723241">
                <a:tc>
                  <a:txBody>
                    <a:bodyPr/>
                    <a:lstStyle/>
                    <a:p>
                      <a:pPr marL="269875" marR="0" lvl="3" indent="-269875" algn="l" defTabSz="742969" rtl="0" eaLnBrk="1" fontAlgn="auto" latinLnBrk="0" hangingPunct="1">
                        <a:lnSpc>
                          <a:spcPct val="90000"/>
                        </a:lnSpc>
                        <a:spcBef>
                          <a:spcPts val="0"/>
                        </a:spcBef>
                        <a:spcAft>
                          <a:spcPts val="200"/>
                        </a:spcAft>
                        <a:buClr>
                          <a:srgbClr val="26B6C1"/>
                        </a:buClr>
                        <a:buSzPct val="100000"/>
                        <a:buFont typeface="Arial" panose="020B0604020202020204" pitchFamily="34" charset="0"/>
                        <a:buChar char="•"/>
                        <a:tabLst/>
                        <a:defRPr/>
                      </a:pPr>
                      <a:r>
                        <a:rPr kumimoji="0" lang="en-GB" sz="2000" b="0" i="0" u="none" strike="noStrike" kern="1200" cap="none" spc="0" normalizeH="0" baseline="0" noProof="0" dirty="0">
                          <a:ln>
                            <a:noFill/>
                          </a:ln>
                          <a:solidFill>
                            <a:srgbClr val="1D1D1B"/>
                          </a:solidFill>
                          <a:effectLst/>
                          <a:uLnTx/>
                          <a:uFillTx/>
                          <a:latin typeface="+mn-lt"/>
                          <a:ea typeface="+mn-ea"/>
                          <a:cs typeface="+mn-cs"/>
                        </a:rPr>
                        <a:t>International Exploration***</a:t>
                      </a:r>
                    </a:p>
                    <a:p>
                      <a:pPr marL="449263" lvl="4" indent="-182563" defTabSz="742969">
                        <a:lnSpc>
                          <a:spcPct val="90000"/>
                        </a:lnSpc>
                        <a:spcBef>
                          <a:spcPts val="0"/>
                        </a:spcBef>
                        <a:spcAft>
                          <a:spcPts val="200"/>
                        </a:spcAft>
                        <a:buClr>
                          <a:srgbClr val="26B6C1"/>
                        </a:buClr>
                        <a:buSzPct val="120000"/>
                        <a:buFont typeface="Arial" panose="020B0604020202020204" pitchFamily="34" charset="0"/>
                        <a:buChar char="•"/>
                        <a:defRPr/>
                      </a:pPr>
                      <a:r>
                        <a:rPr lang="en-GB" sz="1200" dirty="0">
                          <a:solidFill>
                            <a:srgbClr val="1D1D1B"/>
                          </a:solidFill>
                          <a:latin typeface="+mn-lt"/>
                        </a:rPr>
                        <a:t>Including ~US$25m </a:t>
                      </a:r>
                      <a:r>
                        <a:rPr kumimoji="0" lang="en-GB" sz="1200" b="0" i="0" u="none" strike="noStrike" kern="1200" cap="none" spc="0" normalizeH="0" baseline="0" noProof="0" dirty="0">
                          <a:ln>
                            <a:noFill/>
                          </a:ln>
                          <a:solidFill>
                            <a:srgbClr val="1D1D1B"/>
                          </a:solidFill>
                          <a:effectLst/>
                          <a:uLnTx/>
                          <a:uFillTx/>
                          <a:latin typeface="+mn-lt"/>
                          <a:ea typeface="+mn-ea"/>
                          <a:cs typeface="+mn-cs"/>
                        </a:rPr>
                        <a:t>costs associated with Mexico including Yatzil well drilled Q1 2023: final international commitment well outside Egypt</a:t>
                      </a:r>
                    </a:p>
                  </a:txBody>
                  <a:tcPr marL="36000" marR="36000" marT="36000" marB="3600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800" b="0" dirty="0">
                          <a:solidFill>
                            <a:schemeClr val="bg1"/>
                          </a:solidFill>
                        </a:rPr>
                        <a:t>Up to US$30m</a:t>
                      </a:r>
                    </a:p>
                  </a:txBody>
                  <a:tcPr marL="36000" marR="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12599943"/>
                  </a:ext>
                </a:extLst>
              </a:tr>
            </a:tbl>
          </a:graphicData>
        </a:graphic>
      </p:graphicFrame>
      <p:graphicFrame>
        <p:nvGraphicFramePr>
          <p:cNvPr id="22" name="Table 21">
            <a:extLst>
              <a:ext uri="{FF2B5EF4-FFF2-40B4-BE49-F238E27FC236}">
                <a16:creationId xmlns:a16="http://schemas.microsoft.com/office/drawing/2014/main" id="{2C3D33AD-7CE6-4ECD-8050-C5F14C5D8A03}"/>
              </a:ext>
            </a:extLst>
          </p:cNvPr>
          <p:cNvGraphicFramePr>
            <a:graphicFrameLocks noGrp="1"/>
          </p:cNvGraphicFramePr>
          <p:nvPr/>
        </p:nvGraphicFramePr>
        <p:xfrm>
          <a:off x="1347896" y="1196240"/>
          <a:ext cx="8100000" cy="1335294"/>
        </p:xfrm>
        <a:graphic>
          <a:graphicData uri="http://schemas.openxmlformats.org/drawingml/2006/table">
            <a:tbl>
              <a:tblPr firstRow="1" bandRow="1">
                <a:tableStyleId>{5940675A-B579-460E-94D1-54222C63F5DA}</a:tableStyleId>
              </a:tblPr>
              <a:tblGrid>
                <a:gridCol w="5580000">
                  <a:extLst>
                    <a:ext uri="{9D8B030D-6E8A-4147-A177-3AD203B41FA5}">
                      <a16:colId xmlns:a16="http://schemas.microsoft.com/office/drawing/2014/main" val="1963325027"/>
                    </a:ext>
                  </a:extLst>
                </a:gridCol>
                <a:gridCol w="2520000">
                  <a:extLst>
                    <a:ext uri="{9D8B030D-6E8A-4147-A177-3AD203B41FA5}">
                      <a16:colId xmlns:a16="http://schemas.microsoft.com/office/drawing/2014/main" val="3744721439"/>
                    </a:ext>
                  </a:extLst>
                </a:gridCol>
              </a:tblGrid>
              <a:tr h="445098">
                <a:tc>
                  <a:txBody>
                    <a:bodyPr/>
                    <a:lstStyle/>
                    <a:p>
                      <a:pPr marL="269875" marR="0" lvl="2" indent="-269875" algn="l" defTabSz="742969" rtl="0" eaLnBrk="1" fontAlgn="auto" latinLnBrk="0" hangingPunct="1">
                        <a:lnSpc>
                          <a:spcPct val="90000"/>
                        </a:lnSpc>
                        <a:spcBef>
                          <a:spcPts val="406"/>
                        </a:spcBef>
                        <a:spcAft>
                          <a:spcPts val="325"/>
                        </a:spcAft>
                        <a:buClr>
                          <a:srgbClr val="26B6C1"/>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1D1D1B"/>
                          </a:solidFill>
                          <a:effectLst/>
                          <a:uLnTx/>
                          <a:uFillTx/>
                          <a:latin typeface="+mn-lt"/>
                          <a:ea typeface="+mn-ea"/>
                          <a:cs typeface="+mn-cs"/>
                        </a:rPr>
                        <a:t>Overall Production (WI)*</a:t>
                      </a:r>
                    </a:p>
                  </a:txBody>
                  <a:tcPr marL="36000" marR="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800" b="0" dirty="0">
                          <a:solidFill>
                            <a:schemeClr val="bg1"/>
                          </a:solidFill>
                        </a:rPr>
                        <a:t>32,000 – 36,000 boepd</a:t>
                      </a:r>
                    </a:p>
                  </a:txBody>
                  <a:tcPr marL="36000" marR="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03705"/>
                  </a:ext>
                </a:extLst>
              </a:tr>
              <a:tr h="445098">
                <a:tc>
                  <a:txBody>
                    <a:bodyPr/>
                    <a:lstStyle/>
                    <a:p>
                      <a:pPr marL="269875" marR="0" lvl="2" indent="-269875" algn="l" defTabSz="742969" rtl="0" eaLnBrk="1" fontAlgn="auto" latinLnBrk="0" hangingPunct="1">
                        <a:lnSpc>
                          <a:spcPct val="90000"/>
                        </a:lnSpc>
                        <a:spcBef>
                          <a:spcPts val="406"/>
                        </a:spcBef>
                        <a:spcAft>
                          <a:spcPts val="325"/>
                        </a:spcAft>
                        <a:buClr>
                          <a:srgbClr val="26B6C1"/>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1D1D1B"/>
                          </a:solidFill>
                          <a:effectLst/>
                          <a:uLnTx/>
                          <a:uFillTx/>
                          <a:latin typeface="+mn-lt"/>
                          <a:ea typeface="+mn-ea"/>
                          <a:cs typeface="+mn-cs"/>
                        </a:rPr>
                        <a:t>Oil &amp; Condensate (WI)*</a:t>
                      </a:r>
                    </a:p>
                  </a:txBody>
                  <a:tcPr marL="36000" marR="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800" b="0" dirty="0">
                          <a:solidFill>
                            <a:schemeClr val="bg1"/>
                          </a:solidFill>
                        </a:rPr>
                        <a:t>14,000 – 16,000 boepd </a:t>
                      </a:r>
                    </a:p>
                  </a:txBody>
                  <a:tcPr marL="36000" marR="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69896941"/>
                  </a:ext>
                </a:extLst>
              </a:tr>
              <a:tr h="445098">
                <a:tc>
                  <a:txBody>
                    <a:bodyPr/>
                    <a:lstStyle/>
                    <a:p>
                      <a:pPr marL="269875" marR="0" lvl="2" indent="-269875" algn="l" defTabSz="742969" rtl="0" eaLnBrk="1" fontAlgn="auto" latinLnBrk="0" hangingPunct="1">
                        <a:lnSpc>
                          <a:spcPct val="90000"/>
                        </a:lnSpc>
                        <a:spcBef>
                          <a:spcPts val="406"/>
                        </a:spcBef>
                        <a:spcAft>
                          <a:spcPts val="325"/>
                        </a:spcAft>
                        <a:buClr>
                          <a:srgbClr val="26B6C1"/>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1D1D1B"/>
                          </a:solidFill>
                          <a:effectLst/>
                          <a:uLnTx/>
                          <a:uFillTx/>
                          <a:latin typeface="+mn-lt"/>
                          <a:ea typeface="+mn-ea"/>
                          <a:cs typeface="+mn-cs"/>
                        </a:rPr>
                        <a:t>Gas Production (WI)**</a:t>
                      </a:r>
                    </a:p>
                  </a:txBody>
                  <a:tcPr marL="36000" marR="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800" b="0" dirty="0">
                          <a:solidFill>
                            <a:schemeClr val="bg1"/>
                          </a:solidFill>
                        </a:rPr>
                        <a:t>100 – 112 mmscf/d</a:t>
                      </a:r>
                    </a:p>
                  </a:txBody>
                  <a:tcPr marL="36000" marR="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12599943"/>
                  </a:ext>
                </a:extLst>
              </a:tr>
            </a:tbl>
          </a:graphicData>
        </a:graphic>
      </p:graphicFrame>
      <p:graphicFrame>
        <p:nvGraphicFramePr>
          <p:cNvPr id="23" name="Table 22">
            <a:extLst>
              <a:ext uri="{FF2B5EF4-FFF2-40B4-BE49-F238E27FC236}">
                <a16:creationId xmlns:a16="http://schemas.microsoft.com/office/drawing/2014/main" id="{3ADA5D90-9CFC-2D21-ED30-C888F325AA26}"/>
              </a:ext>
            </a:extLst>
          </p:cNvPr>
          <p:cNvGraphicFramePr>
            <a:graphicFrameLocks noGrp="1"/>
          </p:cNvGraphicFramePr>
          <p:nvPr/>
        </p:nvGraphicFramePr>
        <p:xfrm>
          <a:off x="1346201" y="2664826"/>
          <a:ext cx="8100000" cy="722623"/>
        </p:xfrm>
        <a:graphic>
          <a:graphicData uri="http://schemas.openxmlformats.org/drawingml/2006/table">
            <a:tbl>
              <a:tblPr firstRow="1" bandRow="1">
                <a:tableStyleId>{5940675A-B579-460E-94D1-54222C63F5DA}</a:tableStyleId>
              </a:tblPr>
              <a:tblGrid>
                <a:gridCol w="5580000">
                  <a:extLst>
                    <a:ext uri="{9D8B030D-6E8A-4147-A177-3AD203B41FA5}">
                      <a16:colId xmlns:a16="http://schemas.microsoft.com/office/drawing/2014/main" val="1963325027"/>
                    </a:ext>
                  </a:extLst>
                </a:gridCol>
                <a:gridCol w="2520000">
                  <a:extLst>
                    <a:ext uri="{9D8B030D-6E8A-4147-A177-3AD203B41FA5}">
                      <a16:colId xmlns:a16="http://schemas.microsoft.com/office/drawing/2014/main" val="3744721439"/>
                    </a:ext>
                  </a:extLst>
                </a:gridCol>
              </a:tblGrid>
              <a:tr h="722623">
                <a:tc>
                  <a:txBody>
                    <a:bodyPr/>
                    <a:lstStyle/>
                    <a:p>
                      <a:pPr marL="269875" marR="0" lvl="2" indent="-269875" algn="l" defTabSz="742969" rtl="0" eaLnBrk="1" fontAlgn="auto" latinLnBrk="0" hangingPunct="1">
                        <a:lnSpc>
                          <a:spcPct val="90000"/>
                        </a:lnSpc>
                        <a:spcBef>
                          <a:spcPts val="406"/>
                        </a:spcBef>
                        <a:spcAft>
                          <a:spcPts val="325"/>
                        </a:spcAft>
                        <a:buClr>
                          <a:srgbClr val="26B6C1"/>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1D1D1B"/>
                          </a:solidFill>
                          <a:effectLst/>
                          <a:uLnTx/>
                          <a:uFillTx/>
                          <a:latin typeface="+mn-lt"/>
                          <a:ea typeface="+mn-ea"/>
                          <a:cs typeface="+mn-cs"/>
                        </a:rPr>
                        <a:t>Full year opex guidance</a:t>
                      </a:r>
                    </a:p>
                  </a:txBody>
                  <a:tcPr marL="36000" marR="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kumimoji="0" lang="en-GB" sz="1800" b="0" i="0" u="none" strike="noStrike" kern="1200" cap="none" spc="0" normalizeH="0" baseline="0" noProof="0" dirty="0">
                          <a:ln>
                            <a:noFill/>
                          </a:ln>
                          <a:solidFill>
                            <a:schemeClr val="bg1"/>
                          </a:solidFill>
                          <a:effectLst/>
                          <a:uLnTx/>
                          <a:uFillTx/>
                          <a:latin typeface="+mn-lt"/>
                          <a:ea typeface="+mn-ea"/>
                          <a:cs typeface="+mn-cs"/>
                        </a:rPr>
                        <a:t>~US$5-7/boe</a:t>
                      </a:r>
                      <a:endParaRPr lang="en-GB" sz="1800" b="0" dirty="0">
                        <a:solidFill>
                          <a:schemeClr val="bg1"/>
                        </a:solidFill>
                      </a:endParaRPr>
                    </a:p>
                  </a:txBody>
                  <a:tcPr marL="36000" marR="36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03705"/>
                  </a:ext>
                </a:extLst>
              </a:tr>
            </a:tbl>
          </a:graphicData>
        </a:graphic>
      </p:graphicFrame>
      <p:sp>
        <p:nvSpPr>
          <p:cNvPr id="35" name="Rectangle 34">
            <a:extLst>
              <a:ext uri="{FF2B5EF4-FFF2-40B4-BE49-F238E27FC236}">
                <a16:creationId xmlns:a16="http://schemas.microsoft.com/office/drawing/2014/main" id="{E32050D7-BCAB-EF45-00BF-A1C3848F78CA}"/>
              </a:ext>
            </a:extLst>
          </p:cNvPr>
          <p:cNvSpPr/>
          <p:nvPr/>
        </p:nvSpPr>
        <p:spPr>
          <a:xfrm>
            <a:off x="376097" y="1196239"/>
            <a:ext cx="9071799" cy="1333348"/>
          </a:xfrm>
          <a:prstGeom prst="rect">
            <a:avLst/>
          </a:prstGeom>
          <a:noFill/>
          <a:ln w="22225">
            <a:gradFill flip="none" rotWithShape="1">
              <a:gsLst>
                <a:gs pos="0">
                  <a:schemeClr val="accent2"/>
                </a:gs>
                <a:gs pos="100000">
                  <a:schemeClr val="accent1"/>
                </a:gs>
              </a:gsLst>
              <a:lin ang="189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endParaRPr>
          </a:p>
        </p:txBody>
      </p:sp>
      <p:sp>
        <p:nvSpPr>
          <p:cNvPr id="36" name="Rectangle 35">
            <a:extLst>
              <a:ext uri="{FF2B5EF4-FFF2-40B4-BE49-F238E27FC236}">
                <a16:creationId xmlns:a16="http://schemas.microsoft.com/office/drawing/2014/main" id="{26D6F560-9051-6EDE-FC27-298D5EC5D30C}"/>
              </a:ext>
            </a:extLst>
          </p:cNvPr>
          <p:cNvSpPr/>
          <p:nvPr/>
        </p:nvSpPr>
        <p:spPr>
          <a:xfrm>
            <a:off x="374401" y="3521992"/>
            <a:ext cx="9071799" cy="2040295"/>
          </a:xfrm>
          <a:prstGeom prst="rect">
            <a:avLst/>
          </a:prstGeom>
          <a:noFill/>
          <a:ln w="22225">
            <a:gradFill flip="none" rotWithShape="1">
              <a:gsLst>
                <a:gs pos="100000">
                  <a:schemeClr val="accent3"/>
                </a:gs>
                <a:gs pos="0">
                  <a:schemeClr val="accent1"/>
                </a:gs>
              </a:gsLst>
              <a:lin ang="189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endParaRPr>
          </a:p>
        </p:txBody>
      </p:sp>
      <p:sp>
        <p:nvSpPr>
          <p:cNvPr id="37" name="Rectangle 36">
            <a:extLst>
              <a:ext uri="{FF2B5EF4-FFF2-40B4-BE49-F238E27FC236}">
                <a16:creationId xmlns:a16="http://schemas.microsoft.com/office/drawing/2014/main" id="{4577768A-8CA5-97E5-188C-AABD0E8AF793}"/>
              </a:ext>
            </a:extLst>
          </p:cNvPr>
          <p:cNvSpPr/>
          <p:nvPr/>
        </p:nvSpPr>
        <p:spPr>
          <a:xfrm>
            <a:off x="371476" y="2660004"/>
            <a:ext cx="9074725" cy="722623"/>
          </a:xfrm>
          <a:prstGeom prst="rect">
            <a:avLst/>
          </a:prstGeom>
          <a:noFill/>
          <a:ln w="22225">
            <a:gradFill flip="none" rotWithShape="1">
              <a:gsLst>
                <a:gs pos="0">
                  <a:schemeClr val="accent4"/>
                </a:gs>
                <a:gs pos="100000">
                  <a:schemeClr val="accent3"/>
                </a:gs>
              </a:gsLst>
              <a:lin ang="189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tx1"/>
              </a:solidFill>
            </a:endParaRPr>
          </a:p>
        </p:txBody>
      </p:sp>
      <p:graphicFrame>
        <p:nvGraphicFramePr>
          <p:cNvPr id="6" name="Table 9">
            <a:extLst>
              <a:ext uri="{FF2B5EF4-FFF2-40B4-BE49-F238E27FC236}">
                <a16:creationId xmlns:a16="http://schemas.microsoft.com/office/drawing/2014/main" id="{3EE23375-B680-CC16-1315-4E496608B2B5}"/>
              </a:ext>
            </a:extLst>
          </p:cNvPr>
          <p:cNvGraphicFramePr>
            <a:graphicFrameLocks noGrp="1"/>
          </p:cNvGraphicFramePr>
          <p:nvPr>
            <p:extLst>
              <p:ext uri="{D42A27DB-BD31-4B8C-83A1-F6EECF244321}">
                <p14:modId xmlns:p14="http://schemas.microsoft.com/office/powerpoint/2010/main" val="1183864069"/>
              </p:ext>
            </p:extLst>
          </p:nvPr>
        </p:nvGraphicFramePr>
        <p:xfrm>
          <a:off x="371476" y="5725700"/>
          <a:ext cx="7566023" cy="473760"/>
        </p:xfrm>
        <a:graphic>
          <a:graphicData uri="http://schemas.openxmlformats.org/drawingml/2006/table">
            <a:tbl>
              <a:tblPr firstRow="1" bandRow="1">
                <a:tableStyleId>{5940675A-B579-460E-94D1-54222C63F5DA}</a:tableStyleId>
              </a:tblPr>
              <a:tblGrid>
                <a:gridCol w="167824">
                  <a:extLst>
                    <a:ext uri="{9D8B030D-6E8A-4147-A177-3AD203B41FA5}">
                      <a16:colId xmlns:a16="http://schemas.microsoft.com/office/drawing/2014/main" val="311437191"/>
                    </a:ext>
                  </a:extLst>
                </a:gridCol>
                <a:gridCol w="7398199">
                  <a:extLst>
                    <a:ext uri="{9D8B030D-6E8A-4147-A177-3AD203B41FA5}">
                      <a16:colId xmlns:a16="http://schemas.microsoft.com/office/drawing/2014/main" val="4021717027"/>
                    </a:ext>
                  </a:extLst>
                </a:gridCol>
              </a:tblGrid>
              <a:tr h="0">
                <a:tc>
                  <a:txBody>
                    <a:bodyPr/>
                    <a:lstStyle/>
                    <a:p>
                      <a:r>
                        <a:rPr lang="en-GB" sz="1000" dirty="0">
                          <a:solidFill>
                            <a:schemeClr val="tx2"/>
                          </a:solidFill>
                        </a:rPr>
                        <a:t>*</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800" dirty="0">
                          <a:solidFill>
                            <a:schemeClr val="tx2"/>
                          </a:solidFill>
                        </a:rPr>
                        <a:t>Working interest reflects Capricorn’s equity interest in the licences before reduction of production share owed to the Egyptian Government</a:t>
                      </a:r>
                    </a:p>
                  </a:txBody>
                  <a:tcPr marL="72000" marR="0" marT="0" marB="36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12636013"/>
                  </a:ext>
                </a:extLst>
              </a:tr>
              <a:tr h="0">
                <a:tc>
                  <a:txBody>
                    <a:bodyPr/>
                    <a:lstStyle/>
                    <a:p>
                      <a:r>
                        <a:rPr lang="en-GB" sz="1000" dirty="0">
                          <a:solidFill>
                            <a:schemeClr val="tx2"/>
                          </a:solidFill>
                        </a:rPr>
                        <a:t>**</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800" dirty="0">
                          <a:solidFill>
                            <a:schemeClr val="tx2"/>
                          </a:solidFill>
                        </a:rPr>
                        <a:t>Sales gas is ~90% of WI volume with a 5.6 conversion factor from </a:t>
                      </a:r>
                      <a:r>
                        <a:rPr lang="en-GB" sz="800" dirty="0" err="1">
                          <a:solidFill>
                            <a:schemeClr val="tx2"/>
                          </a:solidFill>
                        </a:rPr>
                        <a:t>mmscf</a:t>
                      </a:r>
                      <a:r>
                        <a:rPr lang="en-GB" sz="800" dirty="0">
                          <a:solidFill>
                            <a:schemeClr val="tx2"/>
                          </a:solidFill>
                        </a:rPr>
                        <a:t> to </a:t>
                      </a:r>
                      <a:r>
                        <a:rPr lang="en-GB" sz="800" dirty="0" err="1">
                          <a:solidFill>
                            <a:schemeClr val="tx2"/>
                          </a:solidFill>
                        </a:rPr>
                        <a:t>boe</a:t>
                      </a:r>
                      <a:endParaRPr lang="en-GB" sz="800" dirty="0">
                        <a:solidFill>
                          <a:schemeClr val="tx2"/>
                        </a:solidFill>
                      </a:endParaRPr>
                    </a:p>
                  </a:txBody>
                  <a:tcPr marL="72000" marR="0" marT="0" marB="36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84812075"/>
                  </a:ext>
                </a:extLst>
              </a:tr>
              <a:tr h="0">
                <a:tc>
                  <a:txBody>
                    <a:bodyPr/>
                    <a:lstStyle/>
                    <a:p>
                      <a:r>
                        <a:rPr lang="en-GB" sz="1000" dirty="0">
                          <a:solidFill>
                            <a:schemeClr val="tx2"/>
                          </a:solidFill>
                        </a:rPr>
                        <a:t>***</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800" dirty="0">
                          <a:solidFill>
                            <a:schemeClr val="tx2"/>
                          </a:solidFill>
                        </a:rPr>
                        <a:t>Minimising exploration spend in 2023; no committed International exploration spend in 2024</a:t>
                      </a:r>
                    </a:p>
                  </a:txBody>
                  <a:tcPr marL="72000" marR="0" marT="0" marB="36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42592112"/>
                  </a:ext>
                </a:extLst>
              </a:tr>
            </a:tbl>
          </a:graphicData>
        </a:graphic>
      </p:graphicFrame>
      <p:sp>
        <p:nvSpPr>
          <p:cNvPr id="8" name="Text Placeholder 7">
            <a:extLst>
              <a:ext uri="{FF2B5EF4-FFF2-40B4-BE49-F238E27FC236}">
                <a16:creationId xmlns:a16="http://schemas.microsoft.com/office/drawing/2014/main" id="{62C96783-56CC-C5C4-217D-C8769FEAAE03}"/>
              </a:ext>
            </a:extLst>
          </p:cNvPr>
          <p:cNvSpPr>
            <a:spLocks noGrp="1"/>
          </p:cNvSpPr>
          <p:nvPr>
            <p:ph type="body" sz="quarter" idx="13"/>
          </p:nvPr>
        </p:nvSpPr>
        <p:spPr/>
        <p:txBody>
          <a:bodyPr/>
          <a:lstStyle/>
          <a:p>
            <a:r>
              <a:rPr lang="en-GB" dirty="0"/>
              <a:t>2023 AGM</a:t>
            </a:r>
          </a:p>
          <a:p>
            <a:endParaRPr lang="en-US" dirty="0"/>
          </a:p>
        </p:txBody>
      </p:sp>
      <p:sp>
        <p:nvSpPr>
          <p:cNvPr id="9" name="Footer Placeholder 3">
            <a:extLst>
              <a:ext uri="{FF2B5EF4-FFF2-40B4-BE49-F238E27FC236}">
                <a16:creationId xmlns:a16="http://schemas.microsoft.com/office/drawing/2014/main" id="{24CBB279-EFE8-1386-D57B-E4389349E275}"/>
              </a:ext>
            </a:extLst>
          </p:cNvPr>
          <p:cNvSpPr>
            <a:spLocks noGrp="1"/>
          </p:cNvSpPr>
          <p:nvPr>
            <p:ph type="ftr" sz="quarter" idx="11"/>
          </p:nvPr>
        </p:nvSpPr>
        <p:spPr>
          <a:xfrm>
            <a:off x="4046587" y="6265867"/>
            <a:ext cx="5111651" cy="365125"/>
          </a:xfrm>
        </p:spPr>
        <p:txBody>
          <a:bodyPr/>
          <a:lstStyle/>
          <a:p>
            <a:r>
              <a:rPr lang="en-GB" dirty="0"/>
              <a:t>Annual General Meeting, June 2023</a:t>
            </a:r>
          </a:p>
        </p:txBody>
      </p:sp>
    </p:spTree>
    <p:extLst>
      <p:ext uri="{BB962C8B-B14F-4D97-AF65-F5344CB8AC3E}">
        <p14:creationId xmlns:p14="http://schemas.microsoft.com/office/powerpoint/2010/main" val="44335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sky, factory, outdoor&#10;&#10;Description automatically generated">
            <a:extLst>
              <a:ext uri="{FF2B5EF4-FFF2-40B4-BE49-F238E27FC236}">
                <a16:creationId xmlns:a16="http://schemas.microsoft.com/office/drawing/2014/main" id="{C5DD413E-D33B-EE16-2480-D18FA9530A3F}"/>
              </a:ext>
            </a:extLst>
          </p:cNvPr>
          <p:cNvPicPr>
            <a:picLocks noChangeAspect="1"/>
          </p:cNvPicPr>
          <p:nvPr/>
        </p:nvPicPr>
        <p:blipFill rotWithShape="1">
          <a:blip r:embed="rId3"/>
          <a:srcRect l="25355" r="49048"/>
          <a:stretch/>
        </p:blipFill>
        <p:spPr>
          <a:xfrm>
            <a:off x="6781799" y="0"/>
            <a:ext cx="3124199" cy="6858000"/>
          </a:xfrm>
          <a:prstGeom prst="rect">
            <a:avLst/>
          </a:prstGeom>
        </p:spPr>
      </p:pic>
      <p:sp>
        <p:nvSpPr>
          <p:cNvPr id="5" name="Title 4">
            <a:extLst>
              <a:ext uri="{FF2B5EF4-FFF2-40B4-BE49-F238E27FC236}">
                <a16:creationId xmlns:a16="http://schemas.microsoft.com/office/drawing/2014/main" id="{95A8FC00-DEDD-C7E9-39A6-C2C89D92C838}"/>
              </a:ext>
            </a:extLst>
          </p:cNvPr>
          <p:cNvSpPr>
            <a:spLocks noGrp="1"/>
          </p:cNvSpPr>
          <p:nvPr>
            <p:ph type="title"/>
          </p:nvPr>
        </p:nvSpPr>
        <p:spPr/>
        <p:txBody>
          <a:bodyPr/>
          <a:lstStyle/>
          <a:p>
            <a:r>
              <a:rPr lang="en-GB" dirty="0"/>
              <a:t>Initial observations </a:t>
            </a:r>
            <a:endParaRPr lang="en-GB" dirty="0">
              <a:highlight>
                <a:srgbClr val="FFFF00"/>
              </a:highlight>
            </a:endParaRPr>
          </a:p>
        </p:txBody>
      </p:sp>
      <p:sp>
        <p:nvSpPr>
          <p:cNvPr id="6" name="Content Placeholder 5">
            <a:extLst>
              <a:ext uri="{FF2B5EF4-FFF2-40B4-BE49-F238E27FC236}">
                <a16:creationId xmlns:a16="http://schemas.microsoft.com/office/drawing/2014/main" id="{74D82119-4F45-1179-E103-59160D62D401}"/>
              </a:ext>
            </a:extLst>
          </p:cNvPr>
          <p:cNvSpPr>
            <a:spLocks noGrp="1"/>
          </p:cNvSpPr>
          <p:nvPr>
            <p:ph sz="quarter" idx="15"/>
          </p:nvPr>
        </p:nvSpPr>
        <p:spPr>
          <a:xfrm>
            <a:off x="371477" y="1031649"/>
            <a:ext cx="5762263" cy="4716463"/>
          </a:xfrm>
        </p:spPr>
        <p:txBody>
          <a:bodyPr vert="horz" lIns="0" tIns="0" rIns="0" bIns="0" rtlCol="0">
            <a:noAutofit/>
          </a:bodyPr>
          <a:lstStyle/>
          <a:p>
            <a:pPr marL="266700" lvl="2" indent="-266700">
              <a:lnSpc>
                <a:spcPct val="110000"/>
              </a:lnSpc>
            </a:pPr>
            <a:r>
              <a:rPr lang="en-GB" sz="2000" dirty="0">
                <a:solidFill>
                  <a:schemeClr val="tx2"/>
                </a:solidFill>
              </a:rPr>
              <a:t>Company has been significantly impacted by turmoil of past year+</a:t>
            </a:r>
            <a:endParaRPr lang="en-GB" sz="2000" strike="sngStrike" dirty="0">
              <a:solidFill>
                <a:schemeClr val="tx2"/>
              </a:solidFill>
            </a:endParaRPr>
          </a:p>
          <a:p>
            <a:pPr marL="266700" lvl="2" indent="-266700">
              <a:lnSpc>
                <a:spcPct val="110000"/>
              </a:lnSpc>
            </a:pPr>
            <a:r>
              <a:rPr lang="en-GB" sz="2000" dirty="0">
                <a:solidFill>
                  <a:schemeClr val="tx2"/>
                </a:solidFill>
              </a:rPr>
              <a:t>Relationships and confidence need to be rebuilt with government, partners, staff and shareholders</a:t>
            </a:r>
          </a:p>
          <a:p>
            <a:pPr marL="266700" lvl="2" indent="-266700">
              <a:lnSpc>
                <a:spcPct val="110000"/>
              </a:lnSpc>
            </a:pPr>
            <a:r>
              <a:rPr lang="en-GB" sz="2000" dirty="0">
                <a:solidFill>
                  <a:schemeClr val="tx2"/>
                </a:solidFill>
              </a:rPr>
              <a:t>Confident this can be achieved through:</a:t>
            </a:r>
          </a:p>
          <a:p>
            <a:pPr marL="556923" lvl="4" indent="-266700">
              <a:lnSpc>
                <a:spcPct val="110000"/>
              </a:lnSpc>
            </a:pPr>
            <a:r>
              <a:rPr lang="en-GB" sz="1800" dirty="0">
                <a:solidFill>
                  <a:schemeClr val="tx2"/>
                </a:solidFill>
              </a:rPr>
              <a:t>Right-sizing / streamlining organisation</a:t>
            </a:r>
          </a:p>
          <a:p>
            <a:pPr marL="556923" lvl="4" indent="-266700">
              <a:lnSpc>
                <a:spcPct val="110000"/>
              </a:lnSpc>
            </a:pPr>
            <a:r>
              <a:rPr lang="en-GB" sz="1800" dirty="0">
                <a:solidFill>
                  <a:schemeClr val="tx2"/>
                </a:solidFill>
              </a:rPr>
              <a:t>Laser focus on revenue </a:t>
            </a:r>
            <a:r>
              <a:rPr lang="en-GB" sz="1800">
                <a:solidFill>
                  <a:schemeClr val="tx2"/>
                </a:solidFill>
              </a:rPr>
              <a:t>generating business</a:t>
            </a:r>
            <a:endParaRPr lang="en-GB" sz="1800" dirty="0">
              <a:solidFill>
                <a:schemeClr val="tx2"/>
              </a:solidFill>
            </a:endParaRPr>
          </a:p>
          <a:p>
            <a:pPr marL="556923" lvl="4" indent="-266700">
              <a:lnSpc>
                <a:spcPct val="110000"/>
              </a:lnSpc>
            </a:pPr>
            <a:r>
              <a:rPr lang="en-GB" sz="1800" dirty="0">
                <a:solidFill>
                  <a:schemeClr val="tx2"/>
                </a:solidFill>
              </a:rPr>
              <a:t>Minimising distractions (exiting non-core businesses)</a:t>
            </a:r>
          </a:p>
          <a:p>
            <a:pPr marL="556923" lvl="4" indent="-266700">
              <a:lnSpc>
                <a:spcPct val="110000"/>
              </a:lnSpc>
            </a:pPr>
            <a:r>
              <a:rPr lang="en-GB" sz="1800" dirty="0">
                <a:solidFill>
                  <a:schemeClr val="tx2"/>
                </a:solidFill>
              </a:rPr>
              <a:t>Leverage asset platform, experience and skillset to add significant value to the Company</a:t>
            </a:r>
          </a:p>
          <a:p>
            <a:pPr marL="556923" lvl="4" indent="-266700">
              <a:lnSpc>
                <a:spcPct val="110000"/>
              </a:lnSpc>
            </a:pPr>
            <a:r>
              <a:rPr lang="en-GB" sz="1800" dirty="0">
                <a:solidFill>
                  <a:schemeClr val="tx2"/>
                </a:solidFill>
              </a:rPr>
              <a:t>Providing returns to shareholders</a:t>
            </a:r>
          </a:p>
          <a:p>
            <a:pPr marL="143178" lvl="3" indent="0">
              <a:lnSpc>
                <a:spcPct val="110000"/>
              </a:lnSpc>
              <a:buNone/>
            </a:pPr>
            <a:r>
              <a:rPr lang="en-GB" sz="1800" dirty="0">
                <a:solidFill>
                  <a:schemeClr val="tx2"/>
                </a:solidFill>
              </a:rPr>
              <a:t> </a:t>
            </a:r>
          </a:p>
          <a:p>
            <a:pPr marL="266700" lvl="2" indent="-266700">
              <a:lnSpc>
                <a:spcPct val="110000"/>
              </a:lnSpc>
            </a:pPr>
            <a:endParaRPr lang="en-GB" sz="1000" b="1" dirty="0">
              <a:solidFill>
                <a:schemeClr val="tx2"/>
              </a:solidFill>
            </a:endParaRPr>
          </a:p>
        </p:txBody>
      </p:sp>
      <p:sp>
        <p:nvSpPr>
          <p:cNvPr id="7" name="Rectangle 6">
            <a:extLst>
              <a:ext uri="{FF2B5EF4-FFF2-40B4-BE49-F238E27FC236}">
                <a16:creationId xmlns:a16="http://schemas.microsoft.com/office/drawing/2014/main" id="{8DDB04D4-460B-8052-ED5E-8D13CE645F45}"/>
              </a:ext>
            </a:extLst>
          </p:cNvPr>
          <p:cNvSpPr/>
          <p:nvPr/>
        </p:nvSpPr>
        <p:spPr>
          <a:xfrm>
            <a:off x="6781800" y="1"/>
            <a:ext cx="3124199" cy="6858000"/>
          </a:xfrm>
          <a:prstGeom prst="rect">
            <a:avLst/>
          </a:prstGeom>
          <a:gradFill flip="none" rotWithShape="1">
            <a:gsLst>
              <a:gs pos="0">
                <a:schemeClr val="accent3">
                  <a:alpha val="46000"/>
                </a:schemeClr>
              </a:gs>
              <a:gs pos="100000">
                <a:schemeClr val="accent2"/>
              </a:gs>
            </a:gsLst>
            <a:lin ang="18900000" scaled="1"/>
            <a:tileRect/>
          </a:gradFill>
          <a:ln w="6477" cap="flat">
            <a:noFill/>
            <a:prstDash val="solid"/>
            <a:miter/>
          </a:ln>
        </p:spPr>
        <p:txBody>
          <a:bodyPr wrap="square" rtlCol="0" anchor="ctr">
            <a:noAutofit/>
          </a:bodyPr>
          <a:lstStyle/>
          <a:p>
            <a:endParaRPr lang="en-GB">
              <a:solidFill>
                <a:schemeClr val="tx1"/>
              </a:solidFill>
            </a:endParaRPr>
          </a:p>
        </p:txBody>
      </p:sp>
      <p:sp>
        <p:nvSpPr>
          <p:cNvPr id="3" name="Slide Number Placeholder 2">
            <a:extLst>
              <a:ext uri="{FF2B5EF4-FFF2-40B4-BE49-F238E27FC236}">
                <a16:creationId xmlns:a16="http://schemas.microsoft.com/office/drawing/2014/main" id="{CC29C253-941E-E7BA-64FE-9A0F3CFE0331}"/>
              </a:ext>
            </a:extLst>
          </p:cNvPr>
          <p:cNvSpPr>
            <a:spLocks noGrp="1"/>
          </p:cNvSpPr>
          <p:nvPr>
            <p:ph type="sldNum" sz="quarter" idx="12"/>
          </p:nvPr>
        </p:nvSpPr>
        <p:spPr/>
        <p:txBody>
          <a:bodyPr/>
          <a:lstStyle/>
          <a:p>
            <a:fld id="{88476D58-9353-4E68-BA19-6B4C3BA837E1}" type="slidenum">
              <a:rPr lang="en-GB" smtClean="0">
                <a:solidFill>
                  <a:schemeClr val="bg1"/>
                </a:solidFill>
              </a:rPr>
              <a:t>6</a:t>
            </a:fld>
            <a:endParaRPr lang="en-GB" dirty="0">
              <a:solidFill>
                <a:schemeClr val="bg1"/>
              </a:solidFill>
            </a:endParaRPr>
          </a:p>
        </p:txBody>
      </p:sp>
      <p:sp>
        <p:nvSpPr>
          <p:cNvPr id="8" name="Text Placeholder 7">
            <a:extLst>
              <a:ext uri="{FF2B5EF4-FFF2-40B4-BE49-F238E27FC236}">
                <a16:creationId xmlns:a16="http://schemas.microsoft.com/office/drawing/2014/main" id="{BD30887B-2539-23DD-2EEE-4DAE5B0B8E7B}"/>
              </a:ext>
            </a:extLst>
          </p:cNvPr>
          <p:cNvSpPr>
            <a:spLocks noGrp="1"/>
          </p:cNvSpPr>
          <p:nvPr>
            <p:ph type="body" sz="quarter" idx="13"/>
          </p:nvPr>
        </p:nvSpPr>
        <p:spPr/>
        <p:txBody>
          <a:bodyPr/>
          <a:lstStyle/>
          <a:p>
            <a:r>
              <a:rPr lang="en-GB" dirty="0"/>
              <a:t>2023 AGM</a:t>
            </a:r>
          </a:p>
          <a:p>
            <a:endParaRPr lang="en-GB" dirty="0"/>
          </a:p>
        </p:txBody>
      </p:sp>
    </p:spTree>
    <p:extLst>
      <p:ext uri="{BB962C8B-B14F-4D97-AF65-F5344CB8AC3E}">
        <p14:creationId xmlns:p14="http://schemas.microsoft.com/office/powerpoint/2010/main" val="104779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sky, factory, outdoor&#10;&#10;Description automatically generated">
            <a:extLst>
              <a:ext uri="{FF2B5EF4-FFF2-40B4-BE49-F238E27FC236}">
                <a16:creationId xmlns:a16="http://schemas.microsoft.com/office/drawing/2014/main" id="{C5DD413E-D33B-EE16-2480-D18FA9530A3F}"/>
              </a:ext>
            </a:extLst>
          </p:cNvPr>
          <p:cNvPicPr>
            <a:picLocks noChangeAspect="1"/>
          </p:cNvPicPr>
          <p:nvPr/>
        </p:nvPicPr>
        <p:blipFill rotWithShape="1">
          <a:blip r:embed="rId3"/>
          <a:srcRect l="25355" r="49048"/>
          <a:stretch/>
        </p:blipFill>
        <p:spPr>
          <a:xfrm>
            <a:off x="6781799" y="0"/>
            <a:ext cx="3124199" cy="6858000"/>
          </a:xfrm>
          <a:prstGeom prst="rect">
            <a:avLst/>
          </a:prstGeom>
        </p:spPr>
      </p:pic>
      <p:sp>
        <p:nvSpPr>
          <p:cNvPr id="5" name="Title 4">
            <a:extLst>
              <a:ext uri="{FF2B5EF4-FFF2-40B4-BE49-F238E27FC236}">
                <a16:creationId xmlns:a16="http://schemas.microsoft.com/office/drawing/2014/main" id="{95A8FC00-DEDD-C7E9-39A6-C2C89D92C838}"/>
              </a:ext>
            </a:extLst>
          </p:cNvPr>
          <p:cNvSpPr>
            <a:spLocks noGrp="1"/>
          </p:cNvSpPr>
          <p:nvPr>
            <p:ph type="title"/>
          </p:nvPr>
        </p:nvSpPr>
        <p:spPr/>
        <p:txBody>
          <a:bodyPr/>
          <a:lstStyle/>
          <a:p>
            <a:r>
              <a:rPr lang="en-GB" dirty="0"/>
              <a:t>Strategic Review progress</a:t>
            </a:r>
            <a:endParaRPr lang="en-GB" dirty="0">
              <a:highlight>
                <a:srgbClr val="FFFF00"/>
              </a:highlight>
            </a:endParaRPr>
          </a:p>
        </p:txBody>
      </p:sp>
      <p:sp>
        <p:nvSpPr>
          <p:cNvPr id="7" name="Rectangle 6">
            <a:extLst>
              <a:ext uri="{FF2B5EF4-FFF2-40B4-BE49-F238E27FC236}">
                <a16:creationId xmlns:a16="http://schemas.microsoft.com/office/drawing/2014/main" id="{8DDB04D4-460B-8052-ED5E-8D13CE645F45}"/>
              </a:ext>
            </a:extLst>
          </p:cNvPr>
          <p:cNvSpPr/>
          <p:nvPr/>
        </p:nvSpPr>
        <p:spPr>
          <a:xfrm>
            <a:off x="6781800" y="1"/>
            <a:ext cx="3124199" cy="6858000"/>
          </a:xfrm>
          <a:prstGeom prst="rect">
            <a:avLst/>
          </a:prstGeom>
          <a:gradFill flip="none" rotWithShape="1">
            <a:gsLst>
              <a:gs pos="0">
                <a:schemeClr val="accent3">
                  <a:alpha val="46000"/>
                </a:schemeClr>
              </a:gs>
              <a:gs pos="100000">
                <a:schemeClr val="accent2"/>
              </a:gs>
            </a:gsLst>
            <a:lin ang="18900000" scaled="1"/>
            <a:tileRect/>
          </a:gradFill>
          <a:ln w="6477" cap="flat">
            <a:noFill/>
            <a:prstDash val="solid"/>
            <a:miter/>
          </a:ln>
        </p:spPr>
        <p:txBody>
          <a:bodyPr wrap="square" rtlCol="0" anchor="ctr">
            <a:noAutofit/>
          </a:bodyPr>
          <a:lstStyle/>
          <a:p>
            <a:endParaRPr lang="en-GB">
              <a:solidFill>
                <a:schemeClr val="tx1"/>
              </a:solidFill>
            </a:endParaRPr>
          </a:p>
        </p:txBody>
      </p:sp>
      <p:sp>
        <p:nvSpPr>
          <p:cNvPr id="3" name="Slide Number Placeholder 2">
            <a:extLst>
              <a:ext uri="{FF2B5EF4-FFF2-40B4-BE49-F238E27FC236}">
                <a16:creationId xmlns:a16="http://schemas.microsoft.com/office/drawing/2014/main" id="{CC29C253-941E-E7BA-64FE-9A0F3CFE0331}"/>
              </a:ext>
            </a:extLst>
          </p:cNvPr>
          <p:cNvSpPr>
            <a:spLocks noGrp="1"/>
          </p:cNvSpPr>
          <p:nvPr>
            <p:ph type="sldNum" sz="quarter" idx="12"/>
          </p:nvPr>
        </p:nvSpPr>
        <p:spPr/>
        <p:txBody>
          <a:bodyPr/>
          <a:lstStyle/>
          <a:p>
            <a:fld id="{88476D58-9353-4E68-BA19-6B4C3BA837E1}" type="slidenum">
              <a:rPr lang="en-GB" smtClean="0">
                <a:solidFill>
                  <a:schemeClr val="bg1"/>
                </a:solidFill>
              </a:rPr>
              <a:t>7</a:t>
            </a:fld>
            <a:endParaRPr lang="en-GB" dirty="0">
              <a:solidFill>
                <a:schemeClr val="bg1"/>
              </a:solidFill>
            </a:endParaRPr>
          </a:p>
        </p:txBody>
      </p:sp>
      <p:sp>
        <p:nvSpPr>
          <p:cNvPr id="8" name="Text Placeholder 7">
            <a:extLst>
              <a:ext uri="{FF2B5EF4-FFF2-40B4-BE49-F238E27FC236}">
                <a16:creationId xmlns:a16="http://schemas.microsoft.com/office/drawing/2014/main" id="{BD30887B-2539-23DD-2EEE-4DAE5B0B8E7B}"/>
              </a:ext>
            </a:extLst>
          </p:cNvPr>
          <p:cNvSpPr>
            <a:spLocks noGrp="1"/>
          </p:cNvSpPr>
          <p:nvPr>
            <p:ph type="body" sz="quarter" idx="13"/>
          </p:nvPr>
        </p:nvSpPr>
        <p:spPr/>
        <p:txBody>
          <a:bodyPr/>
          <a:lstStyle/>
          <a:p>
            <a:r>
              <a:rPr lang="en-GB" dirty="0"/>
              <a:t>2023 AGM</a:t>
            </a:r>
          </a:p>
        </p:txBody>
      </p:sp>
      <p:graphicFrame>
        <p:nvGraphicFramePr>
          <p:cNvPr id="9" name="Table 7">
            <a:extLst>
              <a:ext uri="{FF2B5EF4-FFF2-40B4-BE49-F238E27FC236}">
                <a16:creationId xmlns:a16="http://schemas.microsoft.com/office/drawing/2014/main" id="{A3039FB6-F234-F5F0-E263-71095BAF80CA}"/>
              </a:ext>
            </a:extLst>
          </p:cNvPr>
          <p:cNvGraphicFramePr>
            <a:graphicFrameLocks/>
          </p:cNvGraphicFramePr>
          <p:nvPr>
            <p:extLst>
              <p:ext uri="{D42A27DB-BD31-4B8C-83A1-F6EECF244321}">
                <p14:modId xmlns:p14="http://schemas.microsoft.com/office/powerpoint/2010/main" val="2832067403"/>
              </p:ext>
            </p:extLst>
          </p:nvPr>
        </p:nvGraphicFramePr>
        <p:xfrm>
          <a:off x="374650" y="1200150"/>
          <a:ext cx="6023100" cy="5040950"/>
        </p:xfrm>
        <a:graphic>
          <a:graphicData uri="http://schemas.openxmlformats.org/drawingml/2006/table">
            <a:tbl>
              <a:tblPr firstRow="1" bandRow="1">
                <a:tableStyleId>{C083E6E3-FA7D-4D7B-A595-EF9225AFEA82}</a:tableStyleId>
              </a:tblPr>
              <a:tblGrid>
                <a:gridCol w="4638104">
                  <a:extLst>
                    <a:ext uri="{9D8B030D-6E8A-4147-A177-3AD203B41FA5}">
                      <a16:colId xmlns:a16="http://schemas.microsoft.com/office/drawing/2014/main" val="290145569"/>
                    </a:ext>
                  </a:extLst>
                </a:gridCol>
                <a:gridCol w="1384996">
                  <a:extLst>
                    <a:ext uri="{9D8B030D-6E8A-4147-A177-3AD203B41FA5}">
                      <a16:colId xmlns:a16="http://schemas.microsoft.com/office/drawing/2014/main" val="198035861"/>
                    </a:ext>
                  </a:extLst>
                </a:gridCol>
              </a:tblGrid>
              <a:tr h="400293">
                <a:tc>
                  <a:txBody>
                    <a:bodyPr/>
                    <a:lstStyle/>
                    <a:p>
                      <a:r>
                        <a:rPr lang="en-GB" dirty="0"/>
                        <a:t>Action</a:t>
                      </a:r>
                      <a:endParaRPr lang="en-US" dirty="0"/>
                    </a:p>
                  </a:txBody>
                  <a:tcPr/>
                </a:tc>
                <a:tc>
                  <a:txBody>
                    <a:bodyPr/>
                    <a:lstStyle/>
                    <a:p>
                      <a:r>
                        <a:rPr lang="en-GB" dirty="0"/>
                        <a:t>Status</a:t>
                      </a:r>
                      <a:endParaRPr lang="en-US" dirty="0"/>
                    </a:p>
                  </a:txBody>
                  <a:tcPr/>
                </a:tc>
                <a:extLst>
                  <a:ext uri="{0D108BD9-81ED-4DB2-BD59-A6C34878D82A}">
                    <a16:rowId xmlns:a16="http://schemas.microsoft.com/office/drawing/2014/main" val="3891894098"/>
                  </a:ext>
                </a:extLst>
              </a:tr>
              <a:tr h="580013">
                <a:tc>
                  <a:txBody>
                    <a:bodyPr/>
                    <a:lstStyle/>
                    <a:p>
                      <a:r>
                        <a:rPr lang="en-GB" dirty="0"/>
                        <a:t>Return US$450m cash to shareholders; commenced share buyback programme of at least US$25m</a:t>
                      </a:r>
                      <a:endParaRPr lang="en-US" dirty="0"/>
                    </a:p>
                  </a:txBody>
                  <a:tcPr/>
                </a:tc>
                <a:tc>
                  <a:txBody>
                    <a:bodyPr/>
                    <a:lstStyle/>
                    <a:p>
                      <a:r>
                        <a:rPr lang="en-GB" dirty="0"/>
                        <a:t>Achieved</a:t>
                      </a:r>
                      <a:endParaRPr lang="en-US" dirty="0"/>
                    </a:p>
                  </a:txBody>
                  <a:tcPr/>
                </a:tc>
                <a:extLst>
                  <a:ext uri="{0D108BD9-81ED-4DB2-BD59-A6C34878D82A}">
                    <a16:rowId xmlns:a16="http://schemas.microsoft.com/office/drawing/2014/main" val="3240095947"/>
                  </a:ext>
                </a:extLst>
              </a:tr>
              <a:tr h="400293">
                <a:tc>
                  <a:txBody>
                    <a:bodyPr/>
                    <a:lstStyle/>
                    <a:p>
                      <a:r>
                        <a:rPr lang="en-GB" dirty="0"/>
                        <a:t>Exit Mauritania</a:t>
                      </a:r>
                      <a:endParaRPr lang="en-US" dirty="0"/>
                    </a:p>
                  </a:txBody>
                  <a:tcPr/>
                </a:tc>
                <a:tc>
                  <a:txBody>
                    <a:bodyPr/>
                    <a:lstStyle/>
                    <a:p>
                      <a:r>
                        <a:rPr lang="en-GB" dirty="0"/>
                        <a:t>Achieved</a:t>
                      </a:r>
                      <a:endParaRPr lang="en-US" dirty="0"/>
                    </a:p>
                  </a:txBody>
                  <a:tcPr/>
                </a:tc>
                <a:extLst>
                  <a:ext uri="{0D108BD9-81ED-4DB2-BD59-A6C34878D82A}">
                    <a16:rowId xmlns:a16="http://schemas.microsoft.com/office/drawing/2014/main" val="2918086203"/>
                  </a:ext>
                </a:extLst>
              </a:tr>
              <a:tr h="380143">
                <a:tc>
                  <a:txBody>
                    <a:bodyPr/>
                    <a:lstStyle/>
                    <a:p>
                      <a:r>
                        <a:rPr lang="en-GB"/>
                        <a:t>Potential UK </a:t>
                      </a:r>
                      <a:r>
                        <a:rPr lang="en-GB" dirty="0"/>
                        <a:t>Sales Process</a:t>
                      </a:r>
                    </a:p>
                  </a:txBody>
                  <a:tcPr/>
                </a:tc>
                <a:tc>
                  <a:txBody>
                    <a:bodyPr/>
                    <a:lstStyle/>
                    <a:p>
                      <a:r>
                        <a:rPr lang="en-GB" dirty="0"/>
                        <a:t>Ongoing</a:t>
                      </a:r>
                      <a:endParaRPr lang="en-US" dirty="0"/>
                    </a:p>
                  </a:txBody>
                  <a:tcPr/>
                </a:tc>
                <a:extLst>
                  <a:ext uri="{0D108BD9-81ED-4DB2-BD59-A6C34878D82A}">
                    <a16:rowId xmlns:a16="http://schemas.microsoft.com/office/drawing/2014/main" val="194602783"/>
                  </a:ext>
                </a:extLst>
              </a:tr>
              <a:tr h="380143">
                <a:tc>
                  <a:txBody>
                    <a:bodyPr/>
                    <a:lstStyle/>
                    <a:p>
                      <a:pPr marL="0" marR="0" lvl="0" indent="0" algn="l" defTabSz="742969" rtl="0" eaLnBrk="1" fontAlgn="auto" latinLnBrk="0" hangingPunct="1">
                        <a:lnSpc>
                          <a:spcPct val="100000"/>
                        </a:lnSpc>
                        <a:spcBef>
                          <a:spcPts val="0"/>
                        </a:spcBef>
                        <a:spcAft>
                          <a:spcPts val="0"/>
                        </a:spcAft>
                        <a:buClrTx/>
                        <a:buSzTx/>
                        <a:buFontTx/>
                        <a:buNone/>
                        <a:tabLst/>
                        <a:defRPr/>
                      </a:pPr>
                      <a:r>
                        <a:rPr lang="en-GB" dirty="0"/>
                        <a:t>Cost reduction</a:t>
                      </a:r>
                      <a:endParaRPr lang="en-US" dirty="0"/>
                    </a:p>
                  </a:txBody>
                  <a:tcPr/>
                </a:tc>
                <a:tc>
                  <a:txBody>
                    <a:bodyPr/>
                    <a:lstStyle/>
                    <a:p>
                      <a:r>
                        <a:rPr lang="en-US" dirty="0"/>
                        <a:t>Ongoing</a:t>
                      </a:r>
                    </a:p>
                  </a:txBody>
                  <a:tcPr/>
                </a:tc>
                <a:extLst>
                  <a:ext uri="{0D108BD9-81ED-4DB2-BD59-A6C34878D82A}">
                    <a16:rowId xmlns:a16="http://schemas.microsoft.com/office/drawing/2014/main" val="2502486030"/>
                  </a:ext>
                </a:extLst>
              </a:tr>
              <a:tr h="580013">
                <a:tc>
                  <a:txBody>
                    <a:bodyPr/>
                    <a:lstStyle/>
                    <a:p>
                      <a:r>
                        <a:rPr lang="en-GB" dirty="0"/>
                        <a:t>Address </a:t>
                      </a:r>
                      <a:r>
                        <a:rPr lang="en-GB" dirty="0">
                          <a:solidFill>
                            <a:schemeClr val="tx1"/>
                          </a:solidFill>
                        </a:rPr>
                        <a:t>building</a:t>
                      </a:r>
                      <a:r>
                        <a:rPr lang="en-GB" dirty="0"/>
                        <a:t> Egypt receivables and restricted cash</a:t>
                      </a:r>
                      <a:endParaRPr lang="en-US" dirty="0"/>
                    </a:p>
                  </a:txBody>
                  <a:tcPr/>
                </a:tc>
                <a:tc>
                  <a:txBody>
                    <a:bodyPr/>
                    <a:lstStyle/>
                    <a:p>
                      <a:r>
                        <a:rPr lang="en-GB" dirty="0"/>
                        <a:t>Ongoing</a:t>
                      </a:r>
                      <a:endParaRPr lang="en-US" dirty="0"/>
                    </a:p>
                  </a:txBody>
                  <a:tcPr/>
                </a:tc>
                <a:extLst>
                  <a:ext uri="{0D108BD9-81ED-4DB2-BD59-A6C34878D82A}">
                    <a16:rowId xmlns:a16="http://schemas.microsoft.com/office/drawing/2014/main" val="3291666357"/>
                  </a:ext>
                </a:extLst>
              </a:tr>
              <a:tr h="580013">
                <a:tc>
                  <a:txBody>
                    <a:bodyPr/>
                    <a:lstStyle/>
                    <a:p>
                      <a:r>
                        <a:rPr lang="en-GB" dirty="0"/>
                        <a:t>Egypt license extensions and renegotiation of terms</a:t>
                      </a:r>
                      <a:endParaRPr lang="en-US" dirty="0"/>
                    </a:p>
                  </a:txBody>
                  <a:tcPr/>
                </a:tc>
                <a:tc>
                  <a:txBody>
                    <a:bodyPr/>
                    <a:lstStyle/>
                    <a:p>
                      <a:r>
                        <a:rPr lang="en-GB" dirty="0"/>
                        <a:t>Ongoing</a:t>
                      </a:r>
                      <a:endParaRPr lang="en-US" dirty="0"/>
                    </a:p>
                  </a:txBody>
                  <a:tcPr/>
                </a:tc>
                <a:extLst>
                  <a:ext uri="{0D108BD9-81ED-4DB2-BD59-A6C34878D82A}">
                    <a16:rowId xmlns:a16="http://schemas.microsoft.com/office/drawing/2014/main" val="1959986387"/>
                  </a:ext>
                </a:extLst>
              </a:tr>
              <a:tr h="580013">
                <a:tc>
                  <a:txBody>
                    <a:bodyPr/>
                    <a:lstStyle/>
                    <a:p>
                      <a:r>
                        <a:rPr lang="en-GB" dirty="0"/>
                        <a:t>Review of business plan for Egypt</a:t>
                      </a:r>
                      <a:endParaRPr lang="en-US" dirty="0"/>
                    </a:p>
                  </a:txBody>
                  <a:tcPr/>
                </a:tc>
                <a:tc>
                  <a:txBody>
                    <a:bodyPr/>
                    <a:lstStyle/>
                    <a:p>
                      <a:r>
                        <a:rPr lang="en-GB" dirty="0"/>
                        <a:t>Ongoing</a:t>
                      </a:r>
                      <a:endParaRPr lang="en-US" dirty="0"/>
                    </a:p>
                  </a:txBody>
                  <a:tcPr/>
                </a:tc>
                <a:extLst>
                  <a:ext uri="{0D108BD9-81ED-4DB2-BD59-A6C34878D82A}">
                    <a16:rowId xmlns:a16="http://schemas.microsoft.com/office/drawing/2014/main" val="3169752912"/>
                  </a:ext>
                </a:extLst>
              </a:tr>
              <a:tr h="580013">
                <a:tc>
                  <a:txBody>
                    <a:bodyPr/>
                    <a:lstStyle/>
                    <a:p>
                      <a:r>
                        <a:rPr lang="en-GB" dirty="0"/>
                        <a:t>US$100m special dividend </a:t>
                      </a:r>
                    </a:p>
                    <a:p>
                      <a:r>
                        <a:rPr lang="en-GB" sz="1200" dirty="0"/>
                        <a:t>(subject to certain factors)</a:t>
                      </a:r>
                      <a:endParaRPr lang="en-US" sz="1200" dirty="0"/>
                    </a:p>
                  </a:txBody>
                  <a:tcPr/>
                </a:tc>
                <a:tc>
                  <a:txBody>
                    <a:bodyPr/>
                    <a:lstStyle/>
                    <a:p>
                      <a:r>
                        <a:rPr lang="en-GB" dirty="0"/>
                        <a:t>Q4</a:t>
                      </a:r>
                      <a:endParaRPr lang="en-US" dirty="0"/>
                    </a:p>
                  </a:txBody>
                  <a:tcPr/>
                </a:tc>
                <a:extLst>
                  <a:ext uri="{0D108BD9-81ED-4DB2-BD59-A6C34878D82A}">
                    <a16:rowId xmlns:a16="http://schemas.microsoft.com/office/drawing/2014/main" val="2063539323"/>
                  </a:ext>
                </a:extLst>
              </a:tr>
              <a:tr h="580013">
                <a:tc>
                  <a:txBody>
                    <a:bodyPr/>
                    <a:lstStyle/>
                    <a:p>
                      <a:r>
                        <a:rPr lang="en-GB" dirty="0"/>
                        <a:t>Capital Markets Day</a:t>
                      </a:r>
                      <a:endParaRPr lang="en-US" dirty="0"/>
                    </a:p>
                  </a:txBody>
                  <a:tcPr/>
                </a:tc>
                <a:tc>
                  <a:txBody>
                    <a:bodyPr/>
                    <a:lstStyle/>
                    <a:p>
                      <a:r>
                        <a:rPr lang="en-GB" dirty="0"/>
                        <a:t>Q4</a:t>
                      </a:r>
                      <a:endParaRPr lang="en-US" dirty="0"/>
                    </a:p>
                  </a:txBody>
                  <a:tcPr/>
                </a:tc>
                <a:extLst>
                  <a:ext uri="{0D108BD9-81ED-4DB2-BD59-A6C34878D82A}">
                    <a16:rowId xmlns:a16="http://schemas.microsoft.com/office/drawing/2014/main" val="951545768"/>
                  </a:ext>
                </a:extLst>
              </a:tr>
            </a:tbl>
          </a:graphicData>
        </a:graphic>
      </p:graphicFrame>
    </p:spTree>
    <p:extLst>
      <p:ext uri="{BB962C8B-B14F-4D97-AF65-F5344CB8AC3E}">
        <p14:creationId xmlns:p14="http://schemas.microsoft.com/office/powerpoint/2010/main" val="1740835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C0176-906C-A54F-8B4C-B69C868C4308}"/>
              </a:ext>
            </a:extLst>
          </p:cNvPr>
          <p:cNvSpPr>
            <a:spLocks noGrp="1"/>
          </p:cNvSpPr>
          <p:nvPr>
            <p:ph type="ctrTitle"/>
          </p:nvPr>
        </p:nvSpPr>
        <p:spPr/>
        <p:txBody>
          <a:bodyPr/>
          <a:lstStyle/>
          <a:p>
            <a:r>
              <a:rPr lang="en-GB" dirty="0"/>
              <a:t>Annual General Meeting 2023</a:t>
            </a:r>
          </a:p>
        </p:txBody>
      </p:sp>
      <p:sp>
        <p:nvSpPr>
          <p:cNvPr id="3" name="Subtitle 2">
            <a:extLst>
              <a:ext uri="{FF2B5EF4-FFF2-40B4-BE49-F238E27FC236}">
                <a16:creationId xmlns:a16="http://schemas.microsoft.com/office/drawing/2014/main" id="{C23FEB86-24E1-1B53-7D07-9E8CEC3B25DE}"/>
              </a:ext>
            </a:extLst>
          </p:cNvPr>
          <p:cNvSpPr>
            <a:spLocks noGrp="1"/>
          </p:cNvSpPr>
          <p:nvPr>
            <p:ph type="subTitle" idx="1"/>
          </p:nvPr>
        </p:nvSpPr>
        <p:spPr/>
        <p:txBody>
          <a:bodyPr/>
          <a:lstStyle/>
          <a:p>
            <a:r>
              <a:rPr lang="en-GB" dirty="0"/>
              <a:t>Capricorn Energy PLC</a:t>
            </a:r>
          </a:p>
          <a:p>
            <a:r>
              <a:rPr lang="en-GB" dirty="0"/>
              <a:t>26 June 2023</a:t>
            </a:r>
          </a:p>
          <a:p>
            <a:endParaRPr lang="en-GB" dirty="0"/>
          </a:p>
        </p:txBody>
      </p:sp>
    </p:spTree>
    <p:extLst>
      <p:ext uri="{BB962C8B-B14F-4D97-AF65-F5344CB8AC3E}">
        <p14:creationId xmlns:p14="http://schemas.microsoft.com/office/powerpoint/2010/main" val="3514389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56763-EC95-4E7C-887E-6258DA164571}"/>
              </a:ext>
            </a:extLst>
          </p:cNvPr>
          <p:cNvSpPr>
            <a:spLocks noGrp="1"/>
          </p:cNvSpPr>
          <p:nvPr>
            <p:ph type="ctrTitle"/>
          </p:nvPr>
        </p:nvSpPr>
        <p:spPr/>
        <p:txBody>
          <a:bodyPr/>
          <a:lstStyle/>
          <a:p>
            <a:r>
              <a:rPr lang="en-GB" dirty="0"/>
              <a:t>AGM 2023 </a:t>
            </a:r>
            <a:br>
              <a:rPr lang="en-GB" dirty="0"/>
            </a:br>
            <a:r>
              <a:rPr lang="en-GB" dirty="0"/>
              <a:t>Resolutions</a:t>
            </a:r>
          </a:p>
        </p:txBody>
      </p:sp>
      <p:sp>
        <p:nvSpPr>
          <p:cNvPr id="3" name="Subtitle 2">
            <a:extLst>
              <a:ext uri="{FF2B5EF4-FFF2-40B4-BE49-F238E27FC236}">
                <a16:creationId xmlns:a16="http://schemas.microsoft.com/office/drawing/2014/main" id="{8B1B6960-0BFC-4C0C-BB65-2B2D8978E5CB}"/>
              </a:ext>
            </a:extLst>
          </p:cNvPr>
          <p:cNvSpPr>
            <a:spLocks noGrp="1"/>
          </p:cNvSpPr>
          <p:nvPr>
            <p:ph type="subTitle" idx="1"/>
          </p:nvPr>
        </p:nvSpPr>
        <p:spPr/>
        <p:txBody>
          <a:bodyPr/>
          <a:lstStyle/>
          <a:p>
            <a:r>
              <a:rPr lang="en-GB" dirty="0"/>
              <a:t>Capricorn Energy PLC</a:t>
            </a:r>
          </a:p>
          <a:p>
            <a:r>
              <a:rPr lang="en-GB" dirty="0"/>
              <a:t>26 June 2023</a:t>
            </a:r>
          </a:p>
        </p:txBody>
      </p:sp>
    </p:spTree>
    <p:extLst>
      <p:ext uri="{BB962C8B-B14F-4D97-AF65-F5344CB8AC3E}">
        <p14:creationId xmlns:p14="http://schemas.microsoft.com/office/powerpoint/2010/main" val="402226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apricorn Energy">
  <a:themeElements>
    <a:clrScheme name="Capricorn Energy">
      <a:dk1>
        <a:srgbClr val="1D1D1B"/>
      </a:dk1>
      <a:lt1>
        <a:sysClr val="window" lastClr="FFFFFF"/>
      </a:lt1>
      <a:dk2>
        <a:srgbClr val="1D1D1B"/>
      </a:dk2>
      <a:lt2>
        <a:srgbClr val="E7E6E6"/>
      </a:lt2>
      <a:accent1>
        <a:srgbClr val="0075BF"/>
      </a:accent1>
      <a:accent2>
        <a:srgbClr val="251B5B"/>
      </a:accent2>
      <a:accent3>
        <a:srgbClr val="26B6C1"/>
      </a:accent3>
      <a:accent4>
        <a:srgbClr val="C2D500"/>
      </a:accent4>
      <a:accent5>
        <a:srgbClr val="1598C0"/>
      </a:accent5>
      <a:accent6>
        <a:srgbClr val="919189"/>
      </a:accent6>
      <a:hlink>
        <a:srgbClr val="1D1D1B"/>
      </a:hlink>
      <a:folHlink>
        <a:srgbClr val="1D1D1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chemeClr val="accent1"/>
            </a:gs>
            <a:gs pos="100000">
              <a:schemeClr val="accent3"/>
            </a:gs>
          </a:gsLst>
          <a:lin ang="8100000" scaled="1"/>
          <a:tileRect/>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gradFill flip="none" rotWithShape="1">
            <a:gsLst>
              <a:gs pos="100000">
                <a:schemeClr val="accent2"/>
              </a:gs>
              <a:gs pos="0">
                <a:schemeClr val="accent3"/>
              </a:gs>
            </a:gsLst>
            <a:lin ang="0" scaled="1"/>
            <a:tileRect/>
          </a:gra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err="1" smtClean="0"/>
        </a:defPPr>
      </a:lstStyle>
    </a:txDef>
  </a:objectDefaults>
  <a:extraClrSchemeLst/>
  <a:extLst>
    <a:ext uri="{05A4C25C-085E-4340-85A3-A5531E510DB2}">
      <thm15:themeFamily xmlns:thm15="http://schemas.microsoft.com/office/thememl/2012/main" name="Presentation3" id="{D08AABA9-8E4A-42CB-A15B-D60E487BB0DB}" vid="{15557879-6B48-43A0-9AD7-B1CE9E6D6ECC}"/>
    </a:ext>
  </a:extLst>
</a:theme>
</file>

<file path=ppt/theme/theme2.xml><?xml version="1.0" encoding="utf-8"?>
<a:theme xmlns:a="http://schemas.openxmlformats.org/drawingml/2006/main" name="1_Capricorn Energy">
  <a:themeElements>
    <a:clrScheme name="Capricorn Energy">
      <a:dk1>
        <a:srgbClr val="1D1D1B"/>
      </a:dk1>
      <a:lt1>
        <a:sysClr val="window" lastClr="FFFFFF"/>
      </a:lt1>
      <a:dk2>
        <a:srgbClr val="1D1D1B"/>
      </a:dk2>
      <a:lt2>
        <a:srgbClr val="E7E6E6"/>
      </a:lt2>
      <a:accent1>
        <a:srgbClr val="0075BF"/>
      </a:accent1>
      <a:accent2>
        <a:srgbClr val="251B5B"/>
      </a:accent2>
      <a:accent3>
        <a:srgbClr val="26B6C1"/>
      </a:accent3>
      <a:accent4>
        <a:srgbClr val="C2D500"/>
      </a:accent4>
      <a:accent5>
        <a:srgbClr val="1598C0"/>
      </a:accent5>
      <a:accent6>
        <a:srgbClr val="919189"/>
      </a:accent6>
      <a:hlink>
        <a:srgbClr val="1D1D1B"/>
      </a:hlink>
      <a:folHlink>
        <a:srgbClr val="1D1D1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chemeClr val="accent1"/>
            </a:gs>
            <a:gs pos="100000">
              <a:schemeClr val="accent3"/>
            </a:gs>
          </a:gsLst>
          <a:lin ang="8100000" scaled="1"/>
          <a:tileRect/>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gradFill flip="none" rotWithShape="1">
            <a:gsLst>
              <a:gs pos="100000">
                <a:schemeClr val="accent2"/>
              </a:gs>
              <a:gs pos="0">
                <a:schemeClr val="accent3"/>
              </a:gs>
            </a:gsLst>
            <a:lin ang="0" scaled="1"/>
            <a:tileRect/>
          </a:gra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err="1" smtClean="0"/>
        </a:defPPr>
      </a:lstStyle>
    </a:txDef>
  </a:objectDefaults>
  <a:extraClrSchemeLst/>
  <a:extLst>
    <a:ext uri="{05A4C25C-085E-4340-85A3-A5531E510DB2}">
      <thm15:themeFamily xmlns:thm15="http://schemas.microsoft.com/office/thememl/2012/main" name="Blank September 2022.potx" id="{80B4179B-090D-4063-A86B-72A7696BF17F}" vid="{69759362-F10F-4700-A6F1-30604BC83746}"/>
    </a:ext>
  </a:extLst>
</a:theme>
</file>

<file path=ppt/theme/theme3.xml><?xml version="1.0" encoding="utf-8"?>
<a:theme xmlns:a="http://schemas.openxmlformats.org/drawingml/2006/main" name="Capricorn Energy">
  <a:themeElements>
    <a:clrScheme name="Capricorn Energy">
      <a:dk1>
        <a:srgbClr val="1D1D1B"/>
      </a:dk1>
      <a:lt1>
        <a:sysClr val="window" lastClr="FFFFFF"/>
      </a:lt1>
      <a:dk2>
        <a:srgbClr val="1D1D1B"/>
      </a:dk2>
      <a:lt2>
        <a:srgbClr val="E7E6E6"/>
      </a:lt2>
      <a:accent1>
        <a:srgbClr val="0075BF"/>
      </a:accent1>
      <a:accent2>
        <a:srgbClr val="251B5B"/>
      </a:accent2>
      <a:accent3>
        <a:srgbClr val="26B6C1"/>
      </a:accent3>
      <a:accent4>
        <a:srgbClr val="C2D500"/>
      </a:accent4>
      <a:accent5>
        <a:srgbClr val="1598C0"/>
      </a:accent5>
      <a:accent6>
        <a:srgbClr val="919189"/>
      </a:accent6>
      <a:hlink>
        <a:srgbClr val="1D1D1B"/>
      </a:hlink>
      <a:folHlink>
        <a:srgbClr val="1D1D1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chemeClr val="accent1"/>
            </a:gs>
            <a:gs pos="100000">
              <a:schemeClr val="accent3"/>
            </a:gs>
          </a:gsLst>
          <a:lin ang="8100000" scaled="1"/>
          <a:tileRect/>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gradFill flip="none" rotWithShape="1">
            <a:gsLst>
              <a:gs pos="100000">
                <a:schemeClr val="accent2"/>
              </a:gs>
              <a:gs pos="0">
                <a:schemeClr val="accent3"/>
              </a:gs>
            </a:gsLst>
            <a:lin ang="0" scaled="1"/>
            <a:tileRect/>
          </a:gra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err="1" smtClean="0"/>
        </a:defPPr>
      </a:lstStyle>
    </a:txDef>
  </a:objectDefaults>
  <a:extraClrSchemeLst/>
  <a:extLst>
    <a:ext uri="{05A4C25C-085E-4340-85A3-A5531E510DB2}">
      <thm15:themeFamily xmlns:thm15="http://schemas.microsoft.com/office/thememl/2012/main" name="Presentation3" id="{D08AABA9-8E4A-42CB-A15B-D60E487BB0DB}" vid="{15557879-6B48-43A0-9AD7-B1CE9E6D6EC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FC91331-4DDA-49F7-95A8-9050A4B4675C}">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8F3391F8418574FB05216DFD6E39F3B" ma:contentTypeVersion="11" ma:contentTypeDescription="Create a new document." ma:contentTypeScope="" ma:versionID="c61f795018529c5b7419603603f0247b">
  <xsd:schema xmlns:xsd="http://www.w3.org/2001/XMLSchema" xmlns:xs="http://www.w3.org/2001/XMLSchema" xmlns:p="http://schemas.microsoft.com/office/2006/metadata/properties" xmlns:ns2="4d506864-2ae5-4ae7-a6db-ef7df8b0898b" xmlns:ns3="f28da783-63a1-426f-b238-ea4e597e57f3" xmlns:ns4="5b535e66-fa00-45e4-a283-66411439d232" targetNamespace="http://schemas.microsoft.com/office/2006/metadata/properties" ma:root="true" ma:fieldsID="105c351e1e9e2219dd90e9b1c2ecd7fd" ns2:_="" ns3:_="" ns4:_="">
    <xsd:import namespace="4d506864-2ae5-4ae7-a6db-ef7df8b0898b"/>
    <xsd:import namespace="f28da783-63a1-426f-b238-ea4e597e57f3"/>
    <xsd:import namespace="5b535e66-fa00-45e4-a283-66411439d232"/>
    <xsd:element name="properties">
      <xsd:complexType>
        <xsd:sequence>
          <xsd:element name="documentManagement">
            <xsd:complexType>
              <xsd:all>
                <xsd:element ref="ns2:fa465a1a12214e15957d184dac96a5f5" minOccurs="0"/>
                <xsd:element ref="ns2:mf469811ffca4c69bad02c47da7ff1fe" minOccurs="0"/>
                <xsd:element ref="ns3:MediaServiceKeyPoints" minOccurs="0"/>
                <xsd:element ref="ns4:TaxCatchAll" minOccurs="0"/>
                <xsd:element ref="ns3:Status" minOccurs="0"/>
                <xsd:element ref="ns2:MediaServiceMetadata" minOccurs="0"/>
                <xsd:element ref="ns2:MediaServiceFastMetadata"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506864-2ae5-4ae7-a6db-ef7df8b0898b" elementFormDefault="qualified">
    <xsd:import namespace="http://schemas.microsoft.com/office/2006/documentManagement/types"/>
    <xsd:import namespace="http://schemas.microsoft.com/office/infopath/2007/PartnerControls"/>
    <xsd:element name="fa465a1a12214e15957d184dac96a5f5" ma:index="8" nillable="true" ma:taxonomy="true" ma:internalName="fa465a1a12214e15957d184dac96a5f5" ma:taxonomyFieldName="Document_x0020_Type" ma:displayName="Document Type" ma:default="" ma:fieldId="{fa465a1a-1221-4e15-957d-184dac96a5f5}" ma:sspId="09d0c549-7865-4361-91a0-0042234db7d7" ma:termSetId="e3594aa2-f9ce-4e01-893c-4d87cc4f8bf7" ma:anchorId="00000000-0000-0000-0000-000000000000" ma:open="false" ma:isKeyword="false">
      <xsd:complexType>
        <xsd:sequence>
          <xsd:element ref="pc:Terms" minOccurs="0" maxOccurs="1"/>
        </xsd:sequence>
      </xsd:complexType>
    </xsd:element>
    <xsd:element name="mf469811ffca4c69bad02c47da7ff1fe" ma:index="9" nillable="true" ma:taxonomy="true" ma:internalName="mf469811ffca4c69bad02c47da7ff1fe" ma:taxonomyFieldName="Sector" ma:displayName="Sector" ma:default="" ma:fieldId="{6f469811-ffca-4c69-bad0-2c47da7ff1fe}" ma:sspId="09d0c549-7865-4361-91a0-0042234db7d7" ma:termSetId="acdf9d96-bfae-47d9-920d-4ab004406326" ma:anchorId="00000000-0000-0000-0000-000000000000" ma:open="false" ma:isKeyword="false">
      <xsd:complexType>
        <xsd:sequence>
          <xsd:element ref="pc:Terms" minOccurs="0" maxOccurs="1"/>
        </xsd:sequence>
      </xsd:complexType>
    </xsd:element>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28da783-63a1-426f-b238-ea4e597e57f3" elementFormDefault="qualified">
    <xsd:import namespace="http://schemas.microsoft.com/office/2006/documentManagement/types"/>
    <xsd:import namespace="http://schemas.microsoft.com/office/infopath/2007/PartnerControls"/>
    <xsd:element name="MediaServiceKeyPoints" ma:index="10" nillable="true" ma:displayName="KeyPoints" ma:internalName="MediaServiceKeyPoints" ma:readOnly="true">
      <xsd:simpleType>
        <xsd:restriction base="dms:Note">
          <xsd:maxLength value="255"/>
        </xsd:restriction>
      </xsd:simpleType>
    </xsd:element>
    <xsd:element name="Status" ma:index="14" nillable="true" ma:displayName="Status" ma:default="New" ma:format="Dropdown" ma:internalName="Status">
      <xsd:simpleType>
        <xsd:restriction base="dms:Choice">
          <xsd:enumeration value="New"/>
          <xsd:enumeration value="Draft"/>
          <xsd:enumeration value="Ready for review"/>
          <xsd:enumeration value="Final"/>
        </xsd:restriction>
      </xsd:simpleType>
    </xsd:element>
  </xsd:schema>
  <xsd:schema xmlns:xsd="http://www.w3.org/2001/XMLSchema" xmlns:xs="http://www.w3.org/2001/XMLSchema" xmlns:dms="http://schemas.microsoft.com/office/2006/documentManagement/types" xmlns:pc="http://schemas.microsoft.com/office/infopath/2007/PartnerControls" targetNamespace="5b535e66-fa00-45e4-a283-66411439d23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da6da9e3-0602-4df5-a93d-4094a5947948}" ma:internalName="TaxCatchAll" ma:showField="CatchAllData" ma:web="5b535e66-fa00-45e4-a283-66411439d232">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b535e66-fa00-45e4-a283-66411439d232" xsi:nil="true"/>
    <fa465a1a12214e15957d184dac96a5f5 xmlns="4d506864-2ae5-4ae7-a6db-ef7df8b0898b">
      <Terms xmlns="http://schemas.microsoft.com/office/infopath/2007/PartnerControls"/>
    </fa465a1a12214e15957d184dac96a5f5>
    <mf469811ffca4c69bad02c47da7ff1fe xmlns="4d506864-2ae5-4ae7-a6db-ef7df8b0898b">
      <Terms xmlns="http://schemas.microsoft.com/office/infopath/2007/PartnerControls"/>
    </mf469811ffca4c69bad02c47da7ff1fe>
    <Status xmlns="f28da783-63a1-426f-b238-ea4e597e57f3">New</Status>
  </documentManagement>
</p:properties>
</file>

<file path=customXml/itemProps1.xml><?xml version="1.0" encoding="utf-8"?>
<ds:datastoreItem xmlns:ds="http://schemas.openxmlformats.org/officeDocument/2006/customXml" ds:itemID="{112876BE-5D9D-4930-8A2E-848553202005}">
  <ds:schemaRefs>
    <ds:schemaRef ds:uri="http://schemas.microsoft.com/sharepoint/v3/contenttype/forms"/>
  </ds:schemaRefs>
</ds:datastoreItem>
</file>

<file path=customXml/itemProps2.xml><?xml version="1.0" encoding="utf-8"?>
<ds:datastoreItem xmlns:ds="http://schemas.openxmlformats.org/officeDocument/2006/customXml" ds:itemID="{769345C8-9E12-4B29-B3D7-26AAC79530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506864-2ae5-4ae7-a6db-ef7df8b0898b"/>
    <ds:schemaRef ds:uri="f28da783-63a1-426f-b238-ea4e597e57f3"/>
    <ds:schemaRef ds:uri="5b535e66-fa00-45e4-a283-66411439d2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96BDEFD-428D-4693-8E10-EF18E6CE4C44}">
  <ds:schemaRefs>
    <ds:schemaRef ds:uri="5b535e66-fa00-45e4-a283-66411439d232"/>
    <ds:schemaRef ds:uri="f28da783-63a1-426f-b238-ea4e597e57f3"/>
    <ds:schemaRef ds:uri="http://purl.org/dc/dcmitype/"/>
    <ds:schemaRef ds:uri="http://purl.org/dc/terms/"/>
    <ds:schemaRef ds:uri="4d506864-2ae5-4ae7-a6db-ef7df8b0898b"/>
    <ds:schemaRef ds:uri="http://schemas.microsoft.com/office/2006/documentManagement/types"/>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blank</Template>
  <TotalTime>3431</TotalTime>
  <Words>1015</Words>
  <Application>Microsoft Office PowerPoint</Application>
  <PresentationFormat>A4 Paper (210x297 mm)</PresentationFormat>
  <Paragraphs>174</Paragraphs>
  <Slides>11</Slides>
  <Notes>4</Notes>
  <HiddenSlides>0</HiddenSlides>
  <MMClips>0</MMClips>
  <ScaleCrop>false</ScaleCrop>
  <HeadingPairs>
    <vt:vector size="8" baseType="variant">
      <vt:variant>
        <vt:lpstr>Fonts Used</vt:lpstr>
      </vt:variant>
      <vt:variant>
        <vt:i4>2</vt:i4>
      </vt:variant>
      <vt:variant>
        <vt:lpstr>Theme</vt:lpstr>
      </vt:variant>
      <vt:variant>
        <vt:i4>3</vt:i4>
      </vt:variant>
      <vt:variant>
        <vt:lpstr>Embedded OLE Servers</vt:lpstr>
      </vt:variant>
      <vt:variant>
        <vt:i4>1</vt:i4>
      </vt:variant>
      <vt:variant>
        <vt:lpstr>Slide Titles</vt:lpstr>
      </vt:variant>
      <vt:variant>
        <vt:i4>11</vt:i4>
      </vt:variant>
    </vt:vector>
  </HeadingPairs>
  <TitlesOfParts>
    <vt:vector size="17" baseType="lpstr">
      <vt:lpstr>Arial</vt:lpstr>
      <vt:lpstr>Calibri</vt:lpstr>
      <vt:lpstr>Capricorn Energy</vt:lpstr>
      <vt:lpstr>1_Capricorn Energy</vt:lpstr>
      <vt:lpstr>Capricorn Energy</vt:lpstr>
      <vt:lpstr>think-cell Slide</vt:lpstr>
      <vt:lpstr>Annual General Meeting 2023</vt:lpstr>
      <vt:lpstr>Capricorn Board</vt:lpstr>
      <vt:lpstr>Introduction from the Chief Executive</vt:lpstr>
      <vt:lpstr>Reminder of Strategic Review</vt:lpstr>
      <vt:lpstr>2023 Full Year Guidance </vt:lpstr>
      <vt:lpstr>Initial observations </vt:lpstr>
      <vt:lpstr>Strategic Review progress</vt:lpstr>
      <vt:lpstr>Annual General Meeting 2023</vt:lpstr>
      <vt:lpstr>AGM 2023  Resolutions</vt:lpstr>
      <vt:lpstr>AGM Resolutions</vt:lpstr>
      <vt:lpstr>Annual General Meeting 2023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John Sumner</dc:creator>
  <cp:lastModifiedBy>Diana Milford</cp:lastModifiedBy>
  <cp:revision>476</cp:revision>
  <cp:lastPrinted>2023-06-22T13:31:27Z</cp:lastPrinted>
  <dcterms:created xsi:type="dcterms:W3CDTF">2022-02-03T10:46:29Z</dcterms:created>
  <dcterms:modified xsi:type="dcterms:W3CDTF">2023-06-26T07:54:59Z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0x01010018F3391F8418574FB05216DFD6E39F3B</vt:lpwstr>
  </property>
  <property fmtid="{D5CDD505-2E9C-101B-9397-08002B2CF9AE}" pid="3" name="Document Type">
    <vt:lpwstr/>
  </property>
  <property fmtid="{D5CDD505-2E9C-101B-9397-08002B2CF9AE}" pid="4" name="Sector">
    <vt:lpwstr/>
  </property>
</Properties>
</file>